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3004800" cy="73152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669" autoAdjust="0"/>
  </p:normalViewPr>
  <p:slideViewPr>
    <p:cSldViewPr snapToGrid="0">
      <p:cViewPr varScale="1">
        <p:scale>
          <a:sx n="51" d="100"/>
          <a:sy n="51" d="100"/>
        </p:scale>
        <p:origin x="112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7" name="Shape 487"/>
          <p:cNvSpPr>
            <a:spLocks noGrp="1" noRot="1" noChangeAspect="1"/>
          </p:cNvSpPr>
          <p:nvPr>
            <p:ph type="sldImg"/>
          </p:nvPr>
        </p:nvSpPr>
        <p:spPr>
          <a:xfrm>
            <a:off x="1143000" y="685800"/>
            <a:ext cx="4572000" cy="3429000"/>
          </a:xfrm>
          <a:prstGeom prst="rect">
            <a:avLst/>
          </a:prstGeom>
        </p:spPr>
        <p:txBody>
          <a:bodyPr/>
          <a:lstStyle/>
          <a:p>
            <a:endParaRPr/>
          </a:p>
        </p:txBody>
      </p:sp>
      <p:sp>
        <p:nvSpPr>
          <p:cNvPr id="488" name="Shape 48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03696265"/>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Shape 518"/>
          <p:cNvSpPr>
            <a:spLocks noGrp="1" noRot="1" noChangeAspect="1"/>
          </p:cNvSpPr>
          <p:nvPr>
            <p:ph type="sldImg"/>
          </p:nvPr>
        </p:nvSpPr>
        <p:spPr>
          <a:xfrm>
            <a:off x="381000" y="685800"/>
            <a:ext cx="6096000" cy="3429000"/>
          </a:xfrm>
          <a:prstGeom prst="rect">
            <a:avLst/>
          </a:prstGeom>
        </p:spPr>
        <p:txBody>
          <a:bodyPr/>
          <a:lstStyle/>
          <a:p>
            <a:endParaRPr/>
          </a:p>
        </p:txBody>
      </p:sp>
      <p:sp>
        <p:nvSpPr>
          <p:cNvPr id="519" name="Shape 519"/>
          <p:cNvSpPr>
            <a:spLocks noGrp="1"/>
          </p:cNvSpPr>
          <p:nvPr>
            <p:ph type="body" sz="quarter" idx="1"/>
          </p:nvPr>
        </p:nvSpPr>
        <p:spPr>
          <a:prstGeom prst="rect">
            <a:avLst/>
          </a:prstGeom>
        </p:spPr>
        <p:txBody>
          <a:bodyPr/>
          <a:lstStyle>
            <a:lvl1pPr marL="215999" indent="-215999">
              <a:defRPr spc="-1"/>
            </a:lvl1pPr>
          </a:lstStyle>
          <a:p>
            <a:pPr rtl="0"/>
            <a:r>
              <a:rPr lang="de-DE" sz="1200" b="0" i="0" u="none" strike="noStrike" spc="-1" baseline="0" dirty="0" smtClean="0">
                <a:latin typeface="+mn-lt"/>
                <a:ea typeface="+mn-ea"/>
                <a:cs typeface="+mn-cs"/>
                <a:sym typeface="Arial"/>
              </a:rPr>
              <a:t>Sprechen wir mal über das Herz. Das Herz ist das einzige Organ, das bereits lange vor der Geburt eines Menschen zu arbeiten beginnt. Es beginnt vier Wochen nach der Empfängnis zu schlagen und hört erst nach dem Tod auf. Wir weisen ihm viele romantische Beinamen zu: „Er hat ein goldenes Herz", „man bedankt sich von ganzem Herzen", „mit dem Herzen sehen“, „wem das Herz hüpft, dem ist kein Weg zu weit“. Und wenn Sie verliebt sind - der Herzschlag beschleunigt sich, wenn Sie Angst haben - "friert" es tatsächlich ein. Aber nicht nur das Herz hängt von uns ab, wir hängen auch von ihm ab. Wie gut wir uns um die Gesundheit des Herzens kümmern, wirkt sich auf unsere Lebensqualität und -Quantität aus.</a:t>
            </a:r>
          </a:p>
        </p:txBody>
      </p:sp>
    </p:spTree>
    <p:extLst>
      <p:ext uri="{BB962C8B-B14F-4D97-AF65-F5344CB8AC3E}">
        <p14:creationId xmlns:p14="http://schemas.microsoft.com/office/powerpoint/2010/main" val="368245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Shape 647"/>
          <p:cNvSpPr>
            <a:spLocks noGrp="1" noRot="1" noChangeAspect="1"/>
          </p:cNvSpPr>
          <p:nvPr>
            <p:ph type="sldImg"/>
          </p:nvPr>
        </p:nvSpPr>
        <p:spPr>
          <a:xfrm>
            <a:off x="381000" y="685800"/>
            <a:ext cx="6096000" cy="3429000"/>
          </a:xfrm>
          <a:prstGeom prst="rect">
            <a:avLst/>
          </a:prstGeom>
        </p:spPr>
        <p:txBody>
          <a:bodyPr/>
          <a:lstStyle/>
          <a:p>
            <a:endParaRPr/>
          </a:p>
        </p:txBody>
      </p:sp>
      <p:sp>
        <p:nvSpPr>
          <p:cNvPr id="648" name="Shape 648"/>
          <p:cNvSpPr>
            <a:spLocks noGrp="1"/>
          </p:cNvSpPr>
          <p:nvPr>
            <p:ph type="body" sz="quarter" idx="1"/>
          </p:nvPr>
        </p:nvSpPr>
        <p:spPr>
          <a:prstGeom prst="rect">
            <a:avLst/>
          </a:prstGeom>
        </p:spPr>
        <p:txBody>
          <a:bodyPr/>
          <a:lstStyle>
            <a:lvl1pPr marL="215999" indent="-215999">
              <a:defRPr spc="-1"/>
            </a:lvl1pPr>
          </a:lstStyle>
          <a:p>
            <a:pPr rtl="0"/>
            <a:r>
              <a:rPr lang="de-DE" sz="1200" b="1" i="0" u="none" strike="noStrike" spc="-1" baseline="0" dirty="0" err="1" smtClean="0">
                <a:latin typeface="+mn-lt"/>
                <a:ea typeface="+mn-ea"/>
                <a:cs typeface="+mn-cs"/>
                <a:sym typeface="Arial"/>
              </a:rPr>
              <a:t>Pentokan</a:t>
            </a:r>
            <a:r>
              <a:rPr lang="de-DE" sz="1200" b="0" i="0" u="none" strike="noStrike" spc="-1" baseline="0" dirty="0" smtClean="0">
                <a:latin typeface="+mn-lt"/>
                <a:ea typeface="+mn-ea"/>
                <a:cs typeface="+mn-cs"/>
                <a:sym typeface="Arial"/>
              </a:rPr>
              <a:t> aktiviert die Kalium-Natrium-Pumpe und versorgt einen </a:t>
            </a:r>
            <a:r>
              <a:rPr lang="de-DE" sz="1200" b="0" i="0" u="none" strike="noStrike" spc="-1" baseline="0" dirty="0" err="1" smtClean="0">
                <a:latin typeface="+mn-lt"/>
                <a:ea typeface="+mn-ea"/>
                <a:cs typeface="+mn-cs"/>
                <a:sym typeface="Arial"/>
              </a:rPr>
              <a:t>Kardiomyozyten</a:t>
            </a:r>
            <a:r>
              <a:rPr lang="de-DE" sz="1200" b="0" i="0" u="none" strike="noStrike" spc="-1" baseline="0" dirty="0" smtClean="0">
                <a:latin typeface="+mn-lt"/>
                <a:ea typeface="+mn-ea"/>
                <a:cs typeface="+mn-cs"/>
                <a:sym typeface="Arial"/>
              </a:rPr>
              <a:t> (eine Struktureinheit des Herzens) mit allem, was für seine qualitative Arbeit erforderlich ist. Kalium - ein Elektrolyt, der für das Leiten von Nervenimpulsen erforderlich ist. Außerdem wird die Ausdauer des Muskels erhöht (und das Herz ist ein Muskelorgan) und hilft, den inneren Säure-Base-Haushalt zu normalisieren.</a:t>
            </a:r>
          </a:p>
        </p:txBody>
      </p:sp>
    </p:spTree>
    <p:extLst>
      <p:ext uri="{BB962C8B-B14F-4D97-AF65-F5344CB8AC3E}">
        <p14:creationId xmlns:p14="http://schemas.microsoft.com/office/powerpoint/2010/main" val="2318933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Shape 658"/>
          <p:cNvSpPr>
            <a:spLocks noGrp="1" noRot="1" noChangeAspect="1"/>
          </p:cNvSpPr>
          <p:nvPr>
            <p:ph type="sldImg"/>
          </p:nvPr>
        </p:nvSpPr>
        <p:spPr>
          <a:xfrm>
            <a:off x="381000" y="685800"/>
            <a:ext cx="6096000" cy="3429000"/>
          </a:xfrm>
          <a:prstGeom prst="rect">
            <a:avLst/>
          </a:prstGeom>
        </p:spPr>
        <p:txBody>
          <a:bodyPr/>
          <a:lstStyle/>
          <a:p>
            <a:endParaRPr/>
          </a:p>
        </p:txBody>
      </p:sp>
      <p:sp>
        <p:nvSpPr>
          <p:cNvPr id="659" name="Shape 659"/>
          <p:cNvSpPr>
            <a:spLocks noGrp="1"/>
          </p:cNvSpPr>
          <p:nvPr>
            <p:ph type="body" sz="quarter" idx="1"/>
          </p:nvPr>
        </p:nvSpPr>
        <p:spPr>
          <a:prstGeom prst="rect">
            <a:avLst/>
          </a:prstGeom>
        </p:spPr>
        <p:txBody>
          <a:bodyPr/>
          <a:lstStyle>
            <a:lvl1pPr marL="215999" indent="-215999">
              <a:defRPr spc="-1"/>
            </a:lvl1pPr>
          </a:lstStyle>
          <a:p>
            <a:pPr rtl="0"/>
            <a:r>
              <a:rPr lang="de-DE" sz="1200" b="0" i="0" u="none" strike="noStrike" spc="-1" baseline="0" dirty="0" smtClean="0">
                <a:latin typeface="+mn-lt"/>
                <a:ea typeface="+mn-ea"/>
                <a:cs typeface="+mn-cs"/>
                <a:sym typeface="Arial"/>
              </a:rPr>
              <a:t>Das </a:t>
            </a:r>
            <a:r>
              <a:rPr lang="de-DE" sz="1200" b="1" i="0" u="none" strike="noStrike" spc="-1" baseline="0" dirty="0" smtClean="0">
                <a:latin typeface="+mn-lt"/>
                <a:ea typeface="+mn-ea"/>
                <a:cs typeface="+mn-cs"/>
                <a:sym typeface="Arial"/>
              </a:rPr>
              <a:t>Coenzym Q10</a:t>
            </a:r>
            <a:r>
              <a:rPr lang="de-DE" sz="1200" b="0" i="0" u="none" strike="noStrike" spc="-1" baseline="0" dirty="0" smtClean="0">
                <a:latin typeface="+mn-lt"/>
                <a:ea typeface="+mn-ea"/>
                <a:cs typeface="+mn-cs"/>
                <a:sym typeface="Arial"/>
              </a:rPr>
              <a:t> (</a:t>
            </a:r>
            <a:r>
              <a:rPr lang="de-DE" sz="1200" b="0" i="0" u="none" strike="noStrike" spc="-1" baseline="0" dirty="0" err="1" smtClean="0">
                <a:latin typeface="+mn-lt"/>
                <a:ea typeface="+mn-ea"/>
                <a:cs typeface="+mn-cs"/>
                <a:sym typeface="Arial"/>
              </a:rPr>
              <a:t>Ubichinon</a:t>
            </a:r>
            <a:r>
              <a:rPr lang="de-DE" sz="1200" b="0" i="0" u="none" strike="noStrike" spc="-1" baseline="0" dirty="0" smtClean="0">
                <a:latin typeface="+mn-lt"/>
                <a:ea typeface="+mn-ea"/>
                <a:cs typeface="+mn-cs"/>
                <a:sym typeface="Arial"/>
              </a:rPr>
              <a:t>) ist ein Bestandteil der Mitochondrien, die in den Zellen sind und etwa 95% der gesamten Energie im Körper produzieren, was vor allem für die Arbeit des Herzens wichtig ist. Q10 hilft bei der Neutralisierung der negativen Auswirkungen von oxidativem Stress, der durch schlechte Gewohnheiten, körperliche und emotionale Überlastung verursacht wird. Die körpereigene </a:t>
            </a:r>
            <a:r>
              <a:rPr lang="de-DE" sz="1200" b="0" i="0" u="none" strike="noStrike" spc="-1" baseline="0" dirty="0" err="1" smtClean="0">
                <a:latin typeface="+mn-lt"/>
                <a:ea typeface="+mn-ea"/>
                <a:cs typeface="+mn-cs"/>
                <a:sym typeface="Arial"/>
              </a:rPr>
              <a:t>Coenzymproduktion</a:t>
            </a:r>
            <a:r>
              <a:rPr lang="de-DE" sz="1200" b="0" i="0" u="none" strike="noStrike" spc="-1" baseline="0" dirty="0" smtClean="0">
                <a:latin typeface="+mn-lt"/>
                <a:ea typeface="+mn-ea"/>
                <a:cs typeface="+mn-cs"/>
                <a:sym typeface="Arial"/>
              </a:rPr>
              <a:t> beginnt nach 25 Jahren zu sinken.</a:t>
            </a:r>
          </a:p>
        </p:txBody>
      </p:sp>
    </p:spTree>
    <p:extLst>
      <p:ext uri="{BB962C8B-B14F-4D97-AF65-F5344CB8AC3E}">
        <p14:creationId xmlns:p14="http://schemas.microsoft.com/office/powerpoint/2010/main" val="4113638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Shape 670"/>
          <p:cNvSpPr>
            <a:spLocks noGrp="1" noRot="1" noChangeAspect="1"/>
          </p:cNvSpPr>
          <p:nvPr>
            <p:ph type="sldImg"/>
          </p:nvPr>
        </p:nvSpPr>
        <p:spPr>
          <a:xfrm>
            <a:off x="381000" y="685800"/>
            <a:ext cx="6096000" cy="3429000"/>
          </a:xfrm>
          <a:prstGeom prst="rect">
            <a:avLst/>
          </a:prstGeom>
        </p:spPr>
        <p:txBody>
          <a:bodyPr/>
          <a:lstStyle/>
          <a:p>
            <a:endParaRPr/>
          </a:p>
        </p:txBody>
      </p:sp>
      <p:sp>
        <p:nvSpPr>
          <p:cNvPr id="671" name="Shape 671"/>
          <p:cNvSpPr>
            <a:spLocks noGrp="1"/>
          </p:cNvSpPr>
          <p:nvPr>
            <p:ph type="body" sz="quarter" idx="1"/>
          </p:nvPr>
        </p:nvSpPr>
        <p:spPr>
          <a:prstGeom prst="rect">
            <a:avLst/>
          </a:prstGeom>
        </p:spPr>
        <p:txBody>
          <a:bodyPr/>
          <a:lstStyle>
            <a:lvl1pPr marL="215999" indent="-215999">
              <a:defRPr spc="-1"/>
            </a:lvl1pPr>
          </a:lstStyle>
          <a:p>
            <a:pPr rtl="0"/>
            <a:r>
              <a:rPr lang="de-DE" sz="1200" b="0" i="0" u="none" strike="noStrike" spc="-1" baseline="0" dirty="0" smtClean="0">
                <a:latin typeface="+mn-lt"/>
                <a:ea typeface="+mn-ea"/>
                <a:cs typeface="+mn-cs"/>
                <a:sym typeface="Arial"/>
              </a:rPr>
              <a:t>Die Studien der russischen und amerikanischen Wissenschaftler haben die Schlüsselrolle von </a:t>
            </a:r>
            <a:r>
              <a:rPr lang="de-DE" sz="1200" b="1" i="0" u="none" strike="noStrike" spc="-1" baseline="0" dirty="0" err="1" smtClean="0">
                <a:latin typeface="+mn-lt"/>
                <a:ea typeface="+mn-ea"/>
                <a:cs typeface="+mn-cs"/>
                <a:sym typeface="Arial"/>
              </a:rPr>
              <a:t>Taurin</a:t>
            </a:r>
            <a:r>
              <a:rPr lang="de-DE" sz="1200" b="0" i="0" u="none" strike="noStrike" spc="-1" baseline="0" dirty="0" smtClean="0">
                <a:latin typeface="+mn-lt"/>
                <a:ea typeface="+mn-ea"/>
                <a:cs typeface="+mn-cs"/>
                <a:sym typeface="Arial"/>
              </a:rPr>
              <a:t> bei der Behandlung und Vorbeugung einer Reihe von Herz-Kreislauf-Erkrankungen nachgewiesen. </a:t>
            </a:r>
            <a:r>
              <a:rPr lang="de-DE" sz="1200" b="0" i="0" u="none" strike="noStrike" spc="-1" baseline="0" dirty="0" err="1" smtClean="0">
                <a:latin typeface="+mn-lt"/>
                <a:ea typeface="+mn-ea"/>
                <a:cs typeface="+mn-cs"/>
                <a:sym typeface="Arial"/>
              </a:rPr>
              <a:t>Taurin</a:t>
            </a:r>
            <a:r>
              <a:rPr lang="de-DE" sz="1200" b="0" i="0" u="none" strike="noStrike" spc="-1" baseline="0" dirty="0" smtClean="0">
                <a:latin typeface="+mn-lt"/>
                <a:ea typeface="+mn-ea"/>
                <a:cs typeface="+mn-cs"/>
                <a:sym typeface="Arial"/>
              </a:rPr>
              <a:t> kommt hauptsächlich in den Lebensmitteln wie Fleisch und Meeresfrüchten vor (weshalb auch Veganer und Vegetarier es so unbedingt brauchen), aber dies reicht oftmals nicht aus, insbesondere bei Herz-Kreislauf-Erkrankungen. Daher ist es notwendig, </a:t>
            </a:r>
            <a:r>
              <a:rPr lang="de-DE" sz="1200" b="0" i="0" u="none" strike="noStrike" spc="-1" baseline="0" dirty="0" err="1" smtClean="0">
                <a:latin typeface="+mn-lt"/>
                <a:ea typeface="+mn-ea"/>
                <a:cs typeface="+mn-cs"/>
                <a:sym typeface="Arial"/>
              </a:rPr>
              <a:t>Taurin</a:t>
            </a:r>
            <a:r>
              <a:rPr lang="de-DE" sz="1200" b="0" i="0" u="none" strike="noStrike" spc="-1" baseline="0" dirty="0" smtClean="0">
                <a:latin typeface="+mn-lt"/>
                <a:ea typeface="+mn-ea"/>
                <a:cs typeface="+mn-cs"/>
                <a:sym typeface="Arial"/>
              </a:rPr>
              <a:t> zusätzlich in Form von Nahrungsergänzungsmitteln einzunehmen.</a:t>
            </a:r>
          </a:p>
        </p:txBody>
      </p:sp>
    </p:spTree>
    <p:extLst>
      <p:ext uri="{BB962C8B-B14F-4D97-AF65-F5344CB8AC3E}">
        <p14:creationId xmlns:p14="http://schemas.microsoft.com/office/powerpoint/2010/main" val="964398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Shape 681"/>
          <p:cNvSpPr>
            <a:spLocks noGrp="1" noRot="1" noChangeAspect="1"/>
          </p:cNvSpPr>
          <p:nvPr>
            <p:ph type="sldImg"/>
          </p:nvPr>
        </p:nvSpPr>
        <p:spPr>
          <a:xfrm>
            <a:off x="381000" y="685800"/>
            <a:ext cx="6096000" cy="3429000"/>
          </a:xfrm>
          <a:prstGeom prst="rect">
            <a:avLst/>
          </a:prstGeom>
        </p:spPr>
        <p:txBody>
          <a:bodyPr/>
          <a:lstStyle/>
          <a:p>
            <a:endParaRPr/>
          </a:p>
        </p:txBody>
      </p:sp>
      <p:sp>
        <p:nvSpPr>
          <p:cNvPr id="682" name="Shape 682"/>
          <p:cNvSpPr>
            <a:spLocks noGrp="1"/>
          </p:cNvSpPr>
          <p:nvPr>
            <p:ph type="body" sz="quarter" idx="1"/>
          </p:nvPr>
        </p:nvSpPr>
        <p:spPr>
          <a:prstGeom prst="rect">
            <a:avLst/>
          </a:prstGeom>
        </p:spPr>
        <p:txBody>
          <a:bodyPr/>
          <a:lstStyle>
            <a:lvl1pPr marL="215999" indent="-215999">
              <a:defRPr spc="-1"/>
            </a:lvl1pPr>
          </a:lstStyle>
          <a:p>
            <a:pPr rtl="0"/>
            <a:r>
              <a:rPr lang="de-DE" sz="1200" b="0" i="0" u="none" strike="noStrike" spc="-1" baseline="0" dirty="0" smtClean="0">
                <a:latin typeface="+mn-lt"/>
                <a:ea typeface="+mn-ea"/>
                <a:cs typeface="+mn-cs"/>
                <a:sym typeface="Arial"/>
              </a:rPr>
              <a:t>Folgendes Mineral wird als das wichtigste für das Herz bezeichnet. Magnesium steuert die normale Funktion der Herzzellen und den Herzzyklus. Aufgrund seiner Fähigkeit zur Muskelentspannung normalisiert Magnesium den Blutdruck. Wissenschaftliche Studien haben gezeigt, dass ein geringer Magnesiummangel zu Herzerkrankungen und ein signifikanter Mangel zu Herzinfarkten führen kann.</a:t>
            </a:r>
          </a:p>
        </p:txBody>
      </p:sp>
    </p:spTree>
    <p:extLst>
      <p:ext uri="{BB962C8B-B14F-4D97-AF65-F5344CB8AC3E}">
        <p14:creationId xmlns:p14="http://schemas.microsoft.com/office/powerpoint/2010/main" val="137347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Shape 692"/>
          <p:cNvSpPr>
            <a:spLocks noGrp="1" noRot="1" noChangeAspect="1"/>
          </p:cNvSpPr>
          <p:nvPr>
            <p:ph type="sldImg"/>
          </p:nvPr>
        </p:nvSpPr>
        <p:spPr>
          <a:xfrm>
            <a:off x="381000" y="685800"/>
            <a:ext cx="6096000" cy="3429000"/>
          </a:xfrm>
          <a:prstGeom prst="rect">
            <a:avLst/>
          </a:prstGeom>
        </p:spPr>
        <p:txBody>
          <a:bodyPr/>
          <a:lstStyle/>
          <a:p>
            <a:endParaRPr/>
          </a:p>
        </p:txBody>
      </p:sp>
      <p:sp>
        <p:nvSpPr>
          <p:cNvPr id="693" name="Shape 693"/>
          <p:cNvSpPr>
            <a:spLocks noGrp="1"/>
          </p:cNvSpPr>
          <p:nvPr>
            <p:ph type="body" sz="quarter" idx="1"/>
          </p:nvPr>
        </p:nvSpPr>
        <p:spPr>
          <a:prstGeom prst="rect">
            <a:avLst/>
          </a:prstGeom>
        </p:spPr>
        <p:txBody>
          <a:bodyPr/>
          <a:lstStyle>
            <a:lvl1pPr marL="215999" indent="-215999">
              <a:defRPr spc="-1"/>
            </a:lvl1pPr>
          </a:lstStyle>
          <a:p>
            <a:pPr rtl="0"/>
            <a:r>
              <a:rPr lang="de-DE" sz="1200" b="0" i="0" u="none" strike="noStrike" spc="-1" baseline="0" dirty="0" smtClean="0">
                <a:latin typeface="+mn-lt"/>
                <a:ea typeface="+mn-ea"/>
                <a:cs typeface="+mn-cs"/>
                <a:sym typeface="Arial"/>
              </a:rPr>
              <a:t>In der Geschichte der Menschheit sind mehr Menschen an Herzkrankheiten verstorben als an allen Kriegen zusammengenommen. Behalten Sie die Gesundheit des Herzens unter Kontrolle und das C-PACK hilft Ihnen dabei!</a:t>
            </a:r>
          </a:p>
        </p:txBody>
      </p:sp>
    </p:spTree>
    <p:extLst>
      <p:ext uri="{BB962C8B-B14F-4D97-AF65-F5344CB8AC3E}">
        <p14:creationId xmlns:p14="http://schemas.microsoft.com/office/powerpoint/2010/main" val="3237745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Shape 704"/>
          <p:cNvSpPr>
            <a:spLocks noGrp="1" noRot="1" noChangeAspect="1"/>
          </p:cNvSpPr>
          <p:nvPr>
            <p:ph type="sldImg"/>
          </p:nvPr>
        </p:nvSpPr>
        <p:spPr>
          <a:xfrm>
            <a:off x="381000" y="685800"/>
            <a:ext cx="6096000" cy="3429000"/>
          </a:xfrm>
          <a:prstGeom prst="rect">
            <a:avLst/>
          </a:prstGeom>
        </p:spPr>
        <p:txBody>
          <a:bodyPr/>
          <a:lstStyle/>
          <a:p>
            <a:endParaRPr/>
          </a:p>
        </p:txBody>
      </p:sp>
      <p:sp>
        <p:nvSpPr>
          <p:cNvPr id="705" name="Shape 705"/>
          <p:cNvSpPr>
            <a:spLocks noGrp="1"/>
          </p:cNvSpPr>
          <p:nvPr>
            <p:ph type="body" sz="quarter" idx="1"/>
          </p:nvPr>
        </p:nvSpPr>
        <p:spPr>
          <a:prstGeom prst="rect">
            <a:avLst/>
          </a:prstGeom>
        </p:spPr>
        <p:txBody>
          <a:bodyPr/>
          <a:lstStyle>
            <a:lvl1pPr marL="215999" indent="-215999">
              <a:defRPr spc="-1"/>
            </a:lvl1pPr>
          </a:lstStyle>
          <a:p>
            <a:pPr rtl="0"/>
            <a:r>
              <a:rPr lang="de-DE" sz="1200" b="0" i="0" u="none" strike="noStrike" spc="-1" baseline="0" dirty="0" smtClean="0">
                <a:latin typeface="+mn-lt"/>
                <a:ea typeface="+mn-ea"/>
                <a:cs typeface="+mn-cs"/>
                <a:sym typeface="Arial"/>
              </a:rPr>
              <a:t>Das Herz ist ein Organ, das viele Aufgaben ausführt. Um seine Gesundheit zu erhalten, ist ein umfassender Ansatz erforderlich. Und wer nicht ausreichend informiert ist, muss nicht mehr nach vielen Informationen suchen und einzelne Nahrungsergänzungsmittel zusammenstellen. Die Produkte in unserem C-Pack werden unter Berücksichtigung aller Eigenschaften der Komponenten und ihrer Kompatibilität miteinander kombiniert. In dem Pack finden Sie eine übersichtliche Anleitung für 60 Tage. Auch der Preis ist einer der Schlüsselfaktoren für die Auswahl. Die Kosten für die Produkte in einem Pack sind günstiger als für den separat gekauften Produkte.</a:t>
            </a:r>
          </a:p>
        </p:txBody>
      </p:sp>
    </p:spTree>
    <p:extLst>
      <p:ext uri="{BB962C8B-B14F-4D97-AF65-F5344CB8AC3E}">
        <p14:creationId xmlns:p14="http://schemas.microsoft.com/office/powerpoint/2010/main" val="2845539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Shape 718"/>
          <p:cNvSpPr>
            <a:spLocks noGrp="1" noRot="1" noChangeAspect="1"/>
          </p:cNvSpPr>
          <p:nvPr>
            <p:ph type="sldImg"/>
          </p:nvPr>
        </p:nvSpPr>
        <p:spPr>
          <a:xfrm>
            <a:off x="381000" y="685800"/>
            <a:ext cx="6096000" cy="3429000"/>
          </a:xfrm>
          <a:prstGeom prst="rect">
            <a:avLst/>
          </a:prstGeom>
        </p:spPr>
        <p:txBody>
          <a:bodyPr/>
          <a:lstStyle/>
          <a:p>
            <a:endParaRPr/>
          </a:p>
        </p:txBody>
      </p:sp>
      <p:sp>
        <p:nvSpPr>
          <p:cNvPr id="719" name="Shape 719"/>
          <p:cNvSpPr>
            <a:spLocks noGrp="1"/>
          </p:cNvSpPr>
          <p:nvPr>
            <p:ph type="body" sz="quarter" idx="1"/>
          </p:nvPr>
        </p:nvSpPr>
        <p:spPr>
          <a:prstGeom prst="rect">
            <a:avLst/>
          </a:prstGeom>
        </p:spPr>
        <p:txBody>
          <a:bodyPr/>
          <a:lstStyle>
            <a:lvl1pPr marL="215999" indent="-215999">
              <a:defRPr spc="-1"/>
            </a:lvl1pPr>
          </a:lstStyle>
          <a:p>
            <a:pPr rtl="0"/>
            <a:r>
              <a:rPr lang="de-DE" sz="1200" b="0" i="0" u="none" strike="noStrike" spc="-1" baseline="0" dirty="0" smtClean="0">
                <a:latin typeface="+mn-lt"/>
                <a:ea typeface="+mn-ea"/>
                <a:cs typeface="+mn-cs"/>
                <a:sym typeface="Arial"/>
              </a:rPr>
              <a:t>Dieser Pack wirkt nicht nur heilend auf das Herz, sondern auch auf das gesamte Herz-Kreislauf-System sein, senkt den Cholesterinspiegel und beugt Herzerkrankungen wirksam vor.</a:t>
            </a:r>
          </a:p>
        </p:txBody>
      </p:sp>
    </p:spTree>
    <p:extLst>
      <p:ext uri="{BB962C8B-B14F-4D97-AF65-F5344CB8AC3E}">
        <p14:creationId xmlns:p14="http://schemas.microsoft.com/office/powerpoint/2010/main" val="1474729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Shape 529"/>
          <p:cNvSpPr>
            <a:spLocks noGrp="1" noRot="1" noChangeAspect="1"/>
          </p:cNvSpPr>
          <p:nvPr>
            <p:ph type="sldImg"/>
          </p:nvPr>
        </p:nvSpPr>
        <p:spPr>
          <a:xfrm>
            <a:off x="381000" y="685800"/>
            <a:ext cx="6096000" cy="3429000"/>
          </a:xfrm>
          <a:prstGeom prst="rect">
            <a:avLst/>
          </a:prstGeom>
        </p:spPr>
        <p:txBody>
          <a:bodyPr/>
          <a:lstStyle/>
          <a:p>
            <a:endParaRPr/>
          </a:p>
        </p:txBody>
      </p:sp>
      <p:sp>
        <p:nvSpPr>
          <p:cNvPr id="530" name="Shape 530"/>
          <p:cNvSpPr>
            <a:spLocks noGrp="1"/>
          </p:cNvSpPr>
          <p:nvPr>
            <p:ph type="body" sz="quarter" idx="1"/>
          </p:nvPr>
        </p:nvSpPr>
        <p:spPr>
          <a:prstGeom prst="rect">
            <a:avLst/>
          </a:prstGeom>
        </p:spPr>
        <p:txBody>
          <a:bodyPr/>
          <a:lstStyle/>
          <a:p>
            <a:pPr rtl="0"/>
            <a:r>
              <a:rPr lang="de-DE" sz="1200" b="0" i="0" u="none" strike="noStrike" baseline="0" dirty="0" smtClean="0">
                <a:latin typeface="+mn-lt"/>
                <a:ea typeface="+mn-ea"/>
                <a:cs typeface="+mn-cs"/>
                <a:sym typeface="Arial"/>
              </a:rPr>
              <a:t>Das Herz eines Erwachsenen erfüllt ungefähr folgende Aufgaben:</a:t>
            </a:r>
          </a:p>
          <a:p>
            <a:pPr rtl="0"/>
            <a:r>
              <a:rPr lang="de-DE" sz="1200" b="0" i="0" u="none" strike="noStrike" baseline="0" dirty="0" smtClean="0">
                <a:latin typeface="+mn-lt"/>
                <a:ea typeface="+mn-ea"/>
                <a:cs typeface="+mn-cs"/>
                <a:sym typeface="Arial"/>
              </a:rPr>
              <a:t>72 Schläge pro Minute;</a:t>
            </a:r>
          </a:p>
          <a:p>
            <a:pPr rtl="0"/>
            <a:r>
              <a:rPr lang="de-DE" sz="1200" b="0" i="0" u="none" strike="noStrike" baseline="0" dirty="0" smtClean="0">
                <a:latin typeface="+mn-lt"/>
                <a:ea typeface="+mn-ea"/>
                <a:cs typeface="+mn-cs"/>
                <a:sym typeface="Arial"/>
              </a:rPr>
              <a:t>100 Tausend Schläge - pro Tag;</a:t>
            </a:r>
          </a:p>
          <a:p>
            <a:pPr rtl="0"/>
            <a:r>
              <a:rPr lang="de-DE" sz="1200" b="0" i="0" u="none" strike="noStrike" baseline="0" dirty="0" smtClean="0">
                <a:latin typeface="+mn-lt"/>
                <a:ea typeface="+mn-ea"/>
                <a:cs typeface="+mn-cs"/>
                <a:sym typeface="Arial"/>
              </a:rPr>
              <a:t>     36,5 Millionen Schläge pro Jahr;</a:t>
            </a:r>
          </a:p>
          <a:p>
            <a:pPr rtl="0"/>
            <a:r>
              <a:rPr lang="de-DE" sz="1200" b="0" i="0" u="none" strike="noStrike" baseline="0" dirty="0" smtClean="0">
                <a:latin typeface="+mn-lt"/>
                <a:ea typeface="+mn-ea"/>
                <a:cs typeface="+mn-cs"/>
                <a:sym typeface="Arial"/>
              </a:rPr>
              <a:t>     2,5 Milliarden Schläge - im Laufe eines Lebens.</a:t>
            </a:r>
          </a:p>
          <a:p>
            <a:pPr rtl="0"/>
            <a:r>
              <a:rPr lang="de-DE" sz="1200" b="0" i="0" u="none" strike="noStrike" baseline="0" dirty="0" smtClean="0">
                <a:latin typeface="+mn-lt"/>
                <a:ea typeface="+mn-ea"/>
                <a:cs typeface="+mn-cs"/>
                <a:sym typeface="Arial"/>
              </a:rPr>
              <a:t>Das Herz versorgt fast alle 75 Billionen Zellen im Körper mit Nährstoffen. Für ein Leben von mittlerer Dauer pumpt das Herz etwa 5,7 Millionen Liter Blut. Dies reicht aus, um 200 Tanklastzüge zu füllen.</a:t>
            </a:r>
          </a:p>
        </p:txBody>
      </p:sp>
    </p:spTree>
    <p:extLst>
      <p:ext uri="{BB962C8B-B14F-4D97-AF65-F5344CB8AC3E}">
        <p14:creationId xmlns:p14="http://schemas.microsoft.com/office/powerpoint/2010/main" val="2087036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noRot="1" noChangeAspect="1"/>
          </p:cNvSpPr>
          <p:nvPr>
            <p:ph type="sldImg"/>
          </p:nvPr>
        </p:nvSpPr>
        <p:spPr>
          <a:xfrm>
            <a:off x="381000" y="685800"/>
            <a:ext cx="6096000" cy="3429000"/>
          </a:xfrm>
          <a:prstGeom prst="rect">
            <a:avLst/>
          </a:prstGeom>
        </p:spPr>
        <p:txBody>
          <a:bodyPr/>
          <a:lstStyle/>
          <a:p>
            <a:endParaRPr/>
          </a:p>
        </p:txBody>
      </p:sp>
      <p:sp>
        <p:nvSpPr>
          <p:cNvPr id="546" name="Shape 546"/>
          <p:cNvSpPr>
            <a:spLocks noGrp="1"/>
          </p:cNvSpPr>
          <p:nvPr>
            <p:ph type="body" sz="quarter" idx="1"/>
          </p:nvPr>
        </p:nvSpPr>
        <p:spPr>
          <a:prstGeom prst="rect">
            <a:avLst/>
          </a:prstGeom>
        </p:spPr>
        <p:txBody>
          <a:bodyPr/>
          <a:lstStyle>
            <a:lvl1pPr marL="215999" indent="-215999">
              <a:defRPr spc="-1"/>
            </a:lvl1pPr>
          </a:lstStyle>
          <a:p>
            <a:pPr rtl="0"/>
            <a:r>
              <a:rPr lang="de-DE" sz="1200" b="0" i="0" u="none" strike="noStrike" spc="-1" baseline="0" dirty="0" smtClean="0">
                <a:latin typeface="+mn-lt"/>
                <a:ea typeface="+mn-ea"/>
                <a:cs typeface="+mn-cs"/>
                <a:sym typeface="Arial"/>
              </a:rPr>
              <a:t>Die einwandfreie Arbeit des Herzens wird durch negative Faktoren wie schlechte Ökologie, zu viel Stress und Vererbung weitgehend eingeschränkt. Darüber hinaus sind Männer einem höheren Risiko für Herz-Kreislauf-Erkrankungen ausgesetzt. Im Laufe der Jahre steigt das Risiko für Herz-Kreislauf-Erkrankungen aufgrund der Abnutzung des Myokards (Herzmuskels), der Vasodilatation und der Schädigung ihrer Cholesterin-Plaques.</a:t>
            </a:r>
          </a:p>
        </p:txBody>
      </p:sp>
    </p:spTree>
    <p:extLst>
      <p:ext uri="{BB962C8B-B14F-4D97-AF65-F5344CB8AC3E}">
        <p14:creationId xmlns:p14="http://schemas.microsoft.com/office/powerpoint/2010/main" val="1129525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Shape 558"/>
          <p:cNvSpPr>
            <a:spLocks noGrp="1" noRot="1" noChangeAspect="1"/>
          </p:cNvSpPr>
          <p:nvPr>
            <p:ph type="sldImg"/>
          </p:nvPr>
        </p:nvSpPr>
        <p:spPr>
          <a:xfrm>
            <a:off x="381000" y="685800"/>
            <a:ext cx="6096000" cy="3429000"/>
          </a:xfrm>
          <a:prstGeom prst="rect">
            <a:avLst/>
          </a:prstGeom>
        </p:spPr>
        <p:txBody>
          <a:bodyPr/>
          <a:lstStyle/>
          <a:p>
            <a:endParaRPr/>
          </a:p>
        </p:txBody>
      </p:sp>
      <p:sp>
        <p:nvSpPr>
          <p:cNvPr id="559" name="Shape 559"/>
          <p:cNvSpPr>
            <a:spLocks noGrp="1"/>
          </p:cNvSpPr>
          <p:nvPr>
            <p:ph type="body" sz="quarter" idx="1"/>
          </p:nvPr>
        </p:nvSpPr>
        <p:spPr>
          <a:prstGeom prst="rect">
            <a:avLst/>
          </a:prstGeom>
        </p:spPr>
        <p:txBody>
          <a:bodyPr/>
          <a:lstStyle/>
          <a:p>
            <a:pPr rtl="0"/>
            <a:r>
              <a:rPr lang="de-DE" sz="1200" b="0" i="0" u="none" strike="noStrike" baseline="0" dirty="0" smtClean="0">
                <a:latin typeface="+mn-lt"/>
                <a:ea typeface="+mn-ea"/>
                <a:cs typeface="+mn-cs"/>
                <a:sym typeface="Arial"/>
              </a:rPr>
              <a:t>Jede dieser Folgen (Bluthochdruck oder Blutgerinnsel) birgt das Risiko einer echten Herz-Kreislauf-Erkrankung:</a:t>
            </a:r>
          </a:p>
          <a:p>
            <a:pPr rtl="0"/>
            <a:r>
              <a:rPr lang="de-DE" sz="1200" b="0" i="0" u="none" strike="noStrike" baseline="0" dirty="0" smtClean="0">
                <a:latin typeface="+mn-lt"/>
                <a:ea typeface="+mn-ea"/>
                <a:cs typeface="+mn-cs"/>
                <a:sym typeface="Arial"/>
              </a:rPr>
              <a:t>Bluthochdruck bzw. Hypertonie führt zu Gefäßschäden,</a:t>
            </a:r>
          </a:p>
          <a:p>
            <a:pPr rtl="0"/>
            <a:r>
              <a:rPr lang="de-DE" sz="1200" b="0" i="0" u="none" strike="noStrike" baseline="0" dirty="0" smtClean="0">
                <a:latin typeface="+mn-lt"/>
                <a:ea typeface="+mn-ea"/>
                <a:cs typeface="+mn-cs"/>
                <a:sym typeface="Arial"/>
              </a:rPr>
              <a:t>Angina </a:t>
            </a:r>
            <a:r>
              <a:rPr lang="de-DE" sz="1200" b="0" i="0" u="none" strike="noStrike" baseline="0" dirty="0" err="1" smtClean="0">
                <a:latin typeface="+mn-lt"/>
                <a:ea typeface="+mn-ea"/>
                <a:cs typeface="+mn-cs"/>
                <a:sym typeface="Arial"/>
              </a:rPr>
              <a:t>pectoris</a:t>
            </a:r>
            <a:r>
              <a:rPr lang="de-DE" sz="1200" b="0" i="0" u="none" strike="noStrike" baseline="0" dirty="0" smtClean="0">
                <a:latin typeface="+mn-lt"/>
                <a:ea typeface="+mn-ea"/>
                <a:cs typeface="+mn-cs"/>
                <a:sym typeface="Arial"/>
              </a:rPr>
              <a:t> - eine vorübergehende Abnahme der Durchblutung des Herzmuskels infolge von</a:t>
            </a:r>
          </a:p>
          <a:p>
            <a:pPr rtl="0"/>
            <a:r>
              <a:rPr lang="de-DE" sz="1200" b="0" i="0" u="none" strike="noStrike" baseline="0" dirty="0" smtClean="0">
                <a:latin typeface="+mn-lt"/>
                <a:ea typeface="+mn-ea"/>
                <a:cs typeface="+mn-cs"/>
                <a:sym typeface="Arial"/>
              </a:rPr>
              <a:t>Stress oder körperliche Anstrengung</a:t>
            </a:r>
          </a:p>
          <a:p>
            <a:pPr rtl="0"/>
            <a:r>
              <a:rPr lang="de-DE" sz="1200" b="0" i="0" u="none" strike="noStrike" baseline="0" dirty="0" smtClean="0">
                <a:latin typeface="+mn-lt"/>
                <a:ea typeface="+mn-ea"/>
                <a:cs typeface="+mn-cs"/>
                <a:sym typeface="Arial"/>
              </a:rPr>
              <a:t>Myokardinfarkt - Absterben des Herzmuskels (Verstopfung von Arterien, verursacht durch einen Thrombus)</a:t>
            </a:r>
          </a:p>
          <a:p>
            <a:pPr rtl="0"/>
            <a:r>
              <a:rPr lang="de-DE" sz="1200" b="0" i="0" u="none" strike="noStrike" baseline="0" dirty="0" smtClean="0">
                <a:latin typeface="+mn-lt"/>
                <a:ea typeface="+mn-ea"/>
                <a:cs typeface="+mn-cs"/>
                <a:sym typeface="Arial"/>
              </a:rPr>
              <a:t>Schlaganfall, Herzrhythmusstörungen - führen zur Entwicklung von Herzinsuffizienz, erhöhen das Risiko für einen ischämischen Schlaganfall.</a:t>
            </a:r>
          </a:p>
        </p:txBody>
      </p:sp>
    </p:spTree>
    <p:extLst>
      <p:ext uri="{BB962C8B-B14F-4D97-AF65-F5344CB8AC3E}">
        <p14:creationId xmlns:p14="http://schemas.microsoft.com/office/powerpoint/2010/main" val="53346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Shape 591"/>
          <p:cNvSpPr>
            <a:spLocks noGrp="1" noRot="1" noChangeAspect="1"/>
          </p:cNvSpPr>
          <p:nvPr>
            <p:ph type="sldImg"/>
          </p:nvPr>
        </p:nvSpPr>
        <p:spPr>
          <a:xfrm>
            <a:off x="381000" y="685800"/>
            <a:ext cx="6096000" cy="3429000"/>
          </a:xfrm>
          <a:prstGeom prst="rect">
            <a:avLst/>
          </a:prstGeom>
        </p:spPr>
        <p:txBody>
          <a:bodyPr/>
          <a:lstStyle/>
          <a:p>
            <a:endParaRPr/>
          </a:p>
        </p:txBody>
      </p:sp>
      <p:sp>
        <p:nvSpPr>
          <p:cNvPr id="592" name="Shape 592"/>
          <p:cNvSpPr>
            <a:spLocks noGrp="1"/>
          </p:cNvSpPr>
          <p:nvPr>
            <p:ph type="body" sz="quarter" idx="1"/>
          </p:nvPr>
        </p:nvSpPr>
        <p:spPr>
          <a:prstGeom prst="rect">
            <a:avLst/>
          </a:prstGeo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smtClean="0">
                <a:latin typeface="+mn-lt"/>
                <a:ea typeface="+mn-ea"/>
                <a:cs typeface="+mn-cs"/>
                <a:sym typeface="Arial"/>
              </a:rPr>
              <a:t>Die meisten Menschen leben nach dem Motto - die Krankheit sei irgendwo weit weg. Herz-Kreislauf-Erkrankungen haben selbst die Onkologie bei weitem überholt und stehen seit vielen Jahren an der Spitze der weltweiten Statistik für Todesursachen. </a:t>
            </a:r>
          </a:p>
          <a:p>
            <a:pPr marL="0" marR="0" lvl="0" indent="0"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smtClean="0">
                <a:latin typeface="+mn-lt"/>
                <a:ea typeface="+mn-ea"/>
                <a:cs typeface="+mn-cs"/>
                <a:sym typeface="Arial"/>
              </a:rPr>
              <a:t>Wenn man nach der Häufigkeit von Herz-Kreislauf-Erkrankungen gehen würde, dann kann man dieses Ausmaß mit einer Epidemie vergleichen. Das Traurigste an der Sache ist: diese Krankheiten, die früher nur für ältere Menschen und Menschen mit Pathologien ein Risikofaktor waren, jetzt  „jünger“ wurden und die Eintrittsschwelle um fast 20 Jahre verschoben ist!</a:t>
            </a:r>
          </a:p>
          <a:p>
            <a:pPr rtl="0"/>
            <a:endParaRPr lang="de-DE" sz="1200" b="0" i="0" u="none" strike="noStrike" baseline="0" dirty="0" smtClean="0">
              <a:latin typeface="+mn-lt"/>
              <a:ea typeface="+mn-ea"/>
              <a:cs typeface="+mn-cs"/>
              <a:sym typeface="Arial"/>
            </a:endParaRPr>
          </a:p>
          <a:p>
            <a:pPr marL="215999" indent="-215999">
              <a:defRPr spc="-1"/>
            </a:pPr>
            <a:r>
              <a:rPr dirty="0" smtClean="0"/>
              <a:t> </a:t>
            </a:r>
            <a:endParaRPr dirty="0"/>
          </a:p>
        </p:txBody>
      </p:sp>
    </p:spTree>
    <p:extLst>
      <p:ext uri="{BB962C8B-B14F-4D97-AF65-F5344CB8AC3E}">
        <p14:creationId xmlns:p14="http://schemas.microsoft.com/office/powerpoint/2010/main" val="335262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Shape 606"/>
          <p:cNvSpPr>
            <a:spLocks noGrp="1" noRot="1" noChangeAspect="1"/>
          </p:cNvSpPr>
          <p:nvPr>
            <p:ph type="sldImg"/>
          </p:nvPr>
        </p:nvSpPr>
        <p:spPr>
          <a:xfrm>
            <a:off x="381000" y="685800"/>
            <a:ext cx="6096000" cy="3429000"/>
          </a:xfrm>
          <a:prstGeom prst="rect">
            <a:avLst/>
          </a:prstGeom>
        </p:spPr>
        <p:txBody>
          <a:bodyPr/>
          <a:lstStyle/>
          <a:p>
            <a:endParaRPr/>
          </a:p>
        </p:txBody>
      </p:sp>
      <p:sp>
        <p:nvSpPr>
          <p:cNvPr id="607" name="Shape 607"/>
          <p:cNvSpPr>
            <a:spLocks noGrp="1"/>
          </p:cNvSpPr>
          <p:nvPr>
            <p:ph type="body" sz="quarter" idx="1"/>
          </p:nvPr>
        </p:nvSpPr>
        <p:spPr>
          <a:prstGeom prst="rect">
            <a:avLst/>
          </a:prstGeom>
        </p:spPr>
        <p:txBody>
          <a:bodyPr/>
          <a:lstStyle>
            <a:lvl1pPr marL="215999" indent="-215999">
              <a:defRPr spc="-1"/>
            </a:lvl1pPr>
          </a:lstStyle>
          <a:p>
            <a:pPr rtl="0"/>
            <a:r>
              <a:rPr lang="de-DE" sz="1200" b="0" i="0" u="none" strike="noStrike" spc="-1" baseline="0" dirty="0" smtClean="0">
                <a:latin typeface="+mn-lt"/>
                <a:ea typeface="+mn-ea"/>
                <a:cs typeface="+mn-cs"/>
                <a:sym typeface="Arial"/>
              </a:rPr>
              <a:t>Leider ist es einfach unmöglich, das Herz vom Alltagsstress und dem Einfluss negativer Faktoren wie der Ökologie zu befreien. Genauso wie es unmöglich ist, die nötige Menge an Nährstoffen nur aus der Nahrung zu bekommen. Dies ist wiederum auf die Ökologie zurückzuführen und die Qualität der Produkte bei denen immer weniger Nützliches zu finden ist, sinkt. Außerdem werden einige der Nährstoffe nicht absorbiert, andere werden auf dem Weg zu den Zellen zerstört. All dies erklärt die Notwendigkeit einer zusätzlichen Anreicherung der Ernährung mit Nährstoffen, die für das Herz nützlich sind.</a:t>
            </a:r>
          </a:p>
          <a:p>
            <a:endParaRPr dirty="0"/>
          </a:p>
        </p:txBody>
      </p:sp>
    </p:spTree>
    <p:extLst>
      <p:ext uri="{BB962C8B-B14F-4D97-AF65-F5344CB8AC3E}">
        <p14:creationId xmlns:p14="http://schemas.microsoft.com/office/powerpoint/2010/main" val="1901020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Shape 618"/>
          <p:cNvSpPr>
            <a:spLocks noGrp="1" noRot="1" noChangeAspect="1"/>
          </p:cNvSpPr>
          <p:nvPr>
            <p:ph type="sldImg"/>
          </p:nvPr>
        </p:nvSpPr>
        <p:spPr>
          <a:xfrm>
            <a:off x="381000" y="685800"/>
            <a:ext cx="6096000" cy="3429000"/>
          </a:xfrm>
          <a:prstGeom prst="rect">
            <a:avLst/>
          </a:prstGeom>
        </p:spPr>
        <p:txBody>
          <a:bodyPr/>
          <a:lstStyle/>
          <a:p>
            <a:endParaRPr/>
          </a:p>
        </p:txBody>
      </p:sp>
      <p:sp>
        <p:nvSpPr>
          <p:cNvPr id="619" name="Shape 619"/>
          <p:cNvSpPr>
            <a:spLocks noGrp="1"/>
          </p:cNvSpPr>
          <p:nvPr>
            <p:ph type="body" sz="quarter" idx="1"/>
          </p:nvPr>
        </p:nvSpPr>
        <p:spPr>
          <a:prstGeom prst="rect">
            <a:avLst/>
          </a:prstGeom>
        </p:spPr>
        <p:txBody>
          <a:bodyPr/>
          <a:lstStyle>
            <a:lvl1pPr marL="215999" indent="-215999">
              <a:defRPr spc="-1"/>
            </a:lvl1pPr>
          </a:lstStyle>
          <a:p>
            <a:pPr rtl="0"/>
            <a:r>
              <a:rPr lang="de-DE" sz="1200" b="0" i="0" u="none" strike="noStrike" spc="-1" baseline="0" dirty="0" smtClean="0">
                <a:latin typeface="+mn-lt"/>
                <a:ea typeface="+mn-ea"/>
                <a:cs typeface="+mn-cs"/>
                <a:sym typeface="Arial"/>
              </a:rPr>
              <a:t>Die Nähstoffe zur Aufrechterhaltung der Gesundheit des Herzens lassen sich an dem folgenden Beispiel erklären. Stellen sie sich vor Sie würden fürsorglich den schweren Karren vom Pferd entfernen und ihm so das Laufen erleichtern: über 65 Jahre zieht sich das Herz 2,5 Milliarden Mal zusammen, stellen Sie sich weiter vor, wie viel Energie dafür benötigt wird und wie viel Verschleiß dem Herzmuskel geschieht. Mit Hilfe von </a:t>
            </a:r>
            <a:r>
              <a:rPr lang="de-DE" sz="1200" b="1" i="0" u="none" strike="noStrike" spc="-1" baseline="0" dirty="0" smtClean="0">
                <a:latin typeface="+mn-lt"/>
                <a:ea typeface="+mn-ea"/>
                <a:cs typeface="+mn-cs"/>
                <a:sym typeface="Arial"/>
              </a:rPr>
              <a:t>Kalium und Coenzym </a:t>
            </a:r>
            <a:r>
              <a:rPr lang="de-DE" sz="1200" b="0" i="0" u="none" strike="noStrike" spc="-1" baseline="0" dirty="0" smtClean="0">
                <a:latin typeface="+mn-lt"/>
                <a:ea typeface="+mn-ea"/>
                <a:cs typeface="+mn-cs"/>
                <a:sym typeface="Arial"/>
              </a:rPr>
              <a:t>gelangt zusätzliche Energie (Kräfte für die Funktionalität des Hauptmuskels, des Myokards) in das Herz. </a:t>
            </a:r>
            <a:r>
              <a:rPr lang="de-DE" sz="1200" b="1" i="0" u="none" strike="noStrike" spc="-1" baseline="0" dirty="0" err="1" smtClean="0">
                <a:latin typeface="+mn-lt"/>
                <a:ea typeface="+mn-ea"/>
                <a:cs typeface="+mn-cs"/>
                <a:sym typeface="Arial"/>
              </a:rPr>
              <a:t>Taurin</a:t>
            </a:r>
            <a:r>
              <a:rPr lang="de-DE" sz="1200" b="0" i="0" u="none" strike="noStrike" spc="-1" baseline="0" dirty="0" smtClean="0">
                <a:latin typeface="+mn-lt"/>
                <a:ea typeface="+mn-ea"/>
                <a:cs typeface="+mn-cs"/>
                <a:sym typeface="Arial"/>
              </a:rPr>
              <a:t> ist die Zügel, hoher Blutdruck sinkt, niedriger Blutdruck erhöht sich und verhindert, dass der Herzrhythmus den normalen Bereich überschreitet. </a:t>
            </a:r>
            <a:r>
              <a:rPr lang="de-DE" sz="1200" b="1" i="0" u="none" strike="noStrike" spc="-1" baseline="0" dirty="0" smtClean="0">
                <a:latin typeface="+mn-lt"/>
                <a:ea typeface="+mn-ea"/>
                <a:cs typeface="+mn-cs"/>
                <a:sym typeface="Arial"/>
              </a:rPr>
              <a:t>Magnesium</a:t>
            </a:r>
            <a:r>
              <a:rPr lang="de-DE" sz="1200" b="0" i="0" u="none" strike="noStrike" spc="-1" baseline="0" dirty="0" smtClean="0">
                <a:latin typeface="+mn-lt"/>
                <a:ea typeface="+mn-ea"/>
                <a:cs typeface="+mn-cs"/>
                <a:sym typeface="Arial"/>
              </a:rPr>
              <a:t> verbessert die Durchblutung der Herzkranzgefäße und reduziert den Stress, der die häufigste Ursache für Herzinfarkte und Schlaganfälle ist.</a:t>
            </a:r>
          </a:p>
        </p:txBody>
      </p:sp>
    </p:spTree>
    <p:extLst>
      <p:ext uri="{BB962C8B-B14F-4D97-AF65-F5344CB8AC3E}">
        <p14:creationId xmlns:p14="http://schemas.microsoft.com/office/powerpoint/2010/main" val="321125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Shape 628"/>
          <p:cNvSpPr>
            <a:spLocks noGrp="1" noRot="1" noChangeAspect="1"/>
          </p:cNvSpPr>
          <p:nvPr>
            <p:ph type="sldImg"/>
          </p:nvPr>
        </p:nvSpPr>
        <p:spPr>
          <a:xfrm>
            <a:off x="381000" y="685800"/>
            <a:ext cx="6096000" cy="3429000"/>
          </a:xfrm>
          <a:prstGeom prst="rect">
            <a:avLst/>
          </a:prstGeom>
        </p:spPr>
        <p:txBody>
          <a:bodyPr/>
          <a:lstStyle/>
          <a:p>
            <a:endParaRPr/>
          </a:p>
        </p:txBody>
      </p:sp>
      <p:sp>
        <p:nvSpPr>
          <p:cNvPr id="629" name="Shape 629"/>
          <p:cNvSpPr>
            <a:spLocks noGrp="1"/>
          </p:cNvSpPr>
          <p:nvPr>
            <p:ph type="body" sz="quarter" idx="1"/>
          </p:nvPr>
        </p:nvSpPr>
        <p:spPr>
          <a:prstGeom prst="rect">
            <a:avLst/>
          </a:prstGeom>
        </p:spPr>
        <p:txBody>
          <a:bodyPr/>
          <a:lstStyle>
            <a:lvl1pPr marL="215999" indent="-215999">
              <a:defRPr spc="-1"/>
            </a:lvl1pPr>
          </a:lstStyle>
          <a:p>
            <a:pPr rtl="0"/>
            <a:r>
              <a:rPr lang="de-DE" sz="1200" b="0" i="0" u="none" strike="noStrike" spc="-1" baseline="0" dirty="0" smtClean="0">
                <a:latin typeface="+mn-lt"/>
                <a:ea typeface="+mn-ea"/>
                <a:cs typeface="+mn-cs"/>
                <a:sym typeface="Arial"/>
              </a:rPr>
              <a:t>Dieses Kit wirkt nicht nur heilend auf das Herz, sondern auch auf das gesamte Herz-Kreislauf-System, senkt den Cholesterinspiegel und beugt Herzerkrankungen wirksam vor.</a:t>
            </a:r>
          </a:p>
        </p:txBody>
      </p:sp>
    </p:spTree>
    <p:extLst>
      <p:ext uri="{BB962C8B-B14F-4D97-AF65-F5344CB8AC3E}">
        <p14:creationId xmlns:p14="http://schemas.microsoft.com/office/powerpoint/2010/main" val="1180026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Shape 637"/>
          <p:cNvSpPr>
            <a:spLocks noGrp="1" noRot="1" noChangeAspect="1"/>
          </p:cNvSpPr>
          <p:nvPr>
            <p:ph type="sldImg"/>
          </p:nvPr>
        </p:nvSpPr>
        <p:spPr>
          <a:xfrm>
            <a:off x="381000" y="685800"/>
            <a:ext cx="6096000" cy="3429000"/>
          </a:xfrm>
          <a:prstGeom prst="rect">
            <a:avLst/>
          </a:prstGeom>
        </p:spPr>
        <p:txBody>
          <a:bodyPr/>
          <a:lstStyle/>
          <a:p>
            <a:endParaRPr/>
          </a:p>
        </p:txBody>
      </p:sp>
      <p:sp>
        <p:nvSpPr>
          <p:cNvPr id="638" name="Shape 638"/>
          <p:cNvSpPr>
            <a:spLocks noGrp="1"/>
          </p:cNvSpPr>
          <p:nvPr>
            <p:ph type="body" sz="quarter" idx="1"/>
          </p:nvPr>
        </p:nvSpPr>
        <p:spPr>
          <a:prstGeom prst="rect">
            <a:avLst/>
          </a:prstGeom>
        </p:spPr>
        <p:txBody>
          <a:bodyPr/>
          <a:lstStyle>
            <a:lvl1pPr marL="215999" indent="-215999">
              <a:defRPr spc="-1"/>
            </a:lvl1pPr>
          </a:lstStyle>
          <a:p>
            <a:pPr rtl="0"/>
            <a:r>
              <a:rPr lang="de-DE" sz="1200" b="0" i="0" u="none" strike="noStrike" spc="-1" baseline="0" dirty="0" smtClean="0">
                <a:latin typeface="+mn-lt"/>
                <a:ea typeface="+mn-ea"/>
                <a:cs typeface="+mn-cs"/>
                <a:sym typeface="Arial"/>
              </a:rPr>
              <a:t>Darüber hinaus ist für eine ordnungsgemäße Kompatibilität und Synergie der Komponenten folgendes wichtig:</a:t>
            </a:r>
          </a:p>
        </p:txBody>
      </p:sp>
    </p:spTree>
    <p:extLst>
      <p:ext uri="{BB962C8B-B14F-4D97-AF65-F5344CB8AC3E}">
        <p14:creationId xmlns:p14="http://schemas.microsoft.com/office/powerpoint/2010/main" val="2639033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1"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Content over Content">
    <p:spTree>
      <p:nvGrpSpPr>
        <p:cNvPr id="1" name=""/>
        <p:cNvGrpSpPr/>
        <p:nvPr/>
      </p:nvGrpSpPr>
      <p:grpSpPr>
        <a:xfrm>
          <a:off x="0" y="0"/>
          <a:ext cx="0" cy="0"/>
          <a:chOff x="0" y="0"/>
          <a:chExt cx="0" cy="0"/>
        </a:xfrm>
      </p:grpSpPr>
      <p:sp>
        <p:nvSpPr>
          <p:cNvPr id="92" name="Titeltext"/>
          <p:cNvSpPr txBox="1">
            <a:spLocks noGrp="1"/>
          </p:cNvSpPr>
          <p:nvPr>
            <p:ph type="title"/>
          </p:nvPr>
        </p:nvSpPr>
        <p:spPr>
          <a:xfrm>
            <a:off x="650159" y="291600"/>
            <a:ext cx="11703602" cy="1221122"/>
          </a:xfrm>
          <a:prstGeom prst="rect">
            <a:avLst/>
          </a:prstGeom>
        </p:spPr>
        <p:txBody>
          <a:bodyPr>
            <a:normAutofit/>
          </a:bodyPr>
          <a:lstStyle/>
          <a:p>
            <a:r>
              <a:t>Titeltext</a:t>
            </a:r>
          </a:p>
        </p:txBody>
      </p:sp>
      <p:sp>
        <p:nvSpPr>
          <p:cNvPr id="93" name="Textebene 1…"/>
          <p:cNvSpPr txBox="1">
            <a:spLocks noGrp="1"/>
          </p:cNvSpPr>
          <p:nvPr>
            <p:ph type="body" sz="half" idx="1"/>
          </p:nvPr>
        </p:nvSpPr>
        <p:spPr>
          <a:xfrm>
            <a:off x="650159" y="1711438"/>
            <a:ext cx="11703602" cy="2023202"/>
          </a:xfrm>
          <a:prstGeom prst="rect">
            <a:avLst/>
          </a:prstGeom>
        </p:spPr>
        <p:txBody>
          <a:bodyPr anchor="t"/>
          <a:lstStyle/>
          <a:p>
            <a:r>
              <a:t>Textebene 1</a:t>
            </a:r>
          </a:p>
          <a:p>
            <a:pPr lvl="1"/>
            <a:r>
              <a:t>Textebene 2</a:t>
            </a:r>
          </a:p>
          <a:p>
            <a:pPr lvl="2"/>
            <a:r>
              <a:t>Textebene 3</a:t>
            </a:r>
          </a:p>
          <a:p>
            <a:pPr lvl="3"/>
            <a:r>
              <a:t>Textebene 4</a:t>
            </a:r>
          </a:p>
          <a:p>
            <a:pPr lvl="4"/>
            <a:r>
              <a:t>Textebene 5</a:t>
            </a:r>
          </a:p>
        </p:txBody>
      </p:sp>
      <p:sp>
        <p:nvSpPr>
          <p:cNvPr id="94" name="Shape 97"/>
          <p:cNvSpPr>
            <a:spLocks noGrp="1"/>
          </p:cNvSpPr>
          <p:nvPr>
            <p:ph type="body" sz="half" idx="13"/>
          </p:nvPr>
        </p:nvSpPr>
        <p:spPr>
          <a:xfrm>
            <a:off x="650159" y="3927240"/>
            <a:ext cx="11703602" cy="2023201"/>
          </a:xfrm>
          <a:prstGeom prst="rect">
            <a:avLst/>
          </a:prstGeom>
        </p:spPr>
        <p:txBody>
          <a:bodyPr anchor="t"/>
          <a:lstStyle/>
          <a:p>
            <a:pPr>
              <a:defRPr spc="-100"/>
            </a:pPr>
            <a:endParaRPr/>
          </a:p>
        </p:txBody>
      </p:sp>
      <p:sp>
        <p:nvSpPr>
          <p:cNvPr id="9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4 Content">
    <p:spTree>
      <p:nvGrpSpPr>
        <p:cNvPr id="1" name=""/>
        <p:cNvGrpSpPr/>
        <p:nvPr/>
      </p:nvGrpSpPr>
      <p:grpSpPr>
        <a:xfrm>
          <a:off x="0" y="0"/>
          <a:ext cx="0" cy="0"/>
          <a:chOff x="0" y="0"/>
          <a:chExt cx="0" cy="0"/>
        </a:xfrm>
      </p:grpSpPr>
      <p:sp>
        <p:nvSpPr>
          <p:cNvPr id="102" name="Titeltext"/>
          <p:cNvSpPr txBox="1">
            <a:spLocks noGrp="1"/>
          </p:cNvSpPr>
          <p:nvPr>
            <p:ph type="title"/>
          </p:nvPr>
        </p:nvSpPr>
        <p:spPr>
          <a:xfrm>
            <a:off x="650159" y="291600"/>
            <a:ext cx="11703602" cy="1221122"/>
          </a:xfrm>
          <a:prstGeom prst="rect">
            <a:avLst/>
          </a:prstGeom>
        </p:spPr>
        <p:txBody>
          <a:bodyPr>
            <a:normAutofit/>
          </a:bodyPr>
          <a:lstStyle/>
          <a:p>
            <a:r>
              <a:t>Titeltext</a:t>
            </a:r>
          </a:p>
        </p:txBody>
      </p:sp>
      <p:sp>
        <p:nvSpPr>
          <p:cNvPr id="103" name="Textebene 1…"/>
          <p:cNvSpPr txBox="1">
            <a:spLocks noGrp="1"/>
          </p:cNvSpPr>
          <p:nvPr>
            <p:ph type="body" sz="quarter" idx="1"/>
          </p:nvPr>
        </p:nvSpPr>
        <p:spPr>
          <a:xfrm>
            <a:off x="650159" y="1711438"/>
            <a:ext cx="5711043" cy="2023202"/>
          </a:xfrm>
          <a:prstGeom prst="rect">
            <a:avLst/>
          </a:prstGeom>
        </p:spPr>
        <p:txBody>
          <a:bodyPr anchor="t"/>
          <a:lstStyle/>
          <a:p>
            <a:r>
              <a:t>Textebene 1</a:t>
            </a:r>
          </a:p>
          <a:p>
            <a:pPr lvl="1"/>
            <a:r>
              <a:t>Textebene 2</a:t>
            </a:r>
          </a:p>
          <a:p>
            <a:pPr lvl="2"/>
            <a:r>
              <a:t>Textebene 3</a:t>
            </a:r>
          </a:p>
          <a:p>
            <a:pPr lvl="3"/>
            <a:r>
              <a:t>Textebene 4</a:t>
            </a:r>
          </a:p>
          <a:p>
            <a:pPr lvl="4"/>
            <a:r>
              <a:t>Textebene 5</a:t>
            </a:r>
          </a:p>
        </p:txBody>
      </p:sp>
      <p:sp>
        <p:nvSpPr>
          <p:cNvPr id="104" name="Shape 109"/>
          <p:cNvSpPr>
            <a:spLocks noGrp="1"/>
          </p:cNvSpPr>
          <p:nvPr>
            <p:ph type="body" sz="quarter" idx="13"/>
          </p:nvPr>
        </p:nvSpPr>
        <p:spPr>
          <a:xfrm>
            <a:off x="6647039" y="3927240"/>
            <a:ext cx="5711043" cy="2023201"/>
          </a:xfrm>
          <a:prstGeom prst="rect">
            <a:avLst/>
          </a:prstGeom>
        </p:spPr>
        <p:txBody>
          <a:bodyPr anchor="t"/>
          <a:lstStyle/>
          <a:p>
            <a:pPr>
              <a:defRPr spc="-100"/>
            </a:pPr>
            <a:endParaRPr/>
          </a:p>
        </p:txBody>
      </p:sp>
      <p:sp>
        <p:nvSpPr>
          <p:cNvPr id="10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6 Content">
    <p:spTree>
      <p:nvGrpSpPr>
        <p:cNvPr id="1" name=""/>
        <p:cNvGrpSpPr/>
        <p:nvPr/>
      </p:nvGrpSpPr>
      <p:grpSpPr>
        <a:xfrm>
          <a:off x="0" y="0"/>
          <a:ext cx="0" cy="0"/>
          <a:chOff x="0" y="0"/>
          <a:chExt cx="0" cy="0"/>
        </a:xfrm>
      </p:grpSpPr>
      <p:sp>
        <p:nvSpPr>
          <p:cNvPr id="112" name="Titeltext"/>
          <p:cNvSpPr txBox="1">
            <a:spLocks noGrp="1"/>
          </p:cNvSpPr>
          <p:nvPr>
            <p:ph type="title"/>
          </p:nvPr>
        </p:nvSpPr>
        <p:spPr>
          <a:xfrm>
            <a:off x="650159" y="291600"/>
            <a:ext cx="11703602" cy="1221122"/>
          </a:xfrm>
          <a:prstGeom prst="rect">
            <a:avLst/>
          </a:prstGeom>
        </p:spPr>
        <p:txBody>
          <a:bodyPr>
            <a:normAutofit/>
          </a:bodyPr>
          <a:lstStyle/>
          <a:p>
            <a:r>
              <a:t>Titeltext</a:t>
            </a:r>
          </a:p>
        </p:txBody>
      </p:sp>
      <p:sp>
        <p:nvSpPr>
          <p:cNvPr id="113" name="Textebene 1…"/>
          <p:cNvSpPr txBox="1">
            <a:spLocks noGrp="1"/>
          </p:cNvSpPr>
          <p:nvPr>
            <p:ph type="body" sz="quarter" idx="1"/>
          </p:nvPr>
        </p:nvSpPr>
        <p:spPr>
          <a:xfrm>
            <a:off x="650159" y="1711438"/>
            <a:ext cx="3768482" cy="2023202"/>
          </a:xfrm>
          <a:prstGeom prst="rect">
            <a:avLst/>
          </a:prstGeom>
        </p:spPr>
        <p:txBody>
          <a:bodyPr anchor="t"/>
          <a:lstStyle/>
          <a:p>
            <a:r>
              <a:t>Textebene 1</a:t>
            </a:r>
          </a:p>
          <a:p>
            <a:pPr lvl="1"/>
            <a:r>
              <a:t>Textebene 2</a:t>
            </a:r>
          </a:p>
          <a:p>
            <a:pPr lvl="2"/>
            <a:r>
              <a:t>Textebene 3</a:t>
            </a:r>
          </a:p>
          <a:p>
            <a:pPr lvl="3"/>
            <a:r>
              <a:t>Textebene 4</a:t>
            </a:r>
          </a:p>
          <a:p>
            <a:pPr lvl="4"/>
            <a:r>
              <a:t>Textebene 5</a:t>
            </a:r>
          </a:p>
        </p:txBody>
      </p:sp>
      <p:sp>
        <p:nvSpPr>
          <p:cNvPr id="114" name="Shape 123"/>
          <p:cNvSpPr>
            <a:spLocks noGrp="1"/>
          </p:cNvSpPr>
          <p:nvPr>
            <p:ph type="body" sz="quarter" idx="13"/>
          </p:nvPr>
        </p:nvSpPr>
        <p:spPr>
          <a:xfrm>
            <a:off x="8564760" y="3927240"/>
            <a:ext cx="3768481" cy="2023201"/>
          </a:xfrm>
          <a:prstGeom prst="rect">
            <a:avLst/>
          </a:prstGeom>
        </p:spPr>
        <p:txBody>
          <a:bodyPr anchor="t"/>
          <a:lstStyle/>
          <a:p>
            <a:pPr>
              <a:defRPr spc="-100"/>
            </a:pPr>
            <a:endParaRPr/>
          </a:p>
        </p:txBody>
      </p:sp>
      <p:sp>
        <p:nvSpPr>
          <p:cNvPr id="11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22"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29"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130" name="Textebene 1…"/>
          <p:cNvSpPr txBox="1">
            <a:spLocks noGrp="1"/>
          </p:cNvSpPr>
          <p:nvPr>
            <p:ph type="body" idx="1"/>
          </p:nvPr>
        </p:nvSpPr>
        <p:spPr>
          <a:xfrm>
            <a:off x="650159" y="1711438"/>
            <a:ext cx="11703602" cy="4242243"/>
          </a:xfrm>
          <a:prstGeom prst="rect">
            <a:avLst/>
          </a:prstGeom>
        </p:spPr>
        <p:txBody>
          <a:bodyPr/>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131"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Content">
    <p:spTree>
      <p:nvGrpSpPr>
        <p:cNvPr id="1" name=""/>
        <p:cNvGrpSpPr/>
        <p:nvPr/>
      </p:nvGrpSpPr>
      <p:grpSpPr>
        <a:xfrm>
          <a:off x="0" y="0"/>
          <a:ext cx="0" cy="0"/>
          <a:chOff x="0" y="0"/>
          <a:chExt cx="0" cy="0"/>
        </a:xfrm>
      </p:grpSpPr>
      <p:sp>
        <p:nvSpPr>
          <p:cNvPr id="138"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139" name="Textebene 1…"/>
          <p:cNvSpPr txBox="1">
            <a:spLocks noGrp="1"/>
          </p:cNvSpPr>
          <p:nvPr>
            <p:ph type="body" idx="1"/>
          </p:nvPr>
        </p:nvSpPr>
        <p:spPr>
          <a:xfrm>
            <a:off x="650159" y="1711438"/>
            <a:ext cx="11703602" cy="4242243"/>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140"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2 Content">
    <p:spTree>
      <p:nvGrpSpPr>
        <p:cNvPr id="1" name=""/>
        <p:cNvGrpSpPr/>
        <p:nvPr/>
      </p:nvGrpSpPr>
      <p:grpSpPr>
        <a:xfrm>
          <a:off x="0" y="0"/>
          <a:ext cx="0" cy="0"/>
          <a:chOff x="0" y="0"/>
          <a:chExt cx="0" cy="0"/>
        </a:xfrm>
      </p:grpSpPr>
      <p:sp>
        <p:nvSpPr>
          <p:cNvPr id="147"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148" name="Textebene 1…"/>
          <p:cNvSpPr txBox="1">
            <a:spLocks noGrp="1"/>
          </p:cNvSpPr>
          <p:nvPr>
            <p:ph type="body" sz="half" idx="1"/>
          </p:nvPr>
        </p:nvSpPr>
        <p:spPr>
          <a:xfrm>
            <a:off x="650159" y="1711438"/>
            <a:ext cx="5711043" cy="4242243"/>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149" name="Shape 158"/>
          <p:cNvSpPr>
            <a:spLocks noGrp="1"/>
          </p:cNvSpPr>
          <p:nvPr>
            <p:ph type="body" sz="half" idx="13"/>
          </p:nvPr>
        </p:nvSpPr>
        <p:spPr>
          <a:xfrm>
            <a:off x="6647039" y="1711438"/>
            <a:ext cx="5711043" cy="4242243"/>
          </a:xfrm>
          <a:prstGeom prst="rect">
            <a:avLst/>
          </a:prstGeom>
        </p:spPr>
        <p:txBody>
          <a:bodyPr anchor="t"/>
          <a:lstStyle/>
          <a:p>
            <a:pPr>
              <a:defRPr spc="-100"/>
            </a:pPr>
            <a:endParaRPr/>
          </a:p>
        </p:txBody>
      </p:sp>
      <p:sp>
        <p:nvSpPr>
          <p:cNvPr id="150"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57"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158"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entered Text">
    <p:spTree>
      <p:nvGrpSpPr>
        <p:cNvPr id="1" name=""/>
        <p:cNvGrpSpPr/>
        <p:nvPr/>
      </p:nvGrpSpPr>
      <p:grpSpPr>
        <a:xfrm>
          <a:off x="0" y="0"/>
          <a:ext cx="0" cy="0"/>
          <a:chOff x="0" y="0"/>
          <a:chExt cx="0" cy="0"/>
        </a:xfrm>
      </p:grpSpPr>
      <p:sp>
        <p:nvSpPr>
          <p:cNvPr id="165" name="Textebene 1…"/>
          <p:cNvSpPr txBox="1">
            <a:spLocks noGrp="1"/>
          </p:cNvSpPr>
          <p:nvPr>
            <p:ph type="body" idx="1"/>
          </p:nvPr>
        </p:nvSpPr>
        <p:spPr>
          <a:prstGeom prst="rect">
            <a:avLst/>
          </a:prstGeom>
        </p:spPr>
        <p:txBody>
          <a:bodyPr/>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166"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2 Content and Content">
    <p:spTree>
      <p:nvGrpSpPr>
        <p:cNvPr id="1" name=""/>
        <p:cNvGrpSpPr/>
        <p:nvPr/>
      </p:nvGrpSpPr>
      <p:grpSpPr>
        <a:xfrm>
          <a:off x="0" y="0"/>
          <a:ext cx="0" cy="0"/>
          <a:chOff x="0" y="0"/>
          <a:chExt cx="0" cy="0"/>
        </a:xfrm>
      </p:grpSpPr>
      <p:sp>
        <p:nvSpPr>
          <p:cNvPr id="173"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174" name="Textebene 1…"/>
          <p:cNvSpPr txBox="1">
            <a:spLocks noGrp="1"/>
          </p:cNvSpPr>
          <p:nvPr>
            <p:ph type="body" sz="quarter" idx="1"/>
          </p:nvPr>
        </p:nvSpPr>
        <p:spPr>
          <a:xfrm>
            <a:off x="650159" y="1711438"/>
            <a:ext cx="5711043" cy="2023202"/>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175" name="Shape 185"/>
          <p:cNvSpPr>
            <a:spLocks noGrp="1"/>
          </p:cNvSpPr>
          <p:nvPr>
            <p:ph type="body" sz="quarter" idx="13"/>
          </p:nvPr>
        </p:nvSpPr>
        <p:spPr>
          <a:xfrm>
            <a:off x="650158" y="3927240"/>
            <a:ext cx="5711044" cy="2023201"/>
          </a:xfrm>
          <a:prstGeom prst="rect">
            <a:avLst/>
          </a:prstGeom>
        </p:spPr>
        <p:txBody>
          <a:bodyPr anchor="t"/>
          <a:lstStyle/>
          <a:p>
            <a:pPr>
              <a:defRPr spc="-100"/>
            </a:pPr>
            <a:endParaRPr/>
          </a:p>
        </p:txBody>
      </p:sp>
      <p:sp>
        <p:nvSpPr>
          <p:cNvPr id="176"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8" name="Titeltext"/>
          <p:cNvSpPr txBox="1">
            <a:spLocks noGrp="1"/>
          </p:cNvSpPr>
          <p:nvPr>
            <p:ph type="title"/>
          </p:nvPr>
        </p:nvSpPr>
        <p:spPr>
          <a:xfrm>
            <a:off x="650159" y="291600"/>
            <a:ext cx="11703602" cy="1221122"/>
          </a:xfrm>
          <a:prstGeom prst="rect">
            <a:avLst/>
          </a:prstGeom>
        </p:spPr>
        <p:txBody>
          <a:bodyPr>
            <a:normAutofit/>
          </a:bodyPr>
          <a:lstStyle/>
          <a:p>
            <a:r>
              <a:t>Titeltext</a:t>
            </a:r>
          </a:p>
        </p:txBody>
      </p:sp>
      <p:sp>
        <p:nvSpPr>
          <p:cNvPr id="19" name="Textebene 1…"/>
          <p:cNvSpPr txBox="1">
            <a:spLocks noGrp="1"/>
          </p:cNvSpPr>
          <p:nvPr>
            <p:ph type="body" idx="1"/>
          </p:nvPr>
        </p:nvSpPr>
        <p:spPr>
          <a:xfrm>
            <a:off x="650159" y="1711438"/>
            <a:ext cx="11703602" cy="4242243"/>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20"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Content and 2 Content">
    <p:spTree>
      <p:nvGrpSpPr>
        <p:cNvPr id="1" name=""/>
        <p:cNvGrpSpPr/>
        <p:nvPr/>
      </p:nvGrpSpPr>
      <p:grpSpPr>
        <a:xfrm>
          <a:off x="0" y="0"/>
          <a:ext cx="0" cy="0"/>
          <a:chOff x="0" y="0"/>
          <a:chExt cx="0" cy="0"/>
        </a:xfrm>
      </p:grpSpPr>
      <p:sp>
        <p:nvSpPr>
          <p:cNvPr id="183"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184" name="Textebene 1…"/>
          <p:cNvSpPr txBox="1">
            <a:spLocks noGrp="1"/>
          </p:cNvSpPr>
          <p:nvPr>
            <p:ph type="body" sz="half" idx="1"/>
          </p:nvPr>
        </p:nvSpPr>
        <p:spPr>
          <a:xfrm>
            <a:off x="650159" y="1711438"/>
            <a:ext cx="5711043" cy="4242243"/>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185" name="Shape 196"/>
          <p:cNvSpPr>
            <a:spLocks noGrp="1"/>
          </p:cNvSpPr>
          <p:nvPr>
            <p:ph type="body" sz="quarter" idx="13"/>
          </p:nvPr>
        </p:nvSpPr>
        <p:spPr>
          <a:xfrm>
            <a:off x="6647039" y="3927240"/>
            <a:ext cx="5711043" cy="2023201"/>
          </a:xfrm>
          <a:prstGeom prst="rect">
            <a:avLst/>
          </a:prstGeom>
        </p:spPr>
        <p:txBody>
          <a:bodyPr anchor="t"/>
          <a:lstStyle/>
          <a:p>
            <a:pPr>
              <a:defRPr spc="-100"/>
            </a:pPr>
            <a:endParaRPr/>
          </a:p>
        </p:txBody>
      </p:sp>
      <p:sp>
        <p:nvSpPr>
          <p:cNvPr id="186"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2 Content over Content">
    <p:spTree>
      <p:nvGrpSpPr>
        <p:cNvPr id="1" name=""/>
        <p:cNvGrpSpPr/>
        <p:nvPr/>
      </p:nvGrpSpPr>
      <p:grpSpPr>
        <a:xfrm>
          <a:off x="0" y="0"/>
          <a:ext cx="0" cy="0"/>
          <a:chOff x="0" y="0"/>
          <a:chExt cx="0" cy="0"/>
        </a:xfrm>
      </p:grpSpPr>
      <p:sp>
        <p:nvSpPr>
          <p:cNvPr id="193"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194" name="Textebene 1…"/>
          <p:cNvSpPr txBox="1">
            <a:spLocks noGrp="1"/>
          </p:cNvSpPr>
          <p:nvPr>
            <p:ph type="body" sz="quarter" idx="1"/>
          </p:nvPr>
        </p:nvSpPr>
        <p:spPr>
          <a:xfrm>
            <a:off x="650159" y="1711438"/>
            <a:ext cx="5711043" cy="2023202"/>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195" name="Shape 207"/>
          <p:cNvSpPr>
            <a:spLocks noGrp="1"/>
          </p:cNvSpPr>
          <p:nvPr>
            <p:ph type="body" sz="half" idx="13"/>
          </p:nvPr>
        </p:nvSpPr>
        <p:spPr>
          <a:xfrm>
            <a:off x="650159" y="3927240"/>
            <a:ext cx="11703602" cy="2023201"/>
          </a:xfrm>
          <a:prstGeom prst="rect">
            <a:avLst/>
          </a:prstGeom>
        </p:spPr>
        <p:txBody>
          <a:bodyPr anchor="t"/>
          <a:lstStyle/>
          <a:p>
            <a:pPr>
              <a:defRPr spc="-100"/>
            </a:pPr>
            <a:endParaRPr/>
          </a:p>
        </p:txBody>
      </p:sp>
      <p:sp>
        <p:nvSpPr>
          <p:cNvPr id="196"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Content over Content">
    <p:spTree>
      <p:nvGrpSpPr>
        <p:cNvPr id="1" name=""/>
        <p:cNvGrpSpPr/>
        <p:nvPr/>
      </p:nvGrpSpPr>
      <p:grpSpPr>
        <a:xfrm>
          <a:off x="0" y="0"/>
          <a:ext cx="0" cy="0"/>
          <a:chOff x="0" y="0"/>
          <a:chExt cx="0" cy="0"/>
        </a:xfrm>
      </p:grpSpPr>
      <p:sp>
        <p:nvSpPr>
          <p:cNvPr id="203"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204" name="Textebene 1…"/>
          <p:cNvSpPr txBox="1">
            <a:spLocks noGrp="1"/>
          </p:cNvSpPr>
          <p:nvPr>
            <p:ph type="body" sz="half" idx="1"/>
          </p:nvPr>
        </p:nvSpPr>
        <p:spPr>
          <a:xfrm>
            <a:off x="650159" y="1711438"/>
            <a:ext cx="11703602" cy="2023202"/>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205" name="Shape 217"/>
          <p:cNvSpPr>
            <a:spLocks noGrp="1"/>
          </p:cNvSpPr>
          <p:nvPr>
            <p:ph type="body" sz="half" idx="13"/>
          </p:nvPr>
        </p:nvSpPr>
        <p:spPr>
          <a:xfrm>
            <a:off x="650159" y="3927240"/>
            <a:ext cx="11703602" cy="2023201"/>
          </a:xfrm>
          <a:prstGeom prst="rect">
            <a:avLst/>
          </a:prstGeom>
        </p:spPr>
        <p:txBody>
          <a:bodyPr anchor="t"/>
          <a:lstStyle/>
          <a:p>
            <a:pPr>
              <a:defRPr spc="-100"/>
            </a:pPr>
            <a:endParaRPr/>
          </a:p>
        </p:txBody>
      </p:sp>
      <p:sp>
        <p:nvSpPr>
          <p:cNvPr id="206"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4 Content">
    <p:spTree>
      <p:nvGrpSpPr>
        <p:cNvPr id="1" name=""/>
        <p:cNvGrpSpPr/>
        <p:nvPr/>
      </p:nvGrpSpPr>
      <p:grpSpPr>
        <a:xfrm>
          <a:off x="0" y="0"/>
          <a:ext cx="0" cy="0"/>
          <a:chOff x="0" y="0"/>
          <a:chExt cx="0" cy="0"/>
        </a:xfrm>
      </p:grpSpPr>
      <p:sp>
        <p:nvSpPr>
          <p:cNvPr id="213"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214" name="Textebene 1…"/>
          <p:cNvSpPr txBox="1">
            <a:spLocks noGrp="1"/>
          </p:cNvSpPr>
          <p:nvPr>
            <p:ph type="body" sz="quarter" idx="1"/>
          </p:nvPr>
        </p:nvSpPr>
        <p:spPr>
          <a:xfrm>
            <a:off x="650159" y="1711438"/>
            <a:ext cx="5711043" cy="2023202"/>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215" name="Shape 229"/>
          <p:cNvSpPr>
            <a:spLocks noGrp="1"/>
          </p:cNvSpPr>
          <p:nvPr>
            <p:ph type="body" sz="quarter" idx="13"/>
          </p:nvPr>
        </p:nvSpPr>
        <p:spPr>
          <a:xfrm>
            <a:off x="6647039" y="3927240"/>
            <a:ext cx="5711043" cy="2023201"/>
          </a:xfrm>
          <a:prstGeom prst="rect">
            <a:avLst/>
          </a:prstGeom>
        </p:spPr>
        <p:txBody>
          <a:bodyPr anchor="t"/>
          <a:lstStyle/>
          <a:p>
            <a:pPr>
              <a:defRPr spc="-100"/>
            </a:pPr>
            <a:endParaRPr/>
          </a:p>
        </p:txBody>
      </p:sp>
      <p:sp>
        <p:nvSpPr>
          <p:cNvPr id="216"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6 Content">
    <p:spTree>
      <p:nvGrpSpPr>
        <p:cNvPr id="1" name=""/>
        <p:cNvGrpSpPr/>
        <p:nvPr/>
      </p:nvGrpSpPr>
      <p:grpSpPr>
        <a:xfrm>
          <a:off x="0" y="0"/>
          <a:ext cx="0" cy="0"/>
          <a:chOff x="0" y="0"/>
          <a:chExt cx="0" cy="0"/>
        </a:xfrm>
      </p:grpSpPr>
      <p:sp>
        <p:nvSpPr>
          <p:cNvPr id="223"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224" name="Textebene 1…"/>
          <p:cNvSpPr txBox="1">
            <a:spLocks noGrp="1"/>
          </p:cNvSpPr>
          <p:nvPr>
            <p:ph type="body" sz="quarter" idx="1"/>
          </p:nvPr>
        </p:nvSpPr>
        <p:spPr>
          <a:xfrm>
            <a:off x="650159" y="1711438"/>
            <a:ext cx="3768482" cy="2023202"/>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225" name="Shape 243"/>
          <p:cNvSpPr>
            <a:spLocks noGrp="1"/>
          </p:cNvSpPr>
          <p:nvPr>
            <p:ph type="body" sz="quarter" idx="13"/>
          </p:nvPr>
        </p:nvSpPr>
        <p:spPr>
          <a:xfrm>
            <a:off x="8564760" y="3927240"/>
            <a:ext cx="3768481" cy="2023201"/>
          </a:xfrm>
          <a:prstGeom prst="rect">
            <a:avLst/>
          </a:prstGeom>
        </p:spPr>
        <p:txBody>
          <a:bodyPr anchor="t"/>
          <a:lstStyle/>
          <a:p>
            <a:pPr>
              <a:defRPr spc="-100"/>
            </a:pPr>
            <a:endParaRPr/>
          </a:p>
        </p:txBody>
      </p:sp>
      <p:sp>
        <p:nvSpPr>
          <p:cNvPr id="226"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233" name="Shape 251"/>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234"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41" name="Shape 259"/>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242"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243" name="Textebene 1…"/>
          <p:cNvSpPr txBox="1">
            <a:spLocks noGrp="1"/>
          </p:cNvSpPr>
          <p:nvPr>
            <p:ph type="body" idx="1"/>
          </p:nvPr>
        </p:nvSpPr>
        <p:spPr>
          <a:xfrm>
            <a:off x="650159" y="1711438"/>
            <a:ext cx="11703602" cy="4242243"/>
          </a:xfrm>
          <a:prstGeom prst="rect">
            <a:avLst/>
          </a:prstGeom>
        </p:spPr>
        <p:txBody>
          <a:bodyPr/>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244"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Content">
    <p:spTree>
      <p:nvGrpSpPr>
        <p:cNvPr id="1" name=""/>
        <p:cNvGrpSpPr/>
        <p:nvPr/>
      </p:nvGrpSpPr>
      <p:grpSpPr>
        <a:xfrm>
          <a:off x="0" y="0"/>
          <a:ext cx="0" cy="0"/>
          <a:chOff x="0" y="0"/>
          <a:chExt cx="0" cy="0"/>
        </a:xfrm>
      </p:grpSpPr>
      <p:sp>
        <p:nvSpPr>
          <p:cNvPr id="251" name="Shape 269"/>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252"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253" name="Textebene 1…"/>
          <p:cNvSpPr txBox="1">
            <a:spLocks noGrp="1"/>
          </p:cNvSpPr>
          <p:nvPr>
            <p:ph type="body" idx="1"/>
          </p:nvPr>
        </p:nvSpPr>
        <p:spPr>
          <a:xfrm>
            <a:off x="650159" y="1711438"/>
            <a:ext cx="11703602" cy="4242243"/>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254"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2 Content">
    <p:spTree>
      <p:nvGrpSpPr>
        <p:cNvPr id="1" name=""/>
        <p:cNvGrpSpPr/>
        <p:nvPr/>
      </p:nvGrpSpPr>
      <p:grpSpPr>
        <a:xfrm>
          <a:off x="0" y="0"/>
          <a:ext cx="0" cy="0"/>
          <a:chOff x="0" y="0"/>
          <a:chExt cx="0" cy="0"/>
        </a:xfrm>
      </p:grpSpPr>
      <p:sp>
        <p:nvSpPr>
          <p:cNvPr id="261" name="Shape 279"/>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262"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263" name="Textebene 1…"/>
          <p:cNvSpPr txBox="1">
            <a:spLocks noGrp="1"/>
          </p:cNvSpPr>
          <p:nvPr>
            <p:ph type="body" sz="half" idx="1"/>
          </p:nvPr>
        </p:nvSpPr>
        <p:spPr>
          <a:xfrm>
            <a:off x="650159" y="1711438"/>
            <a:ext cx="5711043" cy="4242243"/>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264" name="Shape 282"/>
          <p:cNvSpPr>
            <a:spLocks noGrp="1"/>
          </p:cNvSpPr>
          <p:nvPr>
            <p:ph type="body" sz="half" idx="13"/>
          </p:nvPr>
        </p:nvSpPr>
        <p:spPr>
          <a:xfrm>
            <a:off x="6647039" y="1711438"/>
            <a:ext cx="5711043" cy="4242243"/>
          </a:xfrm>
          <a:prstGeom prst="rect">
            <a:avLst/>
          </a:prstGeom>
        </p:spPr>
        <p:txBody>
          <a:bodyPr anchor="t"/>
          <a:lstStyle/>
          <a:p>
            <a:pPr>
              <a:defRPr spc="-100"/>
            </a:pPr>
            <a:endParaRPr/>
          </a:p>
        </p:txBody>
      </p:sp>
      <p:sp>
        <p:nvSpPr>
          <p:cNvPr id="26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72" name="Shape 290"/>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273"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274"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Content">
    <p:spTree>
      <p:nvGrpSpPr>
        <p:cNvPr id="1" name=""/>
        <p:cNvGrpSpPr/>
        <p:nvPr/>
      </p:nvGrpSpPr>
      <p:grpSpPr>
        <a:xfrm>
          <a:off x="0" y="0"/>
          <a:ext cx="0" cy="0"/>
          <a:chOff x="0" y="0"/>
          <a:chExt cx="0" cy="0"/>
        </a:xfrm>
      </p:grpSpPr>
      <p:sp>
        <p:nvSpPr>
          <p:cNvPr id="27" name="Titeltext"/>
          <p:cNvSpPr txBox="1">
            <a:spLocks noGrp="1"/>
          </p:cNvSpPr>
          <p:nvPr>
            <p:ph type="title"/>
          </p:nvPr>
        </p:nvSpPr>
        <p:spPr>
          <a:xfrm>
            <a:off x="650159" y="291600"/>
            <a:ext cx="11703602" cy="1221122"/>
          </a:xfrm>
          <a:prstGeom prst="rect">
            <a:avLst/>
          </a:prstGeom>
        </p:spPr>
        <p:txBody>
          <a:bodyPr>
            <a:normAutofit/>
          </a:bodyPr>
          <a:lstStyle/>
          <a:p>
            <a:r>
              <a:t>Titeltext</a:t>
            </a:r>
          </a:p>
        </p:txBody>
      </p:sp>
      <p:sp>
        <p:nvSpPr>
          <p:cNvPr id="28" name="Textebene 1…"/>
          <p:cNvSpPr txBox="1">
            <a:spLocks noGrp="1"/>
          </p:cNvSpPr>
          <p:nvPr>
            <p:ph type="body" idx="1"/>
          </p:nvPr>
        </p:nvSpPr>
        <p:spPr>
          <a:xfrm>
            <a:off x="650159" y="1711438"/>
            <a:ext cx="11703602" cy="4242243"/>
          </a:xfrm>
          <a:prstGeom prst="rect">
            <a:avLst/>
          </a:prstGeom>
        </p:spPr>
        <p:txBody>
          <a:bodyPr anchor="t"/>
          <a:lstStyle/>
          <a:p>
            <a:r>
              <a:t>Textebene 1</a:t>
            </a:r>
          </a:p>
          <a:p>
            <a:pPr lvl="1"/>
            <a:r>
              <a:t>Textebene 2</a:t>
            </a:r>
          </a:p>
          <a:p>
            <a:pPr lvl="2"/>
            <a:r>
              <a:t>Textebene 3</a:t>
            </a:r>
          </a:p>
          <a:p>
            <a:pPr lvl="3"/>
            <a:r>
              <a:t>Textebene 4</a:t>
            </a:r>
          </a:p>
          <a:p>
            <a:pPr lvl="4"/>
            <a:r>
              <a:t>Textebene 5</a:t>
            </a:r>
          </a:p>
        </p:txBody>
      </p:sp>
      <p:sp>
        <p:nvSpPr>
          <p:cNvPr id="29"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Centered Text">
    <p:spTree>
      <p:nvGrpSpPr>
        <p:cNvPr id="1" name=""/>
        <p:cNvGrpSpPr/>
        <p:nvPr/>
      </p:nvGrpSpPr>
      <p:grpSpPr>
        <a:xfrm>
          <a:off x="0" y="0"/>
          <a:ext cx="0" cy="0"/>
          <a:chOff x="0" y="0"/>
          <a:chExt cx="0" cy="0"/>
        </a:xfrm>
      </p:grpSpPr>
      <p:sp>
        <p:nvSpPr>
          <p:cNvPr id="281" name="Shape 299"/>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282" name="Textebene 1…"/>
          <p:cNvSpPr txBox="1">
            <a:spLocks noGrp="1"/>
          </p:cNvSpPr>
          <p:nvPr>
            <p:ph type="body" idx="1"/>
          </p:nvPr>
        </p:nvSpPr>
        <p:spPr>
          <a:prstGeom prst="rect">
            <a:avLst/>
          </a:prstGeom>
        </p:spPr>
        <p:txBody>
          <a:bodyPr/>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283"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2 Content and Content">
    <p:spTree>
      <p:nvGrpSpPr>
        <p:cNvPr id="1" name=""/>
        <p:cNvGrpSpPr/>
        <p:nvPr/>
      </p:nvGrpSpPr>
      <p:grpSpPr>
        <a:xfrm>
          <a:off x="0" y="0"/>
          <a:ext cx="0" cy="0"/>
          <a:chOff x="0" y="0"/>
          <a:chExt cx="0" cy="0"/>
        </a:xfrm>
      </p:grpSpPr>
      <p:sp>
        <p:nvSpPr>
          <p:cNvPr id="290" name="Shape 308"/>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291"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292" name="Textebene 1…"/>
          <p:cNvSpPr txBox="1">
            <a:spLocks noGrp="1"/>
          </p:cNvSpPr>
          <p:nvPr>
            <p:ph type="body" sz="quarter" idx="1"/>
          </p:nvPr>
        </p:nvSpPr>
        <p:spPr>
          <a:xfrm>
            <a:off x="650159" y="1711438"/>
            <a:ext cx="5711043" cy="2023202"/>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293" name="Shape 312"/>
          <p:cNvSpPr>
            <a:spLocks noGrp="1"/>
          </p:cNvSpPr>
          <p:nvPr>
            <p:ph type="body" sz="quarter" idx="13"/>
          </p:nvPr>
        </p:nvSpPr>
        <p:spPr>
          <a:xfrm>
            <a:off x="650158" y="3927240"/>
            <a:ext cx="5711044" cy="2023201"/>
          </a:xfrm>
          <a:prstGeom prst="rect">
            <a:avLst/>
          </a:prstGeom>
        </p:spPr>
        <p:txBody>
          <a:bodyPr anchor="t"/>
          <a:lstStyle/>
          <a:p>
            <a:pPr>
              <a:defRPr spc="-100"/>
            </a:pPr>
            <a:endParaRPr/>
          </a:p>
        </p:txBody>
      </p:sp>
      <p:sp>
        <p:nvSpPr>
          <p:cNvPr id="294"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Content and 2 Content">
    <p:spTree>
      <p:nvGrpSpPr>
        <p:cNvPr id="1" name=""/>
        <p:cNvGrpSpPr/>
        <p:nvPr/>
      </p:nvGrpSpPr>
      <p:grpSpPr>
        <a:xfrm>
          <a:off x="0" y="0"/>
          <a:ext cx="0" cy="0"/>
          <a:chOff x="0" y="0"/>
          <a:chExt cx="0" cy="0"/>
        </a:xfrm>
      </p:grpSpPr>
      <p:sp>
        <p:nvSpPr>
          <p:cNvPr id="301" name="Shape 320"/>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302"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303" name="Textebene 1…"/>
          <p:cNvSpPr txBox="1">
            <a:spLocks noGrp="1"/>
          </p:cNvSpPr>
          <p:nvPr>
            <p:ph type="body" sz="half" idx="1"/>
          </p:nvPr>
        </p:nvSpPr>
        <p:spPr>
          <a:xfrm>
            <a:off x="650159" y="1711438"/>
            <a:ext cx="5711043" cy="4242243"/>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304" name="Shape 324"/>
          <p:cNvSpPr>
            <a:spLocks noGrp="1"/>
          </p:cNvSpPr>
          <p:nvPr>
            <p:ph type="body" sz="quarter" idx="13"/>
          </p:nvPr>
        </p:nvSpPr>
        <p:spPr>
          <a:xfrm>
            <a:off x="6647039" y="3927240"/>
            <a:ext cx="5711043" cy="2023201"/>
          </a:xfrm>
          <a:prstGeom prst="rect">
            <a:avLst/>
          </a:prstGeom>
        </p:spPr>
        <p:txBody>
          <a:bodyPr anchor="t"/>
          <a:lstStyle/>
          <a:p>
            <a:pPr>
              <a:defRPr spc="-100"/>
            </a:pPr>
            <a:endParaRPr/>
          </a:p>
        </p:txBody>
      </p:sp>
      <p:sp>
        <p:nvSpPr>
          <p:cNvPr id="30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2 Content over Content">
    <p:spTree>
      <p:nvGrpSpPr>
        <p:cNvPr id="1" name=""/>
        <p:cNvGrpSpPr/>
        <p:nvPr/>
      </p:nvGrpSpPr>
      <p:grpSpPr>
        <a:xfrm>
          <a:off x="0" y="0"/>
          <a:ext cx="0" cy="0"/>
          <a:chOff x="0" y="0"/>
          <a:chExt cx="0" cy="0"/>
        </a:xfrm>
      </p:grpSpPr>
      <p:sp>
        <p:nvSpPr>
          <p:cNvPr id="312" name="Shape 332"/>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313"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314" name="Textebene 1…"/>
          <p:cNvSpPr txBox="1">
            <a:spLocks noGrp="1"/>
          </p:cNvSpPr>
          <p:nvPr>
            <p:ph type="body" sz="quarter" idx="1"/>
          </p:nvPr>
        </p:nvSpPr>
        <p:spPr>
          <a:xfrm>
            <a:off x="650159" y="1711438"/>
            <a:ext cx="5711043" cy="2023202"/>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315" name="Shape 336"/>
          <p:cNvSpPr>
            <a:spLocks noGrp="1"/>
          </p:cNvSpPr>
          <p:nvPr>
            <p:ph type="body" sz="half" idx="13"/>
          </p:nvPr>
        </p:nvSpPr>
        <p:spPr>
          <a:xfrm>
            <a:off x="650159" y="3927240"/>
            <a:ext cx="11703602" cy="2023201"/>
          </a:xfrm>
          <a:prstGeom prst="rect">
            <a:avLst/>
          </a:prstGeom>
        </p:spPr>
        <p:txBody>
          <a:bodyPr anchor="t"/>
          <a:lstStyle/>
          <a:p>
            <a:pPr>
              <a:defRPr spc="-100"/>
            </a:pPr>
            <a:endParaRPr/>
          </a:p>
        </p:txBody>
      </p:sp>
      <p:sp>
        <p:nvSpPr>
          <p:cNvPr id="316"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Content over Content">
    <p:spTree>
      <p:nvGrpSpPr>
        <p:cNvPr id="1" name=""/>
        <p:cNvGrpSpPr/>
        <p:nvPr/>
      </p:nvGrpSpPr>
      <p:grpSpPr>
        <a:xfrm>
          <a:off x="0" y="0"/>
          <a:ext cx="0" cy="0"/>
          <a:chOff x="0" y="0"/>
          <a:chExt cx="0" cy="0"/>
        </a:xfrm>
      </p:grpSpPr>
      <p:sp>
        <p:nvSpPr>
          <p:cNvPr id="323" name="Shape 344"/>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324"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325" name="Textebene 1…"/>
          <p:cNvSpPr txBox="1">
            <a:spLocks noGrp="1"/>
          </p:cNvSpPr>
          <p:nvPr>
            <p:ph type="body" sz="half" idx="1"/>
          </p:nvPr>
        </p:nvSpPr>
        <p:spPr>
          <a:xfrm>
            <a:off x="650159" y="1711438"/>
            <a:ext cx="11703602" cy="2023202"/>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326" name="Shape 347"/>
          <p:cNvSpPr>
            <a:spLocks noGrp="1"/>
          </p:cNvSpPr>
          <p:nvPr>
            <p:ph type="body" sz="half" idx="13"/>
          </p:nvPr>
        </p:nvSpPr>
        <p:spPr>
          <a:xfrm>
            <a:off x="650159" y="3927240"/>
            <a:ext cx="11703602" cy="2023201"/>
          </a:xfrm>
          <a:prstGeom prst="rect">
            <a:avLst/>
          </a:prstGeom>
        </p:spPr>
        <p:txBody>
          <a:bodyPr anchor="t"/>
          <a:lstStyle/>
          <a:p>
            <a:pPr>
              <a:defRPr spc="-100"/>
            </a:pPr>
            <a:endParaRPr/>
          </a:p>
        </p:txBody>
      </p:sp>
      <p:sp>
        <p:nvSpPr>
          <p:cNvPr id="327"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4 Content">
    <p:spTree>
      <p:nvGrpSpPr>
        <p:cNvPr id="1" name=""/>
        <p:cNvGrpSpPr/>
        <p:nvPr/>
      </p:nvGrpSpPr>
      <p:grpSpPr>
        <a:xfrm>
          <a:off x="0" y="0"/>
          <a:ext cx="0" cy="0"/>
          <a:chOff x="0" y="0"/>
          <a:chExt cx="0" cy="0"/>
        </a:xfrm>
      </p:grpSpPr>
      <p:sp>
        <p:nvSpPr>
          <p:cNvPr id="334" name="Shape 355"/>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335"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336" name="Textebene 1…"/>
          <p:cNvSpPr txBox="1">
            <a:spLocks noGrp="1"/>
          </p:cNvSpPr>
          <p:nvPr>
            <p:ph type="body" sz="quarter" idx="1"/>
          </p:nvPr>
        </p:nvSpPr>
        <p:spPr>
          <a:xfrm>
            <a:off x="650159" y="1711438"/>
            <a:ext cx="5711043" cy="2023202"/>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337" name="Shape 360"/>
          <p:cNvSpPr>
            <a:spLocks noGrp="1"/>
          </p:cNvSpPr>
          <p:nvPr>
            <p:ph type="body" sz="quarter" idx="13"/>
          </p:nvPr>
        </p:nvSpPr>
        <p:spPr>
          <a:xfrm>
            <a:off x="6647039" y="3927240"/>
            <a:ext cx="5711043" cy="2023201"/>
          </a:xfrm>
          <a:prstGeom prst="rect">
            <a:avLst/>
          </a:prstGeom>
        </p:spPr>
        <p:txBody>
          <a:bodyPr anchor="t"/>
          <a:lstStyle/>
          <a:p>
            <a:pPr>
              <a:defRPr spc="-100"/>
            </a:pPr>
            <a:endParaRPr/>
          </a:p>
        </p:txBody>
      </p:sp>
      <p:sp>
        <p:nvSpPr>
          <p:cNvPr id="338"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6 Content">
    <p:spTree>
      <p:nvGrpSpPr>
        <p:cNvPr id="1" name=""/>
        <p:cNvGrpSpPr/>
        <p:nvPr/>
      </p:nvGrpSpPr>
      <p:grpSpPr>
        <a:xfrm>
          <a:off x="0" y="0"/>
          <a:ext cx="0" cy="0"/>
          <a:chOff x="0" y="0"/>
          <a:chExt cx="0" cy="0"/>
        </a:xfrm>
      </p:grpSpPr>
      <p:sp>
        <p:nvSpPr>
          <p:cNvPr id="345" name="Shape 368"/>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346"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347" name="Textebene 1…"/>
          <p:cNvSpPr txBox="1">
            <a:spLocks noGrp="1"/>
          </p:cNvSpPr>
          <p:nvPr>
            <p:ph type="body" sz="quarter" idx="1"/>
          </p:nvPr>
        </p:nvSpPr>
        <p:spPr>
          <a:xfrm>
            <a:off x="650159" y="1711438"/>
            <a:ext cx="3768482" cy="2023202"/>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348" name="Shape 375"/>
          <p:cNvSpPr>
            <a:spLocks noGrp="1"/>
          </p:cNvSpPr>
          <p:nvPr>
            <p:ph type="body" sz="quarter" idx="13"/>
          </p:nvPr>
        </p:nvSpPr>
        <p:spPr>
          <a:xfrm>
            <a:off x="8564760" y="3927240"/>
            <a:ext cx="3768481" cy="2023201"/>
          </a:xfrm>
          <a:prstGeom prst="rect">
            <a:avLst/>
          </a:prstGeom>
        </p:spPr>
        <p:txBody>
          <a:bodyPr anchor="t"/>
          <a:lstStyle/>
          <a:p>
            <a:pPr>
              <a:defRPr spc="-100"/>
            </a:pPr>
            <a:endParaRPr/>
          </a:p>
        </p:txBody>
      </p:sp>
      <p:sp>
        <p:nvSpPr>
          <p:cNvPr id="349"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356" name="Shape 383"/>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357"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64" name="Shape 391"/>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365"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366" name="Textebene 1…"/>
          <p:cNvSpPr txBox="1">
            <a:spLocks noGrp="1"/>
          </p:cNvSpPr>
          <p:nvPr>
            <p:ph type="body" idx="1"/>
          </p:nvPr>
        </p:nvSpPr>
        <p:spPr>
          <a:xfrm>
            <a:off x="650159" y="1711438"/>
            <a:ext cx="11703602" cy="4242243"/>
          </a:xfrm>
          <a:prstGeom prst="rect">
            <a:avLst/>
          </a:prstGeom>
        </p:spPr>
        <p:txBody>
          <a:bodyPr/>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367"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Content">
    <p:spTree>
      <p:nvGrpSpPr>
        <p:cNvPr id="1" name=""/>
        <p:cNvGrpSpPr/>
        <p:nvPr/>
      </p:nvGrpSpPr>
      <p:grpSpPr>
        <a:xfrm>
          <a:off x="0" y="0"/>
          <a:ext cx="0" cy="0"/>
          <a:chOff x="0" y="0"/>
          <a:chExt cx="0" cy="0"/>
        </a:xfrm>
      </p:grpSpPr>
      <p:sp>
        <p:nvSpPr>
          <p:cNvPr id="374" name="Shape 401"/>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375"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376" name="Textebene 1…"/>
          <p:cNvSpPr txBox="1">
            <a:spLocks noGrp="1"/>
          </p:cNvSpPr>
          <p:nvPr>
            <p:ph type="body" idx="1"/>
          </p:nvPr>
        </p:nvSpPr>
        <p:spPr>
          <a:xfrm>
            <a:off x="650159" y="1711438"/>
            <a:ext cx="11703602" cy="4242243"/>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377"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2 Content">
    <p:spTree>
      <p:nvGrpSpPr>
        <p:cNvPr id="1" name=""/>
        <p:cNvGrpSpPr/>
        <p:nvPr/>
      </p:nvGrpSpPr>
      <p:grpSpPr>
        <a:xfrm>
          <a:off x="0" y="0"/>
          <a:ext cx="0" cy="0"/>
          <a:chOff x="0" y="0"/>
          <a:chExt cx="0" cy="0"/>
        </a:xfrm>
      </p:grpSpPr>
      <p:sp>
        <p:nvSpPr>
          <p:cNvPr id="36" name="Titeltext"/>
          <p:cNvSpPr txBox="1">
            <a:spLocks noGrp="1"/>
          </p:cNvSpPr>
          <p:nvPr>
            <p:ph type="title"/>
          </p:nvPr>
        </p:nvSpPr>
        <p:spPr>
          <a:xfrm>
            <a:off x="650159" y="291600"/>
            <a:ext cx="11703602" cy="1221122"/>
          </a:xfrm>
          <a:prstGeom prst="rect">
            <a:avLst/>
          </a:prstGeom>
        </p:spPr>
        <p:txBody>
          <a:bodyPr>
            <a:normAutofit/>
          </a:bodyPr>
          <a:lstStyle/>
          <a:p>
            <a:r>
              <a:t>Titeltext</a:t>
            </a:r>
          </a:p>
        </p:txBody>
      </p:sp>
      <p:sp>
        <p:nvSpPr>
          <p:cNvPr id="37" name="Textebene 1…"/>
          <p:cNvSpPr txBox="1">
            <a:spLocks noGrp="1"/>
          </p:cNvSpPr>
          <p:nvPr>
            <p:ph type="body" sz="half" idx="1"/>
          </p:nvPr>
        </p:nvSpPr>
        <p:spPr>
          <a:xfrm>
            <a:off x="650159" y="1711438"/>
            <a:ext cx="5711043" cy="4242243"/>
          </a:xfrm>
          <a:prstGeom prst="rect">
            <a:avLst/>
          </a:prstGeom>
        </p:spPr>
        <p:txBody>
          <a:bodyPr anchor="t"/>
          <a:lstStyle/>
          <a:p>
            <a:r>
              <a:t>Textebene 1</a:t>
            </a:r>
          </a:p>
          <a:p>
            <a:pPr lvl="1"/>
            <a:r>
              <a:t>Textebene 2</a:t>
            </a:r>
          </a:p>
          <a:p>
            <a:pPr lvl="2"/>
            <a:r>
              <a:t>Textebene 3</a:t>
            </a:r>
          </a:p>
          <a:p>
            <a:pPr lvl="3"/>
            <a:r>
              <a:t>Textebene 4</a:t>
            </a:r>
          </a:p>
          <a:p>
            <a:pPr lvl="4"/>
            <a:r>
              <a:t>Textebene 5</a:t>
            </a:r>
          </a:p>
        </p:txBody>
      </p:sp>
      <p:sp>
        <p:nvSpPr>
          <p:cNvPr id="38" name="Shape 38"/>
          <p:cNvSpPr>
            <a:spLocks noGrp="1"/>
          </p:cNvSpPr>
          <p:nvPr>
            <p:ph type="body" sz="half" idx="13"/>
          </p:nvPr>
        </p:nvSpPr>
        <p:spPr>
          <a:xfrm>
            <a:off x="6647039" y="1711438"/>
            <a:ext cx="5711043" cy="4242243"/>
          </a:xfrm>
          <a:prstGeom prst="rect">
            <a:avLst/>
          </a:prstGeom>
        </p:spPr>
        <p:txBody>
          <a:bodyPr anchor="t"/>
          <a:lstStyle/>
          <a:p>
            <a:pPr>
              <a:defRPr spc="-100"/>
            </a:pPr>
            <a:endParaRPr/>
          </a:p>
        </p:txBody>
      </p:sp>
      <p:sp>
        <p:nvSpPr>
          <p:cNvPr id="39"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2 Content">
    <p:spTree>
      <p:nvGrpSpPr>
        <p:cNvPr id="1" name=""/>
        <p:cNvGrpSpPr/>
        <p:nvPr/>
      </p:nvGrpSpPr>
      <p:grpSpPr>
        <a:xfrm>
          <a:off x="0" y="0"/>
          <a:ext cx="0" cy="0"/>
          <a:chOff x="0" y="0"/>
          <a:chExt cx="0" cy="0"/>
        </a:xfrm>
      </p:grpSpPr>
      <p:sp>
        <p:nvSpPr>
          <p:cNvPr id="384" name="Shape 411"/>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385"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386" name="Textebene 1…"/>
          <p:cNvSpPr txBox="1">
            <a:spLocks noGrp="1"/>
          </p:cNvSpPr>
          <p:nvPr>
            <p:ph type="body" sz="half" idx="1"/>
          </p:nvPr>
        </p:nvSpPr>
        <p:spPr>
          <a:xfrm>
            <a:off x="650159" y="1711438"/>
            <a:ext cx="5711043" cy="4242243"/>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387" name="Shape 414"/>
          <p:cNvSpPr>
            <a:spLocks noGrp="1"/>
          </p:cNvSpPr>
          <p:nvPr>
            <p:ph type="body" sz="half" idx="13"/>
          </p:nvPr>
        </p:nvSpPr>
        <p:spPr>
          <a:xfrm>
            <a:off x="6647039" y="1711438"/>
            <a:ext cx="5711043" cy="4242243"/>
          </a:xfrm>
          <a:prstGeom prst="rect">
            <a:avLst/>
          </a:prstGeom>
        </p:spPr>
        <p:txBody>
          <a:bodyPr anchor="t"/>
          <a:lstStyle/>
          <a:p>
            <a:pPr>
              <a:defRPr spc="-100"/>
            </a:pPr>
            <a:endParaRPr/>
          </a:p>
        </p:txBody>
      </p:sp>
      <p:sp>
        <p:nvSpPr>
          <p:cNvPr id="388"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95" name="Shape 422"/>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396"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397"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Centered Text">
    <p:spTree>
      <p:nvGrpSpPr>
        <p:cNvPr id="1" name=""/>
        <p:cNvGrpSpPr/>
        <p:nvPr/>
      </p:nvGrpSpPr>
      <p:grpSpPr>
        <a:xfrm>
          <a:off x="0" y="0"/>
          <a:ext cx="0" cy="0"/>
          <a:chOff x="0" y="0"/>
          <a:chExt cx="0" cy="0"/>
        </a:xfrm>
      </p:grpSpPr>
      <p:sp>
        <p:nvSpPr>
          <p:cNvPr id="404" name="Shape 431"/>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405" name="Textebene 1…"/>
          <p:cNvSpPr txBox="1">
            <a:spLocks noGrp="1"/>
          </p:cNvSpPr>
          <p:nvPr>
            <p:ph type="body" idx="1"/>
          </p:nvPr>
        </p:nvSpPr>
        <p:spPr>
          <a:prstGeom prst="rect">
            <a:avLst/>
          </a:prstGeom>
        </p:spPr>
        <p:txBody>
          <a:bodyPr/>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406"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2 Content and Content">
    <p:spTree>
      <p:nvGrpSpPr>
        <p:cNvPr id="1" name=""/>
        <p:cNvGrpSpPr/>
        <p:nvPr/>
      </p:nvGrpSpPr>
      <p:grpSpPr>
        <a:xfrm>
          <a:off x="0" y="0"/>
          <a:ext cx="0" cy="0"/>
          <a:chOff x="0" y="0"/>
          <a:chExt cx="0" cy="0"/>
        </a:xfrm>
      </p:grpSpPr>
      <p:sp>
        <p:nvSpPr>
          <p:cNvPr id="413" name="Shape 440"/>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414"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415" name="Textebene 1…"/>
          <p:cNvSpPr txBox="1">
            <a:spLocks noGrp="1"/>
          </p:cNvSpPr>
          <p:nvPr>
            <p:ph type="body" sz="quarter" idx="1"/>
          </p:nvPr>
        </p:nvSpPr>
        <p:spPr>
          <a:xfrm>
            <a:off x="650159" y="1711438"/>
            <a:ext cx="5711043" cy="2023202"/>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416" name="Shape 444"/>
          <p:cNvSpPr>
            <a:spLocks noGrp="1"/>
          </p:cNvSpPr>
          <p:nvPr>
            <p:ph type="body" sz="quarter" idx="13"/>
          </p:nvPr>
        </p:nvSpPr>
        <p:spPr>
          <a:xfrm>
            <a:off x="650158" y="3927240"/>
            <a:ext cx="5711044" cy="2023201"/>
          </a:xfrm>
          <a:prstGeom prst="rect">
            <a:avLst/>
          </a:prstGeom>
        </p:spPr>
        <p:txBody>
          <a:bodyPr anchor="t"/>
          <a:lstStyle/>
          <a:p>
            <a:pPr>
              <a:defRPr spc="-100"/>
            </a:pPr>
            <a:endParaRPr/>
          </a:p>
        </p:txBody>
      </p:sp>
      <p:sp>
        <p:nvSpPr>
          <p:cNvPr id="417"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Content and 2 Content">
    <p:spTree>
      <p:nvGrpSpPr>
        <p:cNvPr id="1" name=""/>
        <p:cNvGrpSpPr/>
        <p:nvPr/>
      </p:nvGrpSpPr>
      <p:grpSpPr>
        <a:xfrm>
          <a:off x="0" y="0"/>
          <a:ext cx="0" cy="0"/>
          <a:chOff x="0" y="0"/>
          <a:chExt cx="0" cy="0"/>
        </a:xfrm>
      </p:grpSpPr>
      <p:sp>
        <p:nvSpPr>
          <p:cNvPr id="424" name="Shape 452"/>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425"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426" name="Textebene 1…"/>
          <p:cNvSpPr txBox="1">
            <a:spLocks noGrp="1"/>
          </p:cNvSpPr>
          <p:nvPr>
            <p:ph type="body" sz="half" idx="1"/>
          </p:nvPr>
        </p:nvSpPr>
        <p:spPr>
          <a:xfrm>
            <a:off x="650159" y="1711438"/>
            <a:ext cx="5711043" cy="4242243"/>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427" name="Shape 456"/>
          <p:cNvSpPr>
            <a:spLocks noGrp="1"/>
          </p:cNvSpPr>
          <p:nvPr>
            <p:ph type="body" sz="quarter" idx="13"/>
          </p:nvPr>
        </p:nvSpPr>
        <p:spPr>
          <a:xfrm>
            <a:off x="6647039" y="3927240"/>
            <a:ext cx="5711043" cy="2023201"/>
          </a:xfrm>
          <a:prstGeom prst="rect">
            <a:avLst/>
          </a:prstGeom>
        </p:spPr>
        <p:txBody>
          <a:bodyPr anchor="t"/>
          <a:lstStyle/>
          <a:p>
            <a:pPr>
              <a:defRPr spc="-100"/>
            </a:pPr>
            <a:endParaRPr/>
          </a:p>
        </p:txBody>
      </p:sp>
      <p:sp>
        <p:nvSpPr>
          <p:cNvPr id="428"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2 Content over Content">
    <p:spTree>
      <p:nvGrpSpPr>
        <p:cNvPr id="1" name=""/>
        <p:cNvGrpSpPr/>
        <p:nvPr/>
      </p:nvGrpSpPr>
      <p:grpSpPr>
        <a:xfrm>
          <a:off x="0" y="0"/>
          <a:ext cx="0" cy="0"/>
          <a:chOff x="0" y="0"/>
          <a:chExt cx="0" cy="0"/>
        </a:xfrm>
      </p:grpSpPr>
      <p:sp>
        <p:nvSpPr>
          <p:cNvPr id="435" name="Shape 464"/>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436"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437" name="Textebene 1…"/>
          <p:cNvSpPr txBox="1">
            <a:spLocks noGrp="1"/>
          </p:cNvSpPr>
          <p:nvPr>
            <p:ph type="body" sz="quarter" idx="1"/>
          </p:nvPr>
        </p:nvSpPr>
        <p:spPr>
          <a:xfrm>
            <a:off x="650159" y="1711438"/>
            <a:ext cx="5711043" cy="2023202"/>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438" name="Shape 468"/>
          <p:cNvSpPr>
            <a:spLocks noGrp="1"/>
          </p:cNvSpPr>
          <p:nvPr>
            <p:ph type="body" sz="half" idx="13"/>
          </p:nvPr>
        </p:nvSpPr>
        <p:spPr>
          <a:xfrm>
            <a:off x="650159" y="3927240"/>
            <a:ext cx="11703602" cy="2023201"/>
          </a:xfrm>
          <a:prstGeom prst="rect">
            <a:avLst/>
          </a:prstGeom>
        </p:spPr>
        <p:txBody>
          <a:bodyPr anchor="t"/>
          <a:lstStyle/>
          <a:p>
            <a:pPr>
              <a:defRPr spc="-100"/>
            </a:pPr>
            <a:endParaRPr/>
          </a:p>
        </p:txBody>
      </p:sp>
      <p:sp>
        <p:nvSpPr>
          <p:cNvPr id="439"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Content over Content">
    <p:spTree>
      <p:nvGrpSpPr>
        <p:cNvPr id="1" name=""/>
        <p:cNvGrpSpPr/>
        <p:nvPr/>
      </p:nvGrpSpPr>
      <p:grpSpPr>
        <a:xfrm>
          <a:off x="0" y="0"/>
          <a:ext cx="0" cy="0"/>
          <a:chOff x="0" y="0"/>
          <a:chExt cx="0" cy="0"/>
        </a:xfrm>
      </p:grpSpPr>
      <p:sp>
        <p:nvSpPr>
          <p:cNvPr id="446" name="Shape 476"/>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447"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448" name="Textebene 1…"/>
          <p:cNvSpPr txBox="1">
            <a:spLocks noGrp="1"/>
          </p:cNvSpPr>
          <p:nvPr>
            <p:ph type="body" sz="half" idx="1"/>
          </p:nvPr>
        </p:nvSpPr>
        <p:spPr>
          <a:xfrm>
            <a:off x="650159" y="1711438"/>
            <a:ext cx="11703602" cy="2023202"/>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449" name="Shape 479"/>
          <p:cNvSpPr>
            <a:spLocks noGrp="1"/>
          </p:cNvSpPr>
          <p:nvPr>
            <p:ph type="body" sz="half" idx="13"/>
          </p:nvPr>
        </p:nvSpPr>
        <p:spPr>
          <a:xfrm>
            <a:off x="650159" y="3927240"/>
            <a:ext cx="11703602" cy="2023201"/>
          </a:xfrm>
          <a:prstGeom prst="rect">
            <a:avLst/>
          </a:prstGeom>
        </p:spPr>
        <p:txBody>
          <a:bodyPr anchor="t"/>
          <a:lstStyle/>
          <a:p>
            <a:pPr>
              <a:defRPr spc="-100"/>
            </a:pPr>
            <a:endParaRPr/>
          </a:p>
        </p:txBody>
      </p:sp>
      <p:sp>
        <p:nvSpPr>
          <p:cNvPr id="450"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4 Content">
    <p:spTree>
      <p:nvGrpSpPr>
        <p:cNvPr id="1" name=""/>
        <p:cNvGrpSpPr/>
        <p:nvPr/>
      </p:nvGrpSpPr>
      <p:grpSpPr>
        <a:xfrm>
          <a:off x="0" y="0"/>
          <a:ext cx="0" cy="0"/>
          <a:chOff x="0" y="0"/>
          <a:chExt cx="0" cy="0"/>
        </a:xfrm>
      </p:grpSpPr>
      <p:sp>
        <p:nvSpPr>
          <p:cNvPr id="457" name="Shape 487"/>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458"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459" name="Textebene 1…"/>
          <p:cNvSpPr txBox="1">
            <a:spLocks noGrp="1"/>
          </p:cNvSpPr>
          <p:nvPr>
            <p:ph type="body" sz="quarter" idx="1"/>
          </p:nvPr>
        </p:nvSpPr>
        <p:spPr>
          <a:xfrm>
            <a:off x="650159" y="1711438"/>
            <a:ext cx="5711043" cy="2023202"/>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460" name="Shape 492"/>
          <p:cNvSpPr>
            <a:spLocks noGrp="1"/>
          </p:cNvSpPr>
          <p:nvPr>
            <p:ph type="body" sz="quarter" idx="13"/>
          </p:nvPr>
        </p:nvSpPr>
        <p:spPr>
          <a:xfrm>
            <a:off x="6647039" y="3927240"/>
            <a:ext cx="5711043" cy="2023201"/>
          </a:xfrm>
          <a:prstGeom prst="rect">
            <a:avLst/>
          </a:prstGeom>
        </p:spPr>
        <p:txBody>
          <a:bodyPr anchor="t"/>
          <a:lstStyle/>
          <a:p>
            <a:pPr>
              <a:defRPr spc="-100"/>
            </a:pPr>
            <a:endParaRPr/>
          </a:p>
        </p:txBody>
      </p:sp>
      <p:sp>
        <p:nvSpPr>
          <p:cNvPr id="461"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6 Content">
    <p:spTree>
      <p:nvGrpSpPr>
        <p:cNvPr id="1" name=""/>
        <p:cNvGrpSpPr/>
        <p:nvPr/>
      </p:nvGrpSpPr>
      <p:grpSpPr>
        <a:xfrm>
          <a:off x="0" y="0"/>
          <a:ext cx="0" cy="0"/>
          <a:chOff x="0" y="0"/>
          <a:chExt cx="0" cy="0"/>
        </a:xfrm>
      </p:grpSpPr>
      <p:sp>
        <p:nvSpPr>
          <p:cNvPr id="468" name="Shape 500"/>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469" name="Titeltext"/>
          <p:cNvSpPr txBox="1">
            <a:spLocks noGrp="1"/>
          </p:cNvSpPr>
          <p:nvPr>
            <p:ph type="title"/>
          </p:nvPr>
        </p:nvSpPr>
        <p:spPr>
          <a:xfrm>
            <a:off x="650159" y="291600"/>
            <a:ext cx="11703602" cy="1221122"/>
          </a:xfrm>
          <a:prstGeom prst="rect">
            <a:avLst/>
          </a:prstGeom>
        </p:spPr>
        <p:txBody>
          <a:bodyPr>
            <a:normAutofit/>
          </a:bodyPr>
          <a:lstStyle>
            <a:lvl1pPr>
              <a:defRPr sz="4400" spc="0"/>
            </a:lvl1pPr>
          </a:lstStyle>
          <a:p>
            <a:r>
              <a:t>Titeltext</a:t>
            </a:r>
          </a:p>
        </p:txBody>
      </p:sp>
      <p:sp>
        <p:nvSpPr>
          <p:cNvPr id="470" name="Textebene 1…"/>
          <p:cNvSpPr txBox="1">
            <a:spLocks noGrp="1"/>
          </p:cNvSpPr>
          <p:nvPr>
            <p:ph type="body" sz="quarter" idx="1"/>
          </p:nvPr>
        </p:nvSpPr>
        <p:spPr>
          <a:xfrm>
            <a:off x="650159" y="1711438"/>
            <a:ext cx="3768482" cy="2023202"/>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Textebene 1</a:t>
            </a:r>
          </a:p>
          <a:p>
            <a:pPr lvl="1"/>
            <a:r>
              <a:t>Textebene 2</a:t>
            </a:r>
          </a:p>
          <a:p>
            <a:pPr lvl="2"/>
            <a:r>
              <a:t>Textebene 3</a:t>
            </a:r>
          </a:p>
          <a:p>
            <a:pPr lvl="3"/>
            <a:r>
              <a:t>Textebene 4</a:t>
            </a:r>
          </a:p>
          <a:p>
            <a:pPr lvl="4"/>
            <a:r>
              <a:t>Textebene 5</a:t>
            </a:r>
          </a:p>
        </p:txBody>
      </p:sp>
      <p:sp>
        <p:nvSpPr>
          <p:cNvPr id="471" name="Shape 507"/>
          <p:cNvSpPr>
            <a:spLocks noGrp="1"/>
          </p:cNvSpPr>
          <p:nvPr>
            <p:ph type="body" sz="quarter" idx="13"/>
          </p:nvPr>
        </p:nvSpPr>
        <p:spPr>
          <a:xfrm>
            <a:off x="8564760" y="3927240"/>
            <a:ext cx="3768481" cy="2023201"/>
          </a:xfrm>
          <a:prstGeom prst="rect">
            <a:avLst/>
          </a:prstGeom>
        </p:spPr>
        <p:txBody>
          <a:bodyPr anchor="t"/>
          <a:lstStyle/>
          <a:p>
            <a:pPr>
              <a:defRPr spc="-100"/>
            </a:pPr>
            <a:endParaRPr/>
          </a:p>
        </p:txBody>
      </p:sp>
      <p:sp>
        <p:nvSpPr>
          <p:cNvPr id="472"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79" name="Titeltext"/>
          <p:cNvSpPr txBox="1">
            <a:spLocks noGrp="1"/>
          </p:cNvSpPr>
          <p:nvPr>
            <p:ph type="title"/>
          </p:nvPr>
        </p:nvSpPr>
        <p:spPr>
          <a:xfrm>
            <a:off x="650159" y="291600"/>
            <a:ext cx="11703602" cy="1221122"/>
          </a:xfrm>
          <a:prstGeom prst="rect">
            <a:avLst/>
          </a:prstGeom>
        </p:spPr>
        <p:txBody>
          <a:bodyPr>
            <a:normAutofit/>
          </a:bodyPr>
          <a:lstStyle/>
          <a:p>
            <a:r>
              <a:t>Titeltext</a:t>
            </a:r>
          </a:p>
        </p:txBody>
      </p:sp>
      <p:sp>
        <p:nvSpPr>
          <p:cNvPr id="480" name="Textebene 1…"/>
          <p:cNvSpPr txBox="1">
            <a:spLocks noGrp="1"/>
          </p:cNvSpPr>
          <p:nvPr>
            <p:ph type="body" idx="1"/>
          </p:nvPr>
        </p:nvSpPr>
        <p:spPr>
          <a:xfrm>
            <a:off x="650159" y="1711438"/>
            <a:ext cx="11703602" cy="4242243"/>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481"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6" name="Titeltext"/>
          <p:cNvSpPr txBox="1">
            <a:spLocks noGrp="1"/>
          </p:cNvSpPr>
          <p:nvPr>
            <p:ph type="title"/>
          </p:nvPr>
        </p:nvSpPr>
        <p:spPr>
          <a:xfrm>
            <a:off x="650159" y="291600"/>
            <a:ext cx="11703602" cy="1221122"/>
          </a:xfrm>
          <a:prstGeom prst="rect">
            <a:avLst/>
          </a:prstGeom>
        </p:spPr>
        <p:txBody>
          <a:bodyPr>
            <a:normAutofit/>
          </a:bodyPr>
          <a:lstStyle/>
          <a:p>
            <a:r>
              <a:t>Titeltext</a:t>
            </a:r>
          </a:p>
        </p:txBody>
      </p:sp>
      <p:sp>
        <p:nvSpPr>
          <p:cNvPr id="47"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entered Text">
    <p:spTree>
      <p:nvGrpSpPr>
        <p:cNvPr id="1" name=""/>
        <p:cNvGrpSpPr/>
        <p:nvPr/>
      </p:nvGrpSpPr>
      <p:grpSpPr>
        <a:xfrm>
          <a:off x="0" y="0"/>
          <a:ext cx="0" cy="0"/>
          <a:chOff x="0" y="0"/>
          <a:chExt cx="0" cy="0"/>
        </a:xfrm>
      </p:grpSpPr>
      <p:sp>
        <p:nvSpPr>
          <p:cNvPr id="54"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5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2 Content and Content">
    <p:spTree>
      <p:nvGrpSpPr>
        <p:cNvPr id="1" name=""/>
        <p:cNvGrpSpPr/>
        <p:nvPr/>
      </p:nvGrpSpPr>
      <p:grpSpPr>
        <a:xfrm>
          <a:off x="0" y="0"/>
          <a:ext cx="0" cy="0"/>
          <a:chOff x="0" y="0"/>
          <a:chExt cx="0" cy="0"/>
        </a:xfrm>
      </p:grpSpPr>
      <p:sp>
        <p:nvSpPr>
          <p:cNvPr id="62" name="Titeltext"/>
          <p:cNvSpPr txBox="1">
            <a:spLocks noGrp="1"/>
          </p:cNvSpPr>
          <p:nvPr>
            <p:ph type="title"/>
          </p:nvPr>
        </p:nvSpPr>
        <p:spPr>
          <a:xfrm>
            <a:off x="650159" y="291600"/>
            <a:ext cx="11703602" cy="1221122"/>
          </a:xfrm>
          <a:prstGeom prst="rect">
            <a:avLst/>
          </a:prstGeom>
        </p:spPr>
        <p:txBody>
          <a:bodyPr>
            <a:normAutofit/>
          </a:bodyPr>
          <a:lstStyle/>
          <a:p>
            <a:r>
              <a:t>Titeltext</a:t>
            </a:r>
          </a:p>
        </p:txBody>
      </p:sp>
      <p:sp>
        <p:nvSpPr>
          <p:cNvPr id="63" name="Textebene 1…"/>
          <p:cNvSpPr txBox="1">
            <a:spLocks noGrp="1"/>
          </p:cNvSpPr>
          <p:nvPr>
            <p:ph type="body" sz="quarter" idx="1"/>
          </p:nvPr>
        </p:nvSpPr>
        <p:spPr>
          <a:xfrm>
            <a:off x="650159" y="1711438"/>
            <a:ext cx="5711043" cy="2023202"/>
          </a:xfrm>
          <a:prstGeom prst="rect">
            <a:avLst/>
          </a:prstGeom>
        </p:spPr>
        <p:txBody>
          <a:bodyPr anchor="t"/>
          <a:lstStyle/>
          <a:p>
            <a:r>
              <a:t>Textebene 1</a:t>
            </a:r>
          </a:p>
          <a:p>
            <a:pPr lvl="1"/>
            <a:r>
              <a:t>Textebene 2</a:t>
            </a:r>
          </a:p>
          <a:p>
            <a:pPr lvl="2"/>
            <a:r>
              <a:t>Textebene 3</a:t>
            </a:r>
          </a:p>
          <a:p>
            <a:pPr lvl="3"/>
            <a:r>
              <a:t>Textebene 4</a:t>
            </a:r>
          </a:p>
          <a:p>
            <a:pPr lvl="4"/>
            <a:r>
              <a:t>Textebene 5</a:t>
            </a:r>
          </a:p>
        </p:txBody>
      </p:sp>
      <p:sp>
        <p:nvSpPr>
          <p:cNvPr id="64" name="Shape 65"/>
          <p:cNvSpPr>
            <a:spLocks noGrp="1"/>
          </p:cNvSpPr>
          <p:nvPr>
            <p:ph type="body" sz="quarter" idx="13"/>
          </p:nvPr>
        </p:nvSpPr>
        <p:spPr>
          <a:xfrm>
            <a:off x="650158" y="3927240"/>
            <a:ext cx="5711044" cy="2023201"/>
          </a:xfrm>
          <a:prstGeom prst="rect">
            <a:avLst/>
          </a:prstGeom>
        </p:spPr>
        <p:txBody>
          <a:bodyPr anchor="t"/>
          <a:lstStyle/>
          <a:p>
            <a:pPr>
              <a:defRPr spc="-100"/>
            </a:pPr>
            <a:endParaRPr/>
          </a:p>
        </p:txBody>
      </p:sp>
      <p:sp>
        <p:nvSpPr>
          <p:cNvPr id="6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Content and 2 Content">
    <p:spTree>
      <p:nvGrpSpPr>
        <p:cNvPr id="1" name=""/>
        <p:cNvGrpSpPr/>
        <p:nvPr/>
      </p:nvGrpSpPr>
      <p:grpSpPr>
        <a:xfrm>
          <a:off x="0" y="0"/>
          <a:ext cx="0" cy="0"/>
          <a:chOff x="0" y="0"/>
          <a:chExt cx="0" cy="0"/>
        </a:xfrm>
      </p:grpSpPr>
      <p:sp>
        <p:nvSpPr>
          <p:cNvPr id="72" name="Titeltext"/>
          <p:cNvSpPr txBox="1">
            <a:spLocks noGrp="1"/>
          </p:cNvSpPr>
          <p:nvPr>
            <p:ph type="title"/>
          </p:nvPr>
        </p:nvSpPr>
        <p:spPr>
          <a:xfrm>
            <a:off x="650159" y="291600"/>
            <a:ext cx="11703602" cy="1221122"/>
          </a:xfrm>
          <a:prstGeom prst="rect">
            <a:avLst/>
          </a:prstGeom>
        </p:spPr>
        <p:txBody>
          <a:bodyPr>
            <a:normAutofit/>
          </a:bodyPr>
          <a:lstStyle/>
          <a:p>
            <a:r>
              <a:t>Titeltext</a:t>
            </a:r>
          </a:p>
        </p:txBody>
      </p:sp>
      <p:sp>
        <p:nvSpPr>
          <p:cNvPr id="73" name="Textebene 1…"/>
          <p:cNvSpPr txBox="1">
            <a:spLocks noGrp="1"/>
          </p:cNvSpPr>
          <p:nvPr>
            <p:ph type="body" sz="half" idx="1"/>
          </p:nvPr>
        </p:nvSpPr>
        <p:spPr>
          <a:xfrm>
            <a:off x="650159" y="1711438"/>
            <a:ext cx="5711043" cy="4242243"/>
          </a:xfrm>
          <a:prstGeom prst="rect">
            <a:avLst/>
          </a:prstGeom>
        </p:spPr>
        <p:txBody>
          <a:bodyPr anchor="t"/>
          <a:lstStyle/>
          <a:p>
            <a:r>
              <a:t>Textebene 1</a:t>
            </a:r>
          </a:p>
          <a:p>
            <a:pPr lvl="1"/>
            <a:r>
              <a:t>Textebene 2</a:t>
            </a:r>
          </a:p>
          <a:p>
            <a:pPr lvl="2"/>
            <a:r>
              <a:t>Textebene 3</a:t>
            </a:r>
          </a:p>
          <a:p>
            <a:pPr lvl="3"/>
            <a:r>
              <a:t>Textebene 4</a:t>
            </a:r>
          </a:p>
          <a:p>
            <a:pPr lvl="4"/>
            <a:r>
              <a:t>Textebene 5</a:t>
            </a:r>
          </a:p>
        </p:txBody>
      </p:sp>
      <p:sp>
        <p:nvSpPr>
          <p:cNvPr id="74" name="Shape 76"/>
          <p:cNvSpPr>
            <a:spLocks noGrp="1"/>
          </p:cNvSpPr>
          <p:nvPr>
            <p:ph type="body" sz="quarter" idx="13"/>
          </p:nvPr>
        </p:nvSpPr>
        <p:spPr>
          <a:xfrm>
            <a:off x="6647039" y="3927240"/>
            <a:ext cx="5711043" cy="2023201"/>
          </a:xfrm>
          <a:prstGeom prst="rect">
            <a:avLst/>
          </a:prstGeom>
        </p:spPr>
        <p:txBody>
          <a:bodyPr anchor="t"/>
          <a:lstStyle/>
          <a:p>
            <a:pPr>
              <a:defRPr spc="-100"/>
            </a:pPr>
            <a:endParaRPr/>
          </a:p>
        </p:txBody>
      </p:sp>
      <p:sp>
        <p:nvSpPr>
          <p:cNvPr id="7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2 Content over Content">
    <p:spTree>
      <p:nvGrpSpPr>
        <p:cNvPr id="1" name=""/>
        <p:cNvGrpSpPr/>
        <p:nvPr/>
      </p:nvGrpSpPr>
      <p:grpSpPr>
        <a:xfrm>
          <a:off x="0" y="0"/>
          <a:ext cx="0" cy="0"/>
          <a:chOff x="0" y="0"/>
          <a:chExt cx="0" cy="0"/>
        </a:xfrm>
      </p:grpSpPr>
      <p:sp>
        <p:nvSpPr>
          <p:cNvPr id="82" name="Titeltext"/>
          <p:cNvSpPr txBox="1">
            <a:spLocks noGrp="1"/>
          </p:cNvSpPr>
          <p:nvPr>
            <p:ph type="title"/>
          </p:nvPr>
        </p:nvSpPr>
        <p:spPr>
          <a:xfrm>
            <a:off x="650159" y="291600"/>
            <a:ext cx="11703602" cy="1221122"/>
          </a:xfrm>
          <a:prstGeom prst="rect">
            <a:avLst/>
          </a:prstGeom>
        </p:spPr>
        <p:txBody>
          <a:bodyPr>
            <a:normAutofit/>
          </a:bodyPr>
          <a:lstStyle/>
          <a:p>
            <a:r>
              <a:t>Titeltext</a:t>
            </a:r>
          </a:p>
        </p:txBody>
      </p:sp>
      <p:sp>
        <p:nvSpPr>
          <p:cNvPr id="83" name="Textebene 1…"/>
          <p:cNvSpPr txBox="1">
            <a:spLocks noGrp="1"/>
          </p:cNvSpPr>
          <p:nvPr>
            <p:ph type="body" sz="quarter" idx="1"/>
          </p:nvPr>
        </p:nvSpPr>
        <p:spPr>
          <a:xfrm>
            <a:off x="650159" y="1711438"/>
            <a:ext cx="5711043" cy="2023202"/>
          </a:xfrm>
          <a:prstGeom prst="rect">
            <a:avLst/>
          </a:prstGeom>
        </p:spPr>
        <p:txBody>
          <a:bodyPr anchor="t"/>
          <a:lstStyle/>
          <a:p>
            <a:r>
              <a:t>Textebene 1</a:t>
            </a:r>
          </a:p>
          <a:p>
            <a:pPr lvl="1"/>
            <a:r>
              <a:t>Textebene 2</a:t>
            </a:r>
          </a:p>
          <a:p>
            <a:pPr lvl="2"/>
            <a:r>
              <a:t>Textebene 3</a:t>
            </a:r>
          </a:p>
          <a:p>
            <a:pPr lvl="3"/>
            <a:r>
              <a:t>Textebene 4</a:t>
            </a:r>
          </a:p>
          <a:p>
            <a:pPr lvl="4"/>
            <a:r>
              <a:t>Textebene 5</a:t>
            </a:r>
          </a:p>
        </p:txBody>
      </p:sp>
      <p:sp>
        <p:nvSpPr>
          <p:cNvPr id="84" name="Shape 87"/>
          <p:cNvSpPr>
            <a:spLocks noGrp="1"/>
          </p:cNvSpPr>
          <p:nvPr>
            <p:ph type="body" sz="half" idx="13"/>
          </p:nvPr>
        </p:nvSpPr>
        <p:spPr>
          <a:xfrm>
            <a:off x="650159" y="3927240"/>
            <a:ext cx="11703602" cy="2023201"/>
          </a:xfrm>
          <a:prstGeom prst="rect">
            <a:avLst/>
          </a:prstGeom>
        </p:spPr>
        <p:txBody>
          <a:bodyPr anchor="t"/>
          <a:lstStyle/>
          <a:p>
            <a:pPr>
              <a:defRPr spc="-100"/>
            </a:pPr>
            <a:endParaRPr/>
          </a:p>
        </p:txBody>
      </p:sp>
      <p:sp>
        <p:nvSpPr>
          <p:cNvPr id="8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bene 1…"/>
          <p:cNvSpPr txBox="1">
            <a:spLocks noGrp="1"/>
          </p:cNvSpPr>
          <p:nvPr>
            <p:ph type="body" idx="1"/>
          </p:nvPr>
        </p:nvSpPr>
        <p:spPr>
          <a:xfrm>
            <a:off x="650159" y="291600"/>
            <a:ext cx="11703602" cy="56617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r>
              <a:t>Textebene 1</a:t>
            </a:r>
          </a:p>
          <a:p>
            <a:pPr lvl="1"/>
            <a:r>
              <a:t>Textebene 2</a:t>
            </a:r>
          </a:p>
          <a:p>
            <a:pPr lvl="2"/>
            <a:r>
              <a:t>Textebene 3</a:t>
            </a:r>
          </a:p>
          <a:p>
            <a:pPr lvl="3"/>
            <a:r>
              <a:t>Textebene 4</a:t>
            </a:r>
          </a:p>
          <a:p>
            <a:pPr lvl="4"/>
            <a:r>
              <a:t>Textebene 5</a:t>
            </a:r>
          </a:p>
        </p:txBody>
      </p:sp>
      <p:sp>
        <p:nvSpPr>
          <p:cNvPr id="3" name="Titeltext"/>
          <p:cNvSpPr txBox="1">
            <a:spLocks noGrp="1"/>
          </p:cNvSpPr>
          <p:nvPr>
            <p:ph type="title"/>
          </p:nvPr>
        </p:nvSpPr>
        <p:spPr>
          <a:xfrm>
            <a:off x="1948462" y="1463039"/>
            <a:ext cx="10403841" cy="4961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r>
              <a:t>Titeltext</a:t>
            </a:r>
          </a:p>
        </p:txBody>
      </p:sp>
      <p:sp>
        <p:nvSpPr>
          <p:cNvPr id="4" name="Foliennummer"/>
          <p:cNvSpPr txBox="1">
            <a:spLocks noGrp="1"/>
          </p:cNvSpPr>
          <p:nvPr>
            <p:ph type="sldNum" sz="quarter" idx="2"/>
          </p:nvPr>
        </p:nvSpPr>
        <p:spPr>
          <a:xfrm>
            <a:off x="9046453" y="6647980"/>
            <a:ext cx="273655" cy="264254"/>
          </a:xfrm>
          <a:prstGeom prst="rect">
            <a:avLst/>
          </a:prstGeom>
          <a:ln w="12700">
            <a:miter lim="400000"/>
          </a:ln>
        </p:spPr>
        <p:txBody>
          <a:bodyPr wrap="none" lIns="45718" tIns="45718" rIns="45718" bIns="45718"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transition spd="med"/>
  <p:txStyles>
    <p:titleStyle>
      <a:lvl1pPr marL="0" marR="0" indent="0" algn="l" defTabSz="914400" rtl="0" latinLnBrk="0">
        <a:lnSpc>
          <a:spcPct val="90000"/>
        </a:lnSpc>
        <a:spcBef>
          <a:spcPts val="0"/>
        </a:spcBef>
        <a:spcAft>
          <a:spcPts val="0"/>
        </a:spcAft>
        <a:buClrTx/>
        <a:buSzTx/>
        <a:buFontTx/>
        <a:buNone/>
        <a:tabLst/>
        <a:defRPr sz="1800" b="0" i="0" u="none" strike="noStrike" cap="none" spc="-1" baseline="0">
          <a:solidFill>
            <a:srgbClr val="000000"/>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1800" b="0" i="0" u="none" strike="noStrike" cap="none" spc="-1" baseline="0">
          <a:solidFill>
            <a:srgbClr val="000000"/>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1800" b="0" i="0" u="none" strike="noStrike" cap="none" spc="-1" baseline="0">
          <a:solidFill>
            <a:srgbClr val="000000"/>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1800" b="0" i="0" u="none" strike="noStrike" cap="none" spc="-1" baseline="0">
          <a:solidFill>
            <a:srgbClr val="000000"/>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1800" b="0" i="0" u="none" strike="noStrike" cap="none" spc="-1" baseline="0">
          <a:solidFill>
            <a:srgbClr val="000000"/>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1800" b="0" i="0" u="none" strike="noStrike" cap="none" spc="-1" baseline="0">
          <a:solidFill>
            <a:srgbClr val="000000"/>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1800" b="0" i="0" u="none" strike="noStrike" cap="none" spc="-1" baseline="0">
          <a:solidFill>
            <a:srgbClr val="000000"/>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1800" b="0" i="0" u="none" strike="noStrike" cap="none" spc="-1" baseline="0">
          <a:solidFill>
            <a:srgbClr val="000000"/>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1800" b="0" i="0" u="none" strike="noStrike" cap="none" spc="-1" baseline="0">
          <a:solidFill>
            <a:srgbClr val="000000"/>
          </a:solidFill>
          <a:uFillTx/>
          <a:latin typeface="+mn-lt"/>
          <a:ea typeface="+mn-ea"/>
          <a:cs typeface="+mn-cs"/>
          <a:sym typeface="Arial"/>
        </a:defRPr>
      </a:lvl9pPr>
    </p:titleStyle>
    <p:bodyStyle>
      <a:lvl1pPr marL="431999" marR="0" indent="-323998" algn="l" defTabSz="914400" rtl="0" latinLnBrk="0">
        <a:lnSpc>
          <a:spcPct val="90000"/>
        </a:lnSpc>
        <a:spcBef>
          <a:spcPts val="1400"/>
        </a:spcBef>
        <a:spcAft>
          <a:spcPts val="0"/>
        </a:spcAft>
        <a:buClr>
          <a:srgbClr val="000000"/>
        </a:buClr>
        <a:buSzPct val="45000"/>
        <a:buFontTx/>
        <a:buChar char="●"/>
        <a:tabLst/>
        <a:defRPr sz="2800" b="0" i="0" u="none" strike="noStrike" cap="none" spc="-1" baseline="0">
          <a:solidFill>
            <a:srgbClr val="000000"/>
          </a:solidFill>
          <a:uFillTx/>
          <a:latin typeface="+mn-lt"/>
          <a:ea typeface="+mn-ea"/>
          <a:cs typeface="+mn-cs"/>
          <a:sym typeface="Arial"/>
        </a:defRPr>
      </a:lvl1pPr>
      <a:lvl2pPr marL="993600" marR="0" indent="-453599" algn="l" defTabSz="914400" rtl="0" latinLnBrk="0">
        <a:lnSpc>
          <a:spcPct val="90000"/>
        </a:lnSpc>
        <a:spcBef>
          <a:spcPts val="1400"/>
        </a:spcBef>
        <a:spcAft>
          <a:spcPts val="0"/>
        </a:spcAft>
        <a:buClr>
          <a:srgbClr val="000000"/>
        </a:buClr>
        <a:buSzPct val="75000"/>
        <a:buFontTx/>
        <a:buChar char="−"/>
        <a:tabLst/>
        <a:defRPr sz="2800" b="0" i="0" u="none" strike="noStrike" cap="none" spc="-1" baseline="0">
          <a:solidFill>
            <a:srgbClr val="000000"/>
          </a:solidFill>
          <a:uFillTx/>
          <a:latin typeface="+mn-lt"/>
          <a:ea typeface="+mn-ea"/>
          <a:cs typeface="+mn-cs"/>
          <a:sym typeface="Arial"/>
        </a:defRPr>
      </a:lvl2pPr>
      <a:lvl3pPr marL="1455999" marR="0" indent="-447999" algn="l" defTabSz="914400" rtl="0" latinLnBrk="0">
        <a:lnSpc>
          <a:spcPct val="90000"/>
        </a:lnSpc>
        <a:spcBef>
          <a:spcPts val="1400"/>
        </a:spcBef>
        <a:spcAft>
          <a:spcPts val="0"/>
        </a:spcAft>
        <a:buClr>
          <a:srgbClr val="000000"/>
        </a:buClr>
        <a:buSzPct val="45000"/>
        <a:buFontTx/>
        <a:buChar char="●"/>
        <a:tabLst/>
        <a:defRPr sz="2800" b="0" i="0" u="none" strike="noStrike" cap="none" spc="-1" baseline="0">
          <a:solidFill>
            <a:srgbClr val="000000"/>
          </a:solidFill>
          <a:uFillTx/>
          <a:latin typeface="+mn-lt"/>
          <a:ea typeface="+mn-ea"/>
          <a:cs typeface="+mn-cs"/>
          <a:sym typeface="Arial"/>
        </a:defRPr>
      </a:lvl3pPr>
      <a:lvl4pPr marL="1847999" marR="0" indent="-336000" algn="l" defTabSz="914400" rtl="0" latinLnBrk="0">
        <a:lnSpc>
          <a:spcPct val="90000"/>
        </a:lnSpc>
        <a:spcBef>
          <a:spcPts val="1400"/>
        </a:spcBef>
        <a:spcAft>
          <a:spcPts val="0"/>
        </a:spcAft>
        <a:buClr>
          <a:srgbClr val="000000"/>
        </a:buClr>
        <a:buSzPct val="75000"/>
        <a:buFontTx/>
        <a:buChar char="−"/>
        <a:tabLst/>
        <a:defRPr sz="2800" b="0" i="0" u="none" strike="noStrike" cap="none" spc="-1" baseline="0">
          <a:solidFill>
            <a:srgbClr val="000000"/>
          </a:solidFill>
          <a:uFillTx/>
          <a:latin typeface="+mn-lt"/>
          <a:ea typeface="+mn-ea"/>
          <a:cs typeface="+mn-cs"/>
          <a:sym typeface="Arial"/>
        </a:defRPr>
      </a:lvl4pPr>
      <a:lvl5pPr marL="2246398" marR="0" indent="-302398" algn="l" defTabSz="914400" rtl="0" latinLnBrk="0">
        <a:lnSpc>
          <a:spcPct val="90000"/>
        </a:lnSpc>
        <a:spcBef>
          <a:spcPts val="1400"/>
        </a:spcBef>
        <a:spcAft>
          <a:spcPts val="0"/>
        </a:spcAft>
        <a:buClr>
          <a:srgbClr val="000000"/>
        </a:buClr>
        <a:buSzPct val="45000"/>
        <a:buFontTx/>
        <a:buChar char="●"/>
        <a:tabLst/>
        <a:defRPr sz="2800" b="0" i="0" u="none" strike="noStrike" cap="none" spc="-1" baseline="0">
          <a:solidFill>
            <a:srgbClr val="000000"/>
          </a:solidFill>
          <a:uFillTx/>
          <a:latin typeface="+mn-lt"/>
          <a:ea typeface="+mn-ea"/>
          <a:cs typeface="+mn-cs"/>
          <a:sym typeface="Arial"/>
        </a:defRPr>
      </a:lvl5pPr>
      <a:lvl6pPr marL="2678398" marR="0" indent="-302398" algn="l" defTabSz="914400" rtl="0" latinLnBrk="0">
        <a:lnSpc>
          <a:spcPct val="90000"/>
        </a:lnSpc>
        <a:spcBef>
          <a:spcPts val="1400"/>
        </a:spcBef>
        <a:spcAft>
          <a:spcPts val="0"/>
        </a:spcAft>
        <a:buClr>
          <a:srgbClr val="000000"/>
        </a:buClr>
        <a:buSzPct val="45000"/>
        <a:buFontTx/>
        <a:buChar char="●"/>
        <a:tabLst/>
        <a:defRPr sz="2800" b="0" i="0" u="none" strike="noStrike" cap="none" spc="-1" baseline="0">
          <a:solidFill>
            <a:srgbClr val="000000"/>
          </a:solidFill>
          <a:uFillTx/>
          <a:latin typeface="+mn-lt"/>
          <a:ea typeface="+mn-ea"/>
          <a:cs typeface="+mn-cs"/>
          <a:sym typeface="Arial"/>
        </a:defRPr>
      </a:lvl6pPr>
      <a:lvl7pPr marL="3110398" marR="0" indent="-302398" algn="l" defTabSz="914400" rtl="0" latinLnBrk="0">
        <a:lnSpc>
          <a:spcPct val="90000"/>
        </a:lnSpc>
        <a:spcBef>
          <a:spcPts val="1400"/>
        </a:spcBef>
        <a:spcAft>
          <a:spcPts val="0"/>
        </a:spcAft>
        <a:buClr>
          <a:srgbClr val="000000"/>
        </a:buClr>
        <a:buSzPct val="45000"/>
        <a:buFontTx/>
        <a:buChar char="●"/>
        <a:tabLst/>
        <a:defRPr sz="2800" b="0" i="0" u="none" strike="noStrike" cap="none" spc="-1" baseline="0">
          <a:solidFill>
            <a:srgbClr val="000000"/>
          </a:solidFill>
          <a:uFillTx/>
          <a:latin typeface="+mn-lt"/>
          <a:ea typeface="+mn-ea"/>
          <a:cs typeface="+mn-cs"/>
          <a:sym typeface="Arial"/>
        </a:defRPr>
      </a:lvl7pPr>
      <a:lvl8pPr marL="3556000" marR="0" indent="-355600" algn="l" defTabSz="914400" rtl="0" latinLnBrk="0">
        <a:lnSpc>
          <a:spcPct val="90000"/>
        </a:lnSpc>
        <a:spcBef>
          <a:spcPts val="1400"/>
        </a:spcBef>
        <a:spcAft>
          <a:spcPts val="0"/>
        </a:spcAft>
        <a:buClr>
          <a:srgbClr val="000000"/>
        </a:buClr>
        <a:buSzPct val="100000"/>
        <a:buFontTx/>
        <a:buChar char="•"/>
        <a:tabLst/>
        <a:defRPr sz="2800" b="0" i="0" u="none" strike="noStrike" cap="none" spc="-1" baseline="0">
          <a:solidFill>
            <a:srgbClr val="000000"/>
          </a:solidFill>
          <a:uFillTx/>
          <a:latin typeface="+mn-lt"/>
          <a:ea typeface="+mn-ea"/>
          <a:cs typeface="+mn-cs"/>
          <a:sym typeface="Arial"/>
        </a:defRPr>
      </a:lvl8pPr>
      <a:lvl9pPr marL="4013200" marR="0" indent="-355600" algn="l" defTabSz="914400" rtl="0" latinLnBrk="0">
        <a:lnSpc>
          <a:spcPct val="90000"/>
        </a:lnSpc>
        <a:spcBef>
          <a:spcPts val="1400"/>
        </a:spcBef>
        <a:spcAft>
          <a:spcPts val="0"/>
        </a:spcAft>
        <a:buClr>
          <a:srgbClr val="000000"/>
        </a:buClr>
        <a:buSzPct val="100000"/>
        <a:buFontTx/>
        <a:buChar char="•"/>
        <a:tabLst/>
        <a:defRPr sz="2800" b="0" i="0" u="none" strike="noStrike" cap="none" spc="-1" baseline="0">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9.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 name="cardiopack_fon-01.png" descr="cardiopack_fon-01.png"/>
          <p:cNvPicPr>
            <a:picLocks noChangeAspect="1"/>
          </p:cNvPicPr>
          <p:nvPr/>
        </p:nvPicPr>
        <p:blipFill>
          <a:blip r:embed="rId2">
            <a:extLst/>
          </a:blip>
          <a:stretch>
            <a:fillRect/>
          </a:stretch>
        </p:blipFill>
        <p:spPr>
          <a:xfrm>
            <a:off x="-33537" y="-22268"/>
            <a:ext cx="13071873" cy="7359737"/>
          </a:xfrm>
          <a:prstGeom prst="rect">
            <a:avLst/>
          </a:prstGeom>
          <a:ln w="12700">
            <a:miter lim="400000"/>
          </a:ln>
        </p:spPr>
      </p:pic>
      <p:sp>
        <p:nvSpPr>
          <p:cNvPr id="491" name="Shape 527"/>
          <p:cNvSpPr txBox="1"/>
          <p:nvPr/>
        </p:nvSpPr>
        <p:spPr>
          <a:xfrm>
            <a:off x="1269572" y="2365742"/>
            <a:ext cx="2899504" cy="13120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nSpc>
                <a:spcPct val="110000"/>
              </a:lnSpc>
              <a:defRPr sz="6000" b="1">
                <a:solidFill>
                  <a:srgbClr val="FFFFFF"/>
                </a:solidFill>
              </a:defRPr>
            </a:pPr>
            <a:r>
              <a:t>C-Pack</a:t>
            </a:r>
          </a:p>
          <a:p>
            <a:pPr>
              <a:lnSpc>
                <a:spcPct val="110000"/>
              </a:lnSpc>
              <a:defRPr b="1" cap="all">
                <a:solidFill>
                  <a:srgbClr val="FFFFFF"/>
                </a:solidFill>
              </a:defRPr>
            </a:pPr>
            <a:r>
              <a:t>Herz-Gesundheits-Kit</a:t>
            </a:r>
          </a:p>
        </p:txBody>
      </p:sp>
      <p:pic>
        <p:nvPicPr>
          <p:cNvPr id="492" name="logo new-01.png" descr="logo new-01.png"/>
          <p:cNvPicPr>
            <a:picLocks noChangeAspect="1"/>
          </p:cNvPicPr>
          <p:nvPr/>
        </p:nvPicPr>
        <p:blipFill>
          <a:blip r:embed="rId3">
            <a:extLst/>
          </a:blip>
          <a:stretch>
            <a:fillRect/>
          </a:stretch>
        </p:blipFill>
        <p:spPr>
          <a:xfrm>
            <a:off x="1281275" y="6286108"/>
            <a:ext cx="1550043" cy="272655"/>
          </a:xfrm>
          <a:prstGeom prst="rect">
            <a:avLst/>
          </a:prstGeom>
          <a:ln w="12700">
            <a:miter lim="400000"/>
          </a:ln>
        </p:spPr>
      </p:pic>
      <p:grpSp>
        <p:nvGrpSpPr>
          <p:cNvPr id="496" name="Gruppieren"/>
          <p:cNvGrpSpPr/>
          <p:nvPr/>
        </p:nvGrpSpPr>
        <p:grpSpPr>
          <a:xfrm>
            <a:off x="4614200" y="1222870"/>
            <a:ext cx="9950275" cy="5597030"/>
            <a:chOff x="0" y="0"/>
            <a:chExt cx="9950274" cy="5597028"/>
          </a:xfrm>
        </p:grpSpPr>
        <p:pic>
          <p:nvPicPr>
            <p:cNvPr id="493" name="CardioPack для з с.png" descr="CardioPack для з с.png"/>
            <p:cNvPicPr>
              <a:picLocks noChangeAspect="1"/>
            </p:cNvPicPr>
            <p:nvPr/>
          </p:nvPicPr>
          <p:blipFill>
            <a:blip r:embed="rId4">
              <a:extLst/>
            </a:blip>
            <a:srcRect/>
            <a:stretch>
              <a:fillRect/>
            </a:stretch>
          </p:blipFill>
          <p:spPr>
            <a:xfrm>
              <a:off x="0" y="0"/>
              <a:ext cx="9950275" cy="5597029"/>
            </a:xfrm>
            <a:prstGeom prst="rect">
              <a:avLst/>
            </a:prstGeom>
            <a:ln w="12700" cap="flat">
              <a:noFill/>
              <a:miter lim="400000"/>
            </a:ln>
            <a:effectLst/>
          </p:spPr>
        </p:pic>
        <p:sp>
          <p:nvSpPr>
            <p:cNvPr id="494" name="Für ein gesundes Herz"/>
            <p:cNvSpPr txBox="1"/>
            <p:nvPr/>
          </p:nvSpPr>
          <p:spPr>
            <a:xfrm>
              <a:off x="3820835" y="2629168"/>
              <a:ext cx="2308780" cy="313392"/>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600" b="1"/>
              </a:lvl1pPr>
            </a:lstStyle>
            <a:p>
              <a:r>
                <a:t>Für ein gesundes Herz</a:t>
              </a:r>
            </a:p>
          </p:txBody>
        </p:sp>
        <p:sp>
          <p:nvSpPr>
            <p:cNvPr id="495" name="60 Tage"/>
            <p:cNvSpPr txBox="1"/>
            <p:nvPr/>
          </p:nvSpPr>
          <p:spPr>
            <a:xfrm>
              <a:off x="3820835" y="3014067"/>
              <a:ext cx="2308780" cy="202416"/>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800" b="1"/>
              </a:lvl1pPr>
            </a:lstStyle>
            <a:p>
              <a:r>
                <a:t>60 Tage</a:t>
              </a:r>
            </a:p>
          </p:txBody>
        </p:sp>
      </p:grpSp>
      <p:sp>
        <p:nvSpPr>
          <p:cNvPr id="497" name="C-Pack"/>
          <p:cNvSpPr txBox="1"/>
          <p:nvPr/>
        </p:nvSpPr>
        <p:spPr>
          <a:xfrm>
            <a:off x="8434948" y="3372471"/>
            <a:ext cx="2308780" cy="41249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200" b="1"/>
            </a:lvl1pPr>
          </a:lstStyle>
          <a:p>
            <a:r>
              <a:t>C-Pack</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5444"/>
        </a:solidFill>
        <a:effectLst/>
      </p:bgPr>
    </p:bg>
    <p:spTree>
      <p:nvGrpSpPr>
        <p:cNvPr id="1" name=""/>
        <p:cNvGrpSpPr/>
        <p:nvPr/>
      </p:nvGrpSpPr>
      <p:grpSpPr>
        <a:xfrm>
          <a:off x="0" y="0"/>
          <a:ext cx="0" cy="0"/>
          <a:chOff x="0" y="0"/>
          <a:chExt cx="0" cy="0"/>
        </a:xfrm>
      </p:grpSpPr>
      <p:pic>
        <p:nvPicPr>
          <p:cNvPr id="631" name="cardiopack_fon33-01.png" descr="cardiopack_fon33-01.png"/>
          <p:cNvPicPr>
            <a:picLocks noChangeAspect="1"/>
          </p:cNvPicPr>
          <p:nvPr/>
        </p:nvPicPr>
        <p:blipFill>
          <a:blip r:embed="rId3">
            <a:extLst/>
          </a:blip>
          <a:stretch>
            <a:fillRect/>
          </a:stretch>
        </p:blipFill>
        <p:spPr>
          <a:xfrm>
            <a:off x="12782" y="0"/>
            <a:ext cx="12979236" cy="7315201"/>
          </a:xfrm>
          <a:prstGeom prst="rect">
            <a:avLst/>
          </a:prstGeom>
          <a:ln w="12700">
            <a:miter lim="400000"/>
          </a:ln>
        </p:spPr>
      </p:pic>
      <p:sp>
        <p:nvSpPr>
          <p:cNvPr id="632" name="Shape 644"/>
          <p:cNvSpPr txBox="1"/>
          <p:nvPr/>
        </p:nvSpPr>
        <p:spPr>
          <a:xfrm>
            <a:off x="538052" y="846820"/>
            <a:ext cx="7293208" cy="609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600" b="1" cap="all">
                <a:solidFill>
                  <a:srgbClr val="FFFFFF"/>
                </a:solidFill>
              </a:defRPr>
            </a:lvl1pPr>
          </a:lstStyle>
          <a:p>
            <a:r>
              <a:t>Synergie der Komponenten</a:t>
            </a:r>
          </a:p>
        </p:txBody>
      </p:sp>
      <p:sp>
        <p:nvSpPr>
          <p:cNvPr id="633" name="Shape 645"/>
          <p:cNvSpPr txBox="1"/>
          <p:nvPr/>
        </p:nvSpPr>
        <p:spPr>
          <a:xfrm>
            <a:off x="1230453" y="2292081"/>
            <a:ext cx="8227569" cy="36379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nSpc>
                <a:spcPct val="120000"/>
              </a:lnSpc>
              <a:defRPr sz="2800" cap="all">
                <a:solidFill>
                  <a:srgbClr val="FFFFFF"/>
                </a:solidFill>
                <a:latin typeface="Arial Black"/>
                <a:ea typeface="Arial Black"/>
                <a:cs typeface="Arial Black"/>
                <a:sym typeface="Arial Black"/>
              </a:defRPr>
            </a:pPr>
            <a:r>
              <a:rPr dirty="0" err="1"/>
              <a:t>Taurin</a:t>
            </a:r>
            <a:r>
              <a:rPr dirty="0"/>
              <a:t> + </a:t>
            </a:r>
            <a:r>
              <a:rPr dirty="0" err="1"/>
              <a:t>Coenzym</a:t>
            </a:r>
            <a:r>
              <a:rPr dirty="0"/>
              <a:t> Q10</a:t>
            </a:r>
            <a:endParaRPr b="1" dirty="0">
              <a:latin typeface="+mn-lt"/>
              <a:ea typeface="+mn-ea"/>
              <a:cs typeface="+mn-cs"/>
              <a:sym typeface="Arial"/>
            </a:endParaRPr>
          </a:p>
          <a:p>
            <a:pPr>
              <a:lnSpc>
                <a:spcPct val="120000"/>
              </a:lnSpc>
              <a:defRPr b="1">
                <a:solidFill>
                  <a:srgbClr val="FFFFFF"/>
                </a:solidFill>
              </a:defRPr>
            </a:pPr>
            <a:r>
              <a:rPr dirty="0"/>
              <a:t>um </a:t>
            </a:r>
            <a:r>
              <a:rPr lang="ru-RU" dirty="0" err="1" smtClean="0"/>
              <a:t>das</a:t>
            </a:r>
            <a:r>
              <a:rPr lang="ru-RU" dirty="0" smtClean="0"/>
              <a:t> </a:t>
            </a:r>
            <a:r>
              <a:rPr lang="ru-RU" dirty="0" err="1" smtClean="0"/>
              <a:t>Herz</a:t>
            </a:r>
            <a:r>
              <a:rPr lang="ru-RU" dirty="0" smtClean="0"/>
              <a:t> </a:t>
            </a:r>
            <a:r>
              <a:rPr lang="ru-RU" dirty="0" err="1" smtClean="0"/>
              <a:t>mit</a:t>
            </a:r>
            <a:r>
              <a:rPr lang="ru-RU" dirty="0" smtClean="0"/>
              <a:t> </a:t>
            </a:r>
            <a:r>
              <a:rPr lang="ru-RU" dirty="0" err="1" smtClean="0"/>
              <a:t>Energie</a:t>
            </a:r>
            <a:r>
              <a:rPr lang="ru-RU" dirty="0" smtClean="0"/>
              <a:t> </a:t>
            </a:r>
            <a:r>
              <a:rPr lang="ru-RU" dirty="0" err="1" smtClean="0"/>
              <a:t>zu</a:t>
            </a:r>
            <a:r>
              <a:rPr lang="ru-RU" dirty="0" smtClean="0"/>
              <a:t> </a:t>
            </a:r>
            <a:r>
              <a:rPr lang="ru-RU" dirty="0" err="1" smtClean="0"/>
              <a:t>versorgen</a:t>
            </a:r>
            <a:r>
              <a:rPr lang="ru-RU" dirty="0" smtClean="0"/>
              <a:t> </a:t>
            </a:r>
            <a:endParaRPr lang="ru-RU" dirty="0"/>
          </a:p>
          <a:p>
            <a:pPr>
              <a:lnSpc>
                <a:spcPct val="120000"/>
              </a:lnSpc>
              <a:defRPr b="1">
                <a:solidFill>
                  <a:srgbClr val="FFFFFF"/>
                </a:solidFill>
              </a:defRPr>
            </a:pPr>
            <a:endParaRPr dirty="0"/>
          </a:p>
          <a:p>
            <a:pPr>
              <a:lnSpc>
                <a:spcPct val="120000"/>
              </a:lnSpc>
              <a:defRPr sz="2800" cap="all">
                <a:solidFill>
                  <a:srgbClr val="FFFFFF"/>
                </a:solidFill>
                <a:latin typeface="Arial Black"/>
                <a:ea typeface="Arial Black"/>
                <a:cs typeface="Arial Black"/>
                <a:sym typeface="Arial Black"/>
              </a:defRPr>
            </a:pPr>
            <a:r>
              <a:rPr dirty="0" err="1"/>
              <a:t>Kalzium</a:t>
            </a:r>
            <a:r>
              <a:rPr dirty="0"/>
              <a:t> + Magnesium </a:t>
            </a:r>
          </a:p>
          <a:p>
            <a:pPr>
              <a:lnSpc>
                <a:spcPct val="120000"/>
              </a:lnSpc>
              <a:defRPr b="1">
                <a:solidFill>
                  <a:srgbClr val="FFFFFF"/>
                </a:solidFill>
              </a:defRPr>
            </a:pPr>
            <a:r>
              <a:rPr dirty="0"/>
              <a:t>um </a:t>
            </a:r>
            <a:r>
              <a:rPr dirty="0" err="1" smtClean="0"/>
              <a:t>ein</a:t>
            </a:r>
            <a:r>
              <a:rPr lang="ru-RU" dirty="0" err="1" smtClean="0"/>
              <a:t>en</a:t>
            </a:r>
            <a:r>
              <a:rPr dirty="0" smtClean="0"/>
              <a:t> </a:t>
            </a:r>
            <a:r>
              <a:rPr dirty="0" err="1" smtClean="0"/>
              <a:t>normale</a:t>
            </a:r>
            <a:r>
              <a:rPr lang="ru-RU" dirty="0" smtClean="0"/>
              <a:t>n</a:t>
            </a:r>
            <a:r>
              <a:rPr dirty="0" smtClean="0"/>
              <a:t> </a:t>
            </a:r>
            <a:r>
              <a:rPr dirty="0" err="1" smtClean="0"/>
              <a:t>Herz</a:t>
            </a:r>
            <a:r>
              <a:rPr lang="ru-RU" dirty="0" err="1" smtClean="0"/>
              <a:t>rhytmus</a:t>
            </a:r>
            <a:r>
              <a:rPr dirty="0" smtClean="0"/>
              <a:t> </a:t>
            </a:r>
            <a:r>
              <a:rPr dirty="0" err="1"/>
              <a:t>aufrechtzuerhalten</a:t>
            </a:r>
            <a:endParaRPr dirty="0"/>
          </a:p>
          <a:p>
            <a:pPr>
              <a:lnSpc>
                <a:spcPct val="120000"/>
              </a:lnSpc>
              <a:defRPr b="1" cap="all">
                <a:solidFill>
                  <a:srgbClr val="FFFFFF"/>
                </a:solidFill>
              </a:defRPr>
            </a:pPr>
            <a:endParaRPr lang="ru-RU" dirty="0" smtClean="0"/>
          </a:p>
          <a:p>
            <a:pPr>
              <a:lnSpc>
                <a:spcPct val="120000"/>
              </a:lnSpc>
              <a:defRPr b="1" cap="all">
                <a:solidFill>
                  <a:srgbClr val="FFFFFF"/>
                </a:solidFill>
              </a:defRPr>
            </a:pPr>
            <a:endParaRPr dirty="0"/>
          </a:p>
          <a:p>
            <a:pPr>
              <a:lnSpc>
                <a:spcPct val="120000"/>
              </a:lnSpc>
              <a:defRPr sz="2800" cap="all">
                <a:solidFill>
                  <a:srgbClr val="FFFFFF"/>
                </a:solidFill>
                <a:latin typeface="Arial Black"/>
                <a:ea typeface="Arial Black"/>
                <a:cs typeface="Arial Black"/>
                <a:sym typeface="Arial Black"/>
              </a:defRPr>
            </a:pPr>
            <a:r>
              <a:rPr dirty="0" err="1"/>
              <a:t>Kalzium</a:t>
            </a:r>
            <a:r>
              <a:rPr dirty="0"/>
              <a:t> + Magnesium + </a:t>
            </a:r>
            <a:r>
              <a:rPr dirty="0" err="1"/>
              <a:t>taurin</a:t>
            </a:r>
            <a:r>
              <a:rPr dirty="0"/>
              <a:t> + Q10</a:t>
            </a:r>
          </a:p>
          <a:p>
            <a:pPr>
              <a:lnSpc>
                <a:spcPct val="120000"/>
              </a:lnSpc>
              <a:defRPr b="1">
                <a:solidFill>
                  <a:srgbClr val="FFFFFF"/>
                </a:solidFill>
              </a:defRPr>
            </a:pPr>
            <a:r>
              <a:rPr dirty="0"/>
              <a:t>um die </a:t>
            </a:r>
            <a:r>
              <a:rPr dirty="0" err="1"/>
              <a:t>gesunde</a:t>
            </a:r>
            <a:r>
              <a:rPr dirty="0"/>
              <a:t> </a:t>
            </a:r>
            <a:r>
              <a:rPr dirty="0" err="1"/>
              <a:t>Herzfunktionalität</a:t>
            </a:r>
            <a:r>
              <a:rPr dirty="0"/>
              <a:t> optimal </a:t>
            </a:r>
            <a:r>
              <a:rPr dirty="0" err="1"/>
              <a:t>zu</a:t>
            </a:r>
            <a:r>
              <a:rPr dirty="0"/>
              <a:t> </a:t>
            </a:r>
            <a:r>
              <a:rPr dirty="0" err="1"/>
              <a:t>unterstützen</a:t>
            </a:r>
            <a:endParaRPr dirty="0"/>
          </a:p>
        </p:txBody>
      </p:sp>
      <p:pic>
        <p:nvPicPr>
          <p:cNvPr id="634" name="cardiopack_heart-01-01.png" descr="cardiopack_heart-01-01.png"/>
          <p:cNvPicPr>
            <a:picLocks noChangeAspect="1"/>
          </p:cNvPicPr>
          <p:nvPr/>
        </p:nvPicPr>
        <p:blipFill>
          <a:blip r:embed="rId4">
            <a:extLst/>
          </a:blip>
          <a:stretch>
            <a:fillRect/>
          </a:stretch>
        </p:blipFill>
        <p:spPr>
          <a:xfrm>
            <a:off x="592034" y="2410454"/>
            <a:ext cx="455425" cy="413775"/>
          </a:xfrm>
          <a:prstGeom prst="rect">
            <a:avLst/>
          </a:prstGeom>
          <a:ln w="12700">
            <a:miter lim="400000"/>
          </a:ln>
        </p:spPr>
      </p:pic>
      <p:pic>
        <p:nvPicPr>
          <p:cNvPr id="635" name="cardiopack_heart-01-01.png" descr="cardiopack_heart-01-01.png"/>
          <p:cNvPicPr>
            <a:picLocks noChangeAspect="1"/>
          </p:cNvPicPr>
          <p:nvPr/>
        </p:nvPicPr>
        <p:blipFill>
          <a:blip r:embed="rId4">
            <a:extLst/>
          </a:blip>
          <a:stretch>
            <a:fillRect/>
          </a:stretch>
        </p:blipFill>
        <p:spPr>
          <a:xfrm>
            <a:off x="592034" y="3653309"/>
            <a:ext cx="455425" cy="413776"/>
          </a:xfrm>
          <a:prstGeom prst="rect">
            <a:avLst/>
          </a:prstGeom>
          <a:ln w="12700">
            <a:miter lim="400000"/>
          </a:ln>
        </p:spPr>
      </p:pic>
      <p:pic>
        <p:nvPicPr>
          <p:cNvPr id="636" name="cardiopack_heart-01-01.png" descr="cardiopack_heart-01-01.png"/>
          <p:cNvPicPr>
            <a:picLocks noChangeAspect="1"/>
          </p:cNvPicPr>
          <p:nvPr/>
        </p:nvPicPr>
        <p:blipFill>
          <a:blip r:embed="rId4">
            <a:extLst/>
          </a:blip>
          <a:stretch>
            <a:fillRect/>
          </a:stretch>
        </p:blipFill>
        <p:spPr>
          <a:xfrm>
            <a:off x="592034" y="4896165"/>
            <a:ext cx="455425" cy="413776"/>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52"/>
          <p:cNvSpPr/>
          <p:nvPr/>
        </p:nvSpPr>
        <p:spPr>
          <a:xfrm>
            <a:off x="7687775" y="-10479"/>
            <a:ext cx="5378462" cy="7336158"/>
          </a:xfrm>
          <a:prstGeom prst="rect">
            <a:avLst/>
          </a:prstGeom>
          <a:solidFill>
            <a:srgbClr val="FFAFB1"/>
          </a:solidFill>
          <a:ln w="12700">
            <a:miter lim="400000"/>
          </a:ln>
        </p:spPr>
        <p:txBody>
          <a:bodyPr lIns="45718" tIns="45718" rIns="45718" bIns="45718" anchor="ctr"/>
          <a:lstStyle/>
          <a:p>
            <a:endParaRPr/>
          </a:p>
        </p:txBody>
      </p:sp>
      <p:sp>
        <p:nvSpPr>
          <p:cNvPr id="641" name="Shape 653"/>
          <p:cNvSpPr txBox="1"/>
          <p:nvPr/>
        </p:nvSpPr>
        <p:spPr>
          <a:xfrm>
            <a:off x="538052" y="846820"/>
            <a:ext cx="5006538" cy="1143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3600" b="1" cap="all">
                <a:solidFill>
                  <a:srgbClr val="FC533D"/>
                </a:solidFill>
              </a:defRPr>
            </a:pPr>
            <a:r>
              <a:t>Pentokan —</a:t>
            </a:r>
          </a:p>
          <a:p>
            <a:pPr>
              <a:defRPr sz="3600" b="1" cap="all">
                <a:solidFill>
                  <a:srgbClr val="FC533D"/>
                </a:solidFill>
              </a:defRPr>
            </a:pPr>
            <a:r>
              <a:t>zelluläre Energie</a:t>
            </a:r>
          </a:p>
        </p:txBody>
      </p:sp>
      <p:sp>
        <p:nvSpPr>
          <p:cNvPr id="642" name="Shape 654"/>
          <p:cNvSpPr txBox="1"/>
          <p:nvPr/>
        </p:nvSpPr>
        <p:spPr>
          <a:xfrm>
            <a:off x="1155131" y="2263069"/>
            <a:ext cx="6457445" cy="36933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nSpc>
                <a:spcPct val="200000"/>
              </a:lnSpc>
              <a:defRPr b="1">
                <a:solidFill>
                  <a:srgbClr val="535353"/>
                </a:solidFill>
              </a:defRPr>
            </a:pPr>
            <a:r>
              <a:rPr dirty="0" err="1"/>
              <a:t>unterstützt</a:t>
            </a:r>
            <a:r>
              <a:rPr dirty="0"/>
              <a:t> die </a:t>
            </a:r>
            <a:r>
              <a:rPr lang="ru-RU" dirty="0" err="1" smtClean="0"/>
              <a:t>Leistung</a:t>
            </a:r>
            <a:r>
              <a:rPr dirty="0" smtClean="0"/>
              <a:t> de</a:t>
            </a:r>
            <a:r>
              <a:rPr lang="ru-RU" dirty="0" smtClean="0"/>
              <a:t>s</a:t>
            </a:r>
            <a:r>
              <a:rPr dirty="0" smtClean="0"/>
              <a:t> </a:t>
            </a:r>
            <a:r>
              <a:rPr dirty="0" err="1" smtClean="0"/>
              <a:t>Herzmuskel</a:t>
            </a:r>
            <a:r>
              <a:rPr lang="ru-RU" dirty="0" smtClean="0"/>
              <a:t>s; </a:t>
            </a:r>
          </a:p>
          <a:p>
            <a:pPr>
              <a:defRPr b="1">
                <a:solidFill>
                  <a:srgbClr val="535353"/>
                </a:solidFill>
              </a:defRPr>
            </a:pPr>
            <a:endParaRPr lang="ru-RU" dirty="0" smtClean="0"/>
          </a:p>
          <a:p>
            <a:pPr>
              <a:defRPr b="1">
                <a:solidFill>
                  <a:srgbClr val="535353"/>
                </a:solidFill>
              </a:defRPr>
            </a:pPr>
            <a:r>
              <a:rPr lang="en-US" dirty="0" err="1"/>
              <a:t>reguliert</a:t>
            </a:r>
            <a:r>
              <a:rPr lang="en-US" dirty="0"/>
              <a:t> den </a:t>
            </a:r>
            <a:r>
              <a:rPr lang="en-US" dirty="0" smtClean="0"/>
              <a:t>Wasser-</a:t>
            </a:r>
            <a:r>
              <a:rPr lang="en-US" dirty="0" err="1" smtClean="0"/>
              <a:t>Salz</a:t>
            </a:r>
            <a:r>
              <a:rPr lang="en-US" dirty="0" smtClean="0"/>
              <a:t>-</a:t>
            </a:r>
            <a:r>
              <a:rPr lang="en-US" dirty="0" err="1" smtClean="0"/>
              <a:t>Haushalt</a:t>
            </a:r>
            <a:r>
              <a:rPr lang="ru-RU" dirty="0" smtClean="0"/>
              <a:t>;</a:t>
            </a:r>
            <a:endParaRPr dirty="0"/>
          </a:p>
          <a:p>
            <a:pPr>
              <a:lnSpc>
                <a:spcPct val="200000"/>
              </a:lnSpc>
              <a:defRPr b="1">
                <a:solidFill>
                  <a:srgbClr val="535353"/>
                </a:solidFill>
              </a:defRPr>
            </a:pPr>
            <a:r>
              <a:rPr dirty="0" err="1" smtClean="0"/>
              <a:t>hilft</a:t>
            </a:r>
            <a:r>
              <a:rPr dirty="0" smtClean="0"/>
              <a:t> </a:t>
            </a:r>
            <a:r>
              <a:rPr dirty="0" err="1"/>
              <a:t>bei</a:t>
            </a:r>
            <a:r>
              <a:rPr dirty="0"/>
              <a:t> der </a:t>
            </a:r>
            <a:r>
              <a:rPr dirty="0" err="1"/>
              <a:t>Stabilisierung</a:t>
            </a:r>
            <a:r>
              <a:rPr dirty="0"/>
              <a:t> </a:t>
            </a:r>
            <a:r>
              <a:rPr dirty="0" smtClean="0"/>
              <a:t>de</a:t>
            </a:r>
            <a:r>
              <a:rPr lang="ru-RU" dirty="0" smtClean="0"/>
              <a:t>s</a:t>
            </a:r>
            <a:r>
              <a:rPr dirty="0" smtClean="0"/>
              <a:t> </a:t>
            </a:r>
            <a:r>
              <a:rPr dirty="0" err="1" smtClean="0"/>
              <a:t>Herz</a:t>
            </a:r>
            <a:r>
              <a:rPr lang="ru-RU" dirty="0" err="1" smtClean="0"/>
              <a:t>rhytmus</a:t>
            </a:r>
            <a:r>
              <a:rPr lang="ru-RU" dirty="0" smtClean="0"/>
              <a:t>.</a:t>
            </a:r>
            <a:endParaRPr dirty="0"/>
          </a:p>
          <a:p>
            <a:pPr>
              <a:defRPr b="1">
                <a:solidFill>
                  <a:srgbClr val="535353"/>
                </a:solidFill>
              </a:defRPr>
            </a:pPr>
            <a:endParaRPr dirty="0"/>
          </a:p>
          <a:p>
            <a:pPr>
              <a:defRPr>
                <a:solidFill>
                  <a:srgbClr val="535353"/>
                </a:solidFill>
                <a:latin typeface="Calibri"/>
                <a:ea typeface="Calibri"/>
                <a:cs typeface="Calibri"/>
                <a:sym typeface="Calibri"/>
              </a:defRPr>
            </a:pPr>
            <a:r>
              <a:rPr dirty="0" err="1"/>
              <a:t>Produktionsformat</a:t>
            </a:r>
            <a:r>
              <a:rPr dirty="0"/>
              <a:t> (in Form von </a:t>
            </a:r>
            <a:r>
              <a:rPr dirty="0" err="1"/>
              <a:t>Brausetabletten</a:t>
            </a:r>
            <a:r>
              <a:rPr dirty="0"/>
              <a:t>)</a:t>
            </a:r>
          </a:p>
          <a:p>
            <a:pPr>
              <a:defRPr>
                <a:solidFill>
                  <a:srgbClr val="535353"/>
                </a:solidFill>
                <a:latin typeface="Calibri"/>
                <a:ea typeface="Calibri"/>
                <a:cs typeface="Calibri"/>
                <a:sym typeface="Calibri"/>
              </a:defRPr>
            </a:pPr>
            <a:r>
              <a:rPr dirty="0" err="1"/>
              <a:t>erhöht</a:t>
            </a:r>
            <a:r>
              <a:rPr dirty="0"/>
              <a:t> die </a:t>
            </a:r>
            <a:r>
              <a:rPr dirty="0" err="1"/>
              <a:t>Bioverfügbarkeit</a:t>
            </a:r>
            <a:r>
              <a:rPr dirty="0"/>
              <a:t> von </a:t>
            </a:r>
            <a:r>
              <a:rPr dirty="0" err="1"/>
              <a:t>Kalium</a:t>
            </a:r>
            <a:endParaRPr dirty="0"/>
          </a:p>
          <a:p>
            <a:pPr>
              <a:defRPr>
                <a:solidFill>
                  <a:srgbClr val="535353"/>
                </a:solidFill>
                <a:latin typeface="Calibri"/>
                <a:ea typeface="Calibri"/>
                <a:cs typeface="Calibri"/>
                <a:sym typeface="Calibri"/>
              </a:defRPr>
            </a:pPr>
            <a:r>
              <a:rPr dirty="0" err="1"/>
              <a:t>Zusammensetzung</a:t>
            </a:r>
            <a:r>
              <a:rPr dirty="0"/>
              <a:t> 1 </a:t>
            </a:r>
            <a:r>
              <a:rPr dirty="0" err="1"/>
              <a:t>Tablette</a:t>
            </a:r>
            <a:r>
              <a:rPr dirty="0"/>
              <a:t>:</a:t>
            </a:r>
          </a:p>
          <a:p>
            <a:pPr>
              <a:defRPr>
                <a:solidFill>
                  <a:srgbClr val="535353"/>
                </a:solidFill>
                <a:latin typeface="Calibri"/>
                <a:ea typeface="Calibri"/>
                <a:cs typeface="Calibri"/>
                <a:sym typeface="Calibri"/>
              </a:defRPr>
            </a:pPr>
            <a:r>
              <a:rPr dirty="0" err="1"/>
              <a:t>Kalium</a:t>
            </a:r>
            <a:r>
              <a:rPr dirty="0"/>
              <a:t>   ……………… 420 mg</a:t>
            </a:r>
          </a:p>
          <a:p>
            <a:pPr>
              <a:defRPr>
                <a:solidFill>
                  <a:srgbClr val="535353"/>
                </a:solidFill>
                <a:latin typeface="Calibri"/>
                <a:ea typeface="Calibri"/>
                <a:cs typeface="Calibri"/>
                <a:sym typeface="Calibri"/>
              </a:defRPr>
            </a:pPr>
            <a:r>
              <a:rPr dirty="0"/>
              <a:t>Vitamin C …………… 100 mg</a:t>
            </a:r>
          </a:p>
          <a:p>
            <a:pPr>
              <a:defRPr>
                <a:solidFill>
                  <a:srgbClr val="535353"/>
                </a:solidFill>
                <a:latin typeface="Calibri"/>
                <a:ea typeface="Calibri"/>
                <a:cs typeface="Calibri"/>
                <a:sym typeface="Calibri"/>
              </a:defRPr>
            </a:pPr>
            <a:r>
              <a:rPr dirty="0"/>
              <a:t>Ribose ………………… 20 mg</a:t>
            </a:r>
          </a:p>
        </p:txBody>
      </p:sp>
      <p:pic>
        <p:nvPicPr>
          <p:cNvPr id="643" name="cardiopack_heart-01.png" descr="cardiopack_heart-01.png"/>
          <p:cNvPicPr>
            <a:picLocks noChangeAspect="1"/>
          </p:cNvPicPr>
          <p:nvPr/>
        </p:nvPicPr>
        <p:blipFill>
          <a:blip r:embed="rId3">
            <a:extLst/>
          </a:blip>
          <a:stretch>
            <a:fillRect/>
          </a:stretch>
        </p:blipFill>
        <p:spPr>
          <a:xfrm>
            <a:off x="679120" y="2414906"/>
            <a:ext cx="301570" cy="273991"/>
          </a:xfrm>
          <a:prstGeom prst="rect">
            <a:avLst/>
          </a:prstGeom>
          <a:ln w="12700">
            <a:miter lim="400000"/>
          </a:ln>
        </p:spPr>
      </p:pic>
      <p:pic>
        <p:nvPicPr>
          <p:cNvPr id="644" name="93376c75345dddeba709614bcd839d60.png" descr="93376c75345dddeba709614bcd839d60.png"/>
          <p:cNvPicPr>
            <a:picLocks noChangeAspect="1"/>
          </p:cNvPicPr>
          <p:nvPr/>
        </p:nvPicPr>
        <p:blipFill>
          <a:blip r:embed="rId4">
            <a:extLst/>
          </a:blip>
          <a:stretch>
            <a:fillRect/>
          </a:stretch>
        </p:blipFill>
        <p:spPr>
          <a:xfrm>
            <a:off x="7563467" y="0"/>
            <a:ext cx="5627078" cy="7315201"/>
          </a:xfrm>
          <a:prstGeom prst="rect">
            <a:avLst/>
          </a:prstGeom>
          <a:ln w="12700">
            <a:miter lim="400000"/>
          </a:ln>
        </p:spPr>
      </p:pic>
      <p:pic>
        <p:nvPicPr>
          <p:cNvPr id="645" name="cardiopack_heart-01.png" descr="cardiopack_heart-01.png"/>
          <p:cNvPicPr>
            <a:picLocks noChangeAspect="1"/>
          </p:cNvPicPr>
          <p:nvPr/>
        </p:nvPicPr>
        <p:blipFill>
          <a:blip r:embed="rId3">
            <a:extLst/>
          </a:blip>
          <a:stretch>
            <a:fillRect/>
          </a:stretch>
        </p:blipFill>
        <p:spPr>
          <a:xfrm>
            <a:off x="654053" y="3064697"/>
            <a:ext cx="301570" cy="273992"/>
          </a:xfrm>
          <a:prstGeom prst="rect">
            <a:avLst/>
          </a:prstGeom>
          <a:ln w="12700">
            <a:miter lim="400000"/>
          </a:ln>
        </p:spPr>
      </p:pic>
      <p:pic>
        <p:nvPicPr>
          <p:cNvPr id="646" name="cardiopack_heart-01.png" descr="cardiopack_heart-01.png"/>
          <p:cNvPicPr>
            <a:picLocks noChangeAspect="1"/>
          </p:cNvPicPr>
          <p:nvPr/>
        </p:nvPicPr>
        <p:blipFill>
          <a:blip r:embed="rId3">
            <a:extLst/>
          </a:blip>
          <a:stretch>
            <a:fillRect/>
          </a:stretch>
        </p:blipFill>
        <p:spPr>
          <a:xfrm>
            <a:off x="665177" y="3657600"/>
            <a:ext cx="301570" cy="273991"/>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Shape 662"/>
          <p:cNvSpPr/>
          <p:nvPr/>
        </p:nvSpPr>
        <p:spPr>
          <a:xfrm>
            <a:off x="7687775" y="-10479"/>
            <a:ext cx="5378462" cy="7336158"/>
          </a:xfrm>
          <a:prstGeom prst="rect">
            <a:avLst/>
          </a:prstGeom>
          <a:solidFill>
            <a:srgbClr val="F95444"/>
          </a:solidFill>
          <a:ln w="12700">
            <a:miter lim="400000"/>
          </a:ln>
        </p:spPr>
        <p:txBody>
          <a:bodyPr lIns="45718" tIns="45718" rIns="45718" bIns="45718" anchor="ctr"/>
          <a:lstStyle/>
          <a:p>
            <a:endParaRPr/>
          </a:p>
        </p:txBody>
      </p:sp>
      <p:sp>
        <p:nvSpPr>
          <p:cNvPr id="651" name="Shape 663"/>
          <p:cNvSpPr txBox="1"/>
          <p:nvPr/>
        </p:nvSpPr>
        <p:spPr>
          <a:xfrm>
            <a:off x="538053" y="846820"/>
            <a:ext cx="4828390" cy="1676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3600" b="1" cap="all">
                <a:solidFill>
                  <a:srgbClr val="FC533D"/>
                </a:solidFill>
              </a:defRPr>
            </a:pPr>
            <a:r>
              <a:t>Coenzym Q10 —</a:t>
            </a:r>
          </a:p>
          <a:p>
            <a:pPr>
              <a:defRPr sz="3600" b="1" cap="all">
                <a:solidFill>
                  <a:srgbClr val="FC533D"/>
                </a:solidFill>
              </a:defRPr>
            </a:pPr>
            <a:r>
              <a:t>Schützt das Herz</a:t>
            </a:r>
          </a:p>
          <a:p>
            <a:pPr>
              <a:defRPr sz="3600" b="1" cap="all">
                <a:solidFill>
                  <a:srgbClr val="FC533D"/>
                </a:solidFill>
              </a:defRPr>
            </a:pPr>
            <a:r>
              <a:t>Vor dem Altern </a:t>
            </a:r>
          </a:p>
        </p:txBody>
      </p:sp>
      <p:sp>
        <p:nvSpPr>
          <p:cNvPr id="652" name="Shape 664"/>
          <p:cNvSpPr txBox="1"/>
          <p:nvPr/>
        </p:nvSpPr>
        <p:spPr>
          <a:xfrm>
            <a:off x="1024009" y="2798848"/>
            <a:ext cx="6440221" cy="32501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nSpc>
                <a:spcPct val="90000"/>
              </a:lnSpc>
              <a:defRPr b="1">
                <a:solidFill>
                  <a:srgbClr val="535353"/>
                </a:solidFill>
              </a:defRPr>
            </a:pPr>
            <a:endParaRPr lang="ru-RU" dirty="0" smtClean="0"/>
          </a:p>
          <a:p>
            <a:pPr>
              <a:lnSpc>
                <a:spcPct val="90000"/>
              </a:lnSpc>
              <a:defRPr b="1">
                <a:solidFill>
                  <a:srgbClr val="535353"/>
                </a:solidFill>
              </a:defRPr>
            </a:pPr>
            <a:r>
              <a:rPr lang="de-DE" dirty="0" smtClean="0"/>
              <a:t>verbessert </a:t>
            </a:r>
            <a:r>
              <a:rPr lang="de-DE" dirty="0"/>
              <a:t>die Energie und den Stoffwechsel im Myokard</a:t>
            </a:r>
            <a:r>
              <a:rPr lang="de-DE" dirty="0" smtClean="0"/>
              <a:t>;</a:t>
            </a:r>
            <a:endParaRPr lang="ru-RU" dirty="0" smtClean="0"/>
          </a:p>
          <a:p>
            <a:pPr>
              <a:lnSpc>
                <a:spcPct val="90000"/>
              </a:lnSpc>
              <a:defRPr b="1">
                <a:solidFill>
                  <a:srgbClr val="535353"/>
                </a:solidFill>
              </a:defRPr>
            </a:pPr>
            <a:endParaRPr dirty="0"/>
          </a:p>
          <a:p>
            <a:pPr>
              <a:lnSpc>
                <a:spcPct val="170000"/>
              </a:lnSpc>
              <a:defRPr b="1">
                <a:solidFill>
                  <a:srgbClr val="535353"/>
                </a:solidFill>
              </a:defRPr>
            </a:pPr>
            <a:r>
              <a:rPr lang="de-DE" dirty="0"/>
              <a:t>verlangsamt den Alterungsprozess von Zellen</a:t>
            </a:r>
            <a:r>
              <a:rPr lang="de-DE" dirty="0" smtClean="0"/>
              <a:t>;</a:t>
            </a:r>
            <a:endParaRPr lang="ru-RU" dirty="0" smtClean="0"/>
          </a:p>
          <a:p>
            <a:pPr>
              <a:defRPr b="1">
                <a:solidFill>
                  <a:srgbClr val="535353"/>
                </a:solidFill>
              </a:defRPr>
            </a:pPr>
            <a:r>
              <a:rPr dirty="0" err="1" smtClean="0"/>
              <a:t>besonders</a:t>
            </a:r>
            <a:r>
              <a:rPr dirty="0" smtClean="0"/>
              <a:t> </a:t>
            </a:r>
            <a:r>
              <a:rPr dirty="0" err="1"/>
              <a:t>nützlich</a:t>
            </a:r>
            <a:r>
              <a:rPr dirty="0"/>
              <a:t> </a:t>
            </a:r>
            <a:r>
              <a:rPr dirty="0" err="1"/>
              <a:t>bei</a:t>
            </a:r>
            <a:r>
              <a:rPr dirty="0"/>
              <a:t> </a:t>
            </a:r>
            <a:r>
              <a:rPr dirty="0" err="1"/>
              <a:t>erhöhter</a:t>
            </a:r>
            <a:r>
              <a:rPr dirty="0"/>
              <a:t> </a:t>
            </a:r>
            <a:r>
              <a:rPr dirty="0" err="1" smtClean="0"/>
              <a:t>körperliche</a:t>
            </a:r>
            <a:r>
              <a:rPr lang="ru-RU" dirty="0" smtClean="0"/>
              <a:t>n</a:t>
            </a:r>
            <a:r>
              <a:rPr dirty="0" smtClean="0"/>
              <a:t> </a:t>
            </a:r>
            <a:r>
              <a:rPr dirty="0" err="1"/>
              <a:t>Belastung</a:t>
            </a:r>
            <a:r>
              <a:rPr dirty="0"/>
              <a:t> </a:t>
            </a:r>
          </a:p>
          <a:p>
            <a:pPr>
              <a:defRPr b="1">
                <a:solidFill>
                  <a:srgbClr val="535353"/>
                </a:solidFill>
              </a:defRPr>
            </a:pPr>
            <a:r>
              <a:rPr dirty="0"/>
              <a:t>und </a:t>
            </a:r>
            <a:r>
              <a:rPr dirty="0" err="1" smtClean="0"/>
              <a:t>im</a:t>
            </a:r>
            <a:r>
              <a:rPr lang="ru-RU" dirty="0" smtClean="0"/>
              <a:t> </a:t>
            </a:r>
            <a:r>
              <a:rPr lang="ru-RU" dirty="0" err="1" smtClean="0"/>
              <a:t>hohen</a:t>
            </a:r>
            <a:r>
              <a:rPr dirty="0" smtClean="0"/>
              <a:t> </a:t>
            </a:r>
            <a:r>
              <a:rPr dirty="0"/>
              <a:t>Alter </a:t>
            </a:r>
            <a:r>
              <a:rPr dirty="0" err="1"/>
              <a:t>aufgrund</a:t>
            </a:r>
            <a:r>
              <a:rPr dirty="0"/>
              <a:t> der </a:t>
            </a:r>
            <a:r>
              <a:rPr dirty="0" err="1"/>
              <a:t>niedrigen</a:t>
            </a:r>
            <a:r>
              <a:rPr dirty="0"/>
              <a:t> </a:t>
            </a:r>
            <a:r>
              <a:rPr dirty="0" err="1"/>
              <a:t>Synthese</a:t>
            </a:r>
            <a:r>
              <a:rPr dirty="0"/>
              <a:t> </a:t>
            </a:r>
          </a:p>
          <a:p>
            <a:pPr>
              <a:defRPr b="1">
                <a:solidFill>
                  <a:srgbClr val="535353"/>
                </a:solidFill>
              </a:defRPr>
            </a:pPr>
            <a:r>
              <a:rPr dirty="0"/>
              <a:t>des </a:t>
            </a:r>
            <a:r>
              <a:rPr dirty="0" err="1"/>
              <a:t>körpereigenen</a:t>
            </a:r>
            <a:r>
              <a:rPr dirty="0"/>
              <a:t> </a:t>
            </a:r>
            <a:r>
              <a:rPr dirty="0" err="1"/>
              <a:t>Ubichinons</a:t>
            </a:r>
            <a:r>
              <a:rPr dirty="0"/>
              <a:t> (</a:t>
            </a:r>
            <a:r>
              <a:rPr dirty="0" err="1"/>
              <a:t>Coenzyms</a:t>
            </a:r>
            <a:r>
              <a:rPr dirty="0"/>
              <a:t> Q10)</a:t>
            </a:r>
          </a:p>
          <a:p>
            <a:pPr>
              <a:defRPr b="1">
                <a:solidFill>
                  <a:srgbClr val="535353"/>
                </a:solidFill>
              </a:defRPr>
            </a:pPr>
            <a:endParaRPr dirty="0"/>
          </a:p>
          <a:p>
            <a:pPr>
              <a:defRPr b="1">
                <a:solidFill>
                  <a:srgbClr val="535353"/>
                </a:solidFill>
              </a:defRPr>
            </a:pPr>
            <a:endParaRPr dirty="0"/>
          </a:p>
          <a:p>
            <a:pPr>
              <a:defRPr>
                <a:solidFill>
                  <a:srgbClr val="535353"/>
                </a:solidFill>
                <a:latin typeface="Calibri"/>
                <a:ea typeface="Calibri"/>
                <a:cs typeface="Calibri"/>
                <a:sym typeface="Calibri"/>
              </a:defRPr>
            </a:pPr>
            <a:r>
              <a:rPr dirty="0" err="1"/>
              <a:t>Zusammensetzung</a:t>
            </a:r>
            <a:r>
              <a:rPr dirty="0"/>
              <a:t> 1 </a:t>
            </a:r>
            <a:r>
              <a:rPr dirty="0" err="1"/>
              <a:t>Kapsel</a:t>
            </a:r>
            <a:r>
              <a:rPr dirty="0"/>
              <a:t>:</a:t>
            </a:r>
          </a:p>
          <a:p>
            <a:pPr>
              <a:defRPr>
                <a:solidFill>
                  <a:srgbClr val="535353"/>
                </a:solidFill>
                <a:latin typeface="Calibri"/>
                <a:ea typeface="Calibri"/>
                <a:cs typeface="Calibri"/>
                <a:sym typeface="Calibri"/>
              </a:defRPr>
            </a:pPr>
            <a:r>
              <a:rPr dirty="0" err="1"/>
              <a:t>Coenzym</a:t>
            </a:r>
            <a:r>
              <a:rPr dirty="0"/>
              <a:t> Q10 (</a:t>
            </a:r>
            <a:r>
              <a:rPr dirty="0" err="1"/>
              <a:t>Ubichinon</a:t>
            </a:r>
            <a:r>
              <a:rPr dirty="0"/>
              <a:t>) ………… 100 mg</a:t>
            </a:r>
          </a:p>
        </p:txBody>
      </p:sp>
      <p:pic>
        <p:nvPicPr>
          <p:cNvPr id="653" name="cardiopack_heart-01.png" descr="cardiopack_heart-01.png"/>
          <p:cNvPicPr>
            <a:picLocks noChangeAspect="1"/>
          </p:cNvPicPr>
          <p:nvPr/>
        </p:nvPicPr>
        <p:blipFill>
          <a:blip r:embed="rId3">
            <a:extLst/>
          </a:blip>
          <a:stretch>
            <a:fillRect/>
          </a:stretch>
        </p:blipFill>
        <p:spPr>
          <a:xfrm>
            <a:off x="603920" y="2940248"/>
            <a:ext cx="301570" cy="273991"/>
          </a:xfrm>
          <a:prstGeom prst="rect">
            <a:avLst/>
          </a:prstGeom>
          <a:ln w="12700">
            <a:miter lim="400000"/>
          </a:ln>
        </p:spPr>
      </p:pic>
      <p:pic>
        <p:nvPicPr>
          <p:cNvPr id="654" name="cardiopack_heart-01.png" descr="cardiopack_heart-01.png"/>
          <p:cNvPicPr>
            <a:picLocks noChangeAspect="1"/>
          </p:cNvPicPr>
          <p:nvPr/>
        </p:nvPicPr>
        <p:blipFill>
          <a:blip r:embed="rId3">
            <a:extLst/>
          </a:blip>
          <a:stretch>
            <a:fillRect/>
          </a:stretch>
        </p:blipFill>
        <p:spPr>
          <a:xfrm>
            <a:off x="603920" y="3630984"/>
            <a:ext cx="301570" cy="273991"/>
          </a:xfrm>
          <a:prstGeom prst="rect">
            <a:avLst/>
          </a:prstGeom>
          <a:ln w="12700">
            <a:miter lim="400000"/>
          </a:ln>
        </p:spPr>
      </p:pic>
      <p:pic>
        <p:nvPicPr>
          <p:cNvPr id="655" name="cardiopack_heart-01.png" descr="cardiopack_heart-01.png"/>
          <p:cNvPicPr>
            <a:picLocks noChangeAspect="1"/>
          </p:cNvPicPr>
          <p:nvPr/>
        </p:nvPicPr>
        <p:blipFill>
          <a:blip r:embed="rId3">
            <a:extLst/>
          </a:blip>
          <a:stretch>
            <a:fillRect/>
          </a:stretch>
        </p:blipFill>
        <p:spPr>
          <a:xfrm>
            <a:off x="603920" y="4107982"/>
            <a:ext cx="301570" cy="273991"/>
          </a:xfrm>
          <a:prstGeom prst="rect">
            <a:avLst/>
          </a:prstGeom>
          <a:ln w="12700">
            <a:miter lim="400000"/>
          </a:ln>
        </p:spPr>
      </p:pic>
      <p:pic>
        <p:nvPicPr>
          <p:cNvPr id="657" name="39b214eb28519a71de65f7a10927d7c2.png" descr="39b214eb28519a71de65f7a10927d7c2.png"/>
          <p:cNvPicPr>
            <a:picLocks noChangeAspect="1"/>
          </p:cNvPicPr>
          <p:nvPr/>
        </p:nvPicPr>
        <p:blipFill>
          <a:blip r:embed="rId4">
            <a:extLst/>
          </a:blip>
          <a:stretch>
            <a:fillRect/>
          </a:stretch>
        </p:blipFill>
        <p:spPr>
          <a:xfrm>
            <a:off x="8483711" y="1199638"/>
            <a:ext cx="3786590" cy="4915924"/>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Shape 673"/>
          <p:cNvSpPr/>
          <p:nvPr/>
        </p:nvSpPr>
        <p:spPr>
          <a:xfrm>
            <a:off x="7687775" y="-10479"/>
            <a:ext cx="5378462" cy="7336158"/>
          </a:xfrm>
          <a:prstGeom prst="rect">
            <a:avLst/>
          </a:prstGeom>
          <a:solidFill>
            <a:srgbClr val="FFAFB1"/>
          </a:solidFill>
          <a:ln w="12700">
            <a:miter lim="400000"/>
          </a:ln>
        </p:spPr>
        <p:txBody>
          <a:bodyPr lIns="45718" tIns="45718" rIns="45718" bIns="45718" anchor="ctr"/>
          <a:lstStyle/>
          <a:p>
            <a:endParaRPr/>
          </a:p>
        </p:txBody>
      </p:sp>
      <p:sp>
        <p:nvSpPr>
          <p:cNvPr id="662" name="Shape 674"/>
          <p:cNvSpPr txBox="1"/>
          <p:nvPr/>
        </p:nvSpPr>
        <p:spPr>
          <a:xfrm>
            <a:off x="538052" y="846820"/>
            <a:ext cx="6868700" cy="1143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3600" b="1" cap="all">
                <a:solidFill>
                  <a:srgbClr val="FC533D"/>
                </a:solidFill>
              </a:defRPr>
            </a:pPr>
            <a:r>
              <a:t>Coral Taurin —</a:t>
            </a:r>
          </a:p>
          <a:p>
            <a:pPr>
              <a:defRPr sz="3600" b="1" cap="all">
                <a:solidFill>
                  <a:srgbClr val="FC533D"/>
                </a:solidFill>
              </a:defRPr>
            </a:pPr>
            <a:r>
              <a:rPr sz="3200"/>
              <a:t>Rhythmus- und Druckpuffer</a:t>
            </a:r>
            <a:r>
              <a:t> </a:t>
            </a:r>
          </a:p>
        </p:txBody>
      </p:sp>
      <p:sp>
        <p:nvSpPr>
          <p:cNvPr id="663" name="Shape 675"/>
          <p:cNvSpPr txBox="1"/>
          <p:nvPr/>
        </p:nvSpPr>
        <p:spPr>
          <a:xfrm>
            <a:off x="973209" y="2330846"/>
            <a:ext cx="5465595" cy="3139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nSpc>
                <a:spcPct val="200000"/>
              </a:lnSpc>
              <a:defRPr b="1">
                <a:solidFill>
                  <a:srgbClr val="535353"/>
                </a:solidFill>
              </a:defRPr>
            </a:pPr>
            <a:r>
              <a:rPr lang="de-DE" dirty="0"/>
              <a:t>reguliert den Mineralstoffwechsel im Myokard;</a:t>
            </a:r>
          </a:p>
          <a:p>
            <a:pPr>
              <a:lnSpc>
                <a:spcPct val="200000"/>
              </a:lnSpc>
              <a:defRPr b="1">
                <a:solidFill>
                  <a:srgbClr val="535353"/>
                </a:solidFill>
              </a:defRPr>
            </a:pPr>
            <a:r>
              <a:rPr lang="de-DE" dirty="0"/>
              <a:t>verbessert die Blutversorgung des Herzmuskels;</a:t>
            </a:r>
          </a:p>
          <a:p>
            <a:pPr>
              <a:lnSpc>
                <a:spcPct val="200000"/>
              </a:lnSpc>
              <a:defRPr b="1">
                <a:solidFill>
                  <a:srgbClr val="535353"/>
                </a:solidFill>
              </a:defRPr>
            </a:pPr>
            <a:r>
              <a:rPr lang="de-DE" dirty="0"/>
              <a:t>hilft bei der Senkung des </a:t>
            </a:r>
            <a:r>
              <a:rPr lang="de-DE" dirty="0" smtClean="0"/>
              <a:t>Cholesterin</a:t>
            </a:r>
            <a:r>
              <a:rPr lang="ru-RU" dirty="0" err="1" smtClean="0"/>
              <a:t>pegels</a:t>
            </a:r>
            <a:r>
              <a:rPr lang="de-DE" dirty="0" smtClean="0"/>
              <a:t>;</a:t>
            </a:r>
            <a:endParaRPr lang="ru-RU" dirty="0"/>
          </a:p>
          <a:p>
            <a:pPr>
              <a:lnSpc>
                <a:spcPct val="200000"/>
              </a:lnSpc>
              <a:defRPr b="1">
                <a:solidFill>
                  <a:srgbClr val="535353"/>
                </a:solidFill>
              </a:defRPr>
            </a:pPr>
            <a:r>
              <a:rPr lang="ru-RU" dirty="0" err="1"/>
              <a:t>g</a:t>
            </a:r>
            <a:r>
              <a:rPr lang="ru-RU" dirty="0" err="1" smtClean="0"/>
              <a:t>ewährleistet</a:t>
            </a:r>
            <a:r>
              <a:rPr lang="ru-RU" dirty="0" smtClean="0"/>
              <a:t> </a:t>
            </a:r>
            <a:r>
              <a:rPr lang="ru-RU" dirty="0" err="1" smtClean="0"/>
              <a:t>den</a:t>
            </a:r>
            <a:r>
              <a:rPr lang="de-DE" dirty="0" smtClean="0"/>
              <a:t> normale</a:t>
            </a:r>
            <a:r>
              <a:rPr lang="ru-RU" dirty="0" smtClean="0"/>
              <a:t>n</a:t>
            </a:r>
            <a:r>
              <a:rPr lang="de-DE" dirty="0" smtClean="0"/>
              <a:t> Herz</a:t>
            </a:r>
            <a:r>
              <a:rPr lang="ru-RU" dirty="0" err="1" smtClean="0"/>
              <a:t>rhytmus</a:t>
            </a:r>
            <a:endParaRPr dirty="0"/>
          </a:p>
          <a:p>
            <a:pPr>
              <a:defRPr cap="all">
                <a:solidFill>
                  <a:srgbClr val="535353"/>
                </a:solidFill>
                <a:latin typeface="Calibri"/>
                <a:ea typeface="Calibri"/>
                <a:cs typeface="Calibri"/>
                <a:sym typeface="Calibri"/>
              </a:defRPr>
            </a:pPr>
            <a:endParaRPr dirty="0"/>
          </a:p>
          <a:p>
            <a:pPr>
              <a:defRPr>
                <a:solidFill>
                  <a:srgbClr val="535353"/>
                </a:solidFill>
                <a:latin typeface="Calibri"/>
                <a:ea typeface="Calibri"/>
                <a:cs typeface="Calibri"/>
                <a:sym typeface="Calibri"/>
              </a:defRPr>
            </a:pPr>
            <a:r>
              <a:rPr dirty="0" err="1"/>
              <a:t>Zusammensetzung</a:t>
            </a:r>
            <a:r>
              <a:rPr dirty="0"/>
              <a:t> 1 </a:t>
            </a:r>
            <a:r>
              <a:rPr dirty="0" err="1"/>
              <a:t>Kapsel</a:t>
            </a:r>
            <a:r>
              <a:rPr dirty="0"/>
              <a:t>:</a:t>
            </a:r>
          </a:p>
          <a:p>
            <a:pPr>
              <a:defRPr>
                <a:solidFill>
                  <a:srgbClr val="535353"/>
                </a:solidFill>
                <a:latin typeface="Calibri"/>
                <a:ea typeface="Calibri"/>
                <a:cs typeface="Calibri"/>
                <a:sym typeface="Calibri"/>
              </a:defRPr>
            </a:pPr>
            <a:r>
              <a:rPr dirty="0" err="1"/>
              <a:t>Taurin</a:t>
            </a:r>
            <a:r>
              <a:rPr dirty="0"/>
              <a:t> ………… 600 mg</a:t>
            </a:r>
          </a:p>
        </p:txBody>
      </p:sp>
      <p:pic>
        <p:nvPicPr>
          <p:cNvPr id="664" name="cardiopack_heart-01.png" descr="cardiopack_heart-01.png"/>
          <p:cNvPicPr>
            <a:picLocks noChangeAspect="1"/>
          </p:cNvPicPr>
          <p:nvPr/>
        </p:nvPicPr>
        <p:blipFill>
          <a:blip r:embed="rId3">
            <a:extLst/>
          </a:blip>
          <a:stretch>
            <a:fillRect/>
          </a:stretch>
        </p:blipFill>
        <p:spPr>
          <a:xfrm>
            <a:off x="528259" y="2526412"/>
            <a:ext cx="301570" cy="273991"/>
          </a:xfrm>
          <a:prstGeom prst="rect">
            <a:avLst/>
          </a:prstGeom>
          <a:ln w="12700">
            <a:miter lim="400000"/>
          </a:ln>
        </p:spPr>
      </p:pic>
      <p:pic>
        <p:nvPicPr>
          <p:cNvPr id="665" name="cardiopack_heart-01.png" descr="cardiopack_heart-01.png"/>
          <p:cNvPicPr>
            <a:picLocks noChangeAspect="1"/>
          </p:cNvPicPr>
          <p:nvPr/>
        </p:nvPicPr>
        <p:blipFill>
          <a:blip r:embed="rId3">
            <a:extLst/>
          </a:blip>
          <a:stretch>
            <a:fillRect/>
          </a:stretch>
        </p:blipFill>
        <p:spPr>
          <a:xfrm>
            <a:off x="558239" y="3105858"/>
            <a:ext cx="301570" cy="273991"/>
          </a:xfrm>
          <a:prstGeom prst="rect">
            <a:avLst/>
          </a:prstGeom>
          <a:ln w="12700">
            <a:miter lim="400000"/>
          </a:ln>
        </p:spPr>
      </p:pic>
      <p:pic>
        <p:nvPicPr>
          <p:cNvPr id="666" name="cardiopack_heart-01.png" descr="cardiopack_heart-01.png"/>
          <p:cNvPicPr>
            <a:picLocks noChangeAspect="1"/>
          </p:cNvPicPr>
          <p:nvPr/>
        </p:nvPicPr>
        <p:blipFill>
          <a:blip r:embed="rId3">
            <a:extLst/>
          </a:blip>
          <a:stretch>
            <a:fillRect/>
          </a:stretch>
        </p:blipFill>
        <p:spPr>
          <a:xfrm>
            <a:off x="603920" y="3701168"/>
            <a:ext cx="301570" cy="273991"/>
          </a:xfrm>
          <a:prstGeom prst="rect">
            <a:avLst/>
          </a:prstGeom>
          <a:ln w="12700">
            <a:miter lim="400000"/>
          </a:ln>
        </p:spPr>
      </p:pic>
      <p:pic>
        <p:nvPicPr>
          <p:cNvPr id="667" name="cardiopack_heart-01.png" descr="cardiopack_heart-01.png"/>
          <p:cNvPicPr>
            <a:picLocks noChangeAspect="1"/>
          </p:cNvPicPr>
          <p:nvPr/>
        </p:nvPicPr>
        <p:blipFill>
          <a:blip r:embed="rId3">
            <a:extLst/>
          </a:blip>
          <a:stretch>
            <a:fillRect/>
          </a:stretch>
        </p:blipFill>
        <p:spPr>
          <a:xfrm>
            <a:off x="624107" y="4255563"/>
            <a:ext cx="301570" cy="273991"/>
          </a:xfrm>
          <a:prstGeom prst="rect">
            <a:avLst/>
          </a:prstGeom>
          <a:ln w="12700">
            <a:miter lim="400000"/>
          </a:ln>
        </p:spPr>
      </p:pic>
      <p:pic>
        <p:nvPicPr>
          <p:cNvPr id="668" name="a3073da28a55227aa3f531c54c5207e3.png" descr="a3073da28a55227aa3f531c54c5207e3.png"/>
          <p:cNvPicPr>
            <a:picLocks noChangeAspect="1"/>
          </p:cNvPicPr>
          <p:nvPr/>
        </p:nvPicPr>
        <p:blipFill>
          <a:blip r:embed="rId4">
            <a:extLst/>
          </a:blip>
          <a:stretch>
            <a:fillRect/>
          </a:stretch>
        </p:blipFill>
        <p:spPr>
          <a:xfrm>
            <a:off x="8483711" y="1199638"/>
            <a:ext cx="3786590" cy="4915924"/>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Shape 685"/>
          <p:cNvSpPr/>
          <p:nvPr/>
        </p:nvSpPr>
        <p:spPr>
          <a:xfrm>
            <a:off x="7687775" y="-10479"/>
            <a:ext cx="5378462" cy="7336158"/>
          </a:xfrm>
          <a:prstGeom prst="rect">
            <a:avLst/>
          </a:prstGeom>
          <a:solidFill>
            <a:srgbClr val="F95444"/>
          </a:solidFill>
          <a:ln w="12700">
            <a:miter lim="400000"/>
          </a:ln>
        </p:spPr>
        <p:txBody>
          <a:bodyPr lIns="45718" tIns="45718" rIns="45718" bIns="45718" anchor="ctr"/>
          <a:lstStyle/>
          <a:p>
            <a:endParaRPr/>
          </a:p>
        </p:txBody>
      </p:sp>
      <p:sp>
        <p:nvSpPr>
          <p:cNvPr id="674" name="Shape 686"/>
          <p:cNvSpPr txBox="1"/>
          <p:nvPr/>
        </p:nvSpPr>
        <p:spPr>
          <a:xfrm>
            <a:off x="538053" y="846820"/>
            <a:ext cx="5201427" cy="1143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3600" b="1" cap="all">
                <a:solidFill>
                  <a:srgbClr val="FC533D"/>
                </a:solidFill>
              </a:defRPr>
            </a:pPr>
            <a:r>
              <a:t>Coral Magnesium –</a:t>
            </a:r>
          </a:p>
          <a:p>
            <a:pPr>
              <a:defRPr sz="3600" b="1" cap="all">
                <a:solidFill>
                  <a:srgbClr val="FC533D"/>
                </a:solidFill>
              </a:defRPr>
            </a:pPr>
            <a:r>
              <a:t>Antistress</a:t>
            </a:r>
          </a:p>
        </p:txBody>
      </p:sp>
      <p:sp>
        <p:nvSpPr>
          <p:cNvPr id="675" name="Shape 687"/>
          <p:cNvSpPr txBox="1"/>
          <p:nvPr/>
        </p:nvSpPr>
        <p:spPr>
          <a:xfrm>
            <a:off x="985909" y="2298618"/>
            <a:ext cx="5606659" cy="45243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b="1">
                <a:solidFill>
                  <a:srgbClr val="535353"/>
                </a:solidFill>
              </a:defRPr>
            </a:pPr>
            <a:r>
              <a:rPr dirty="0" err="1"/>
              <a:t>reguliert</a:t>
            </a:r>
            <a:r>
              <a:rPr dirty="0"/>
              <a:t> den </a:t>
            </a:r>
            <a:r>
              <a:rPr dirty="0" err="1"/>
              <a:t>Muskeltonus</a:t>
            </a:r>
            <a:r>
              <a:rPr dirty="0"/>
              <a:t> und die </a:t>
            </a:r>
            <a:r>
              <a:rPr dirty="0" err="1"/>
              <a:t>Herzfrequenz</a:t>
            </a:r>
            <a:r>
              <a:rPr dirty="0"/>
              <a:t>,</a:t>
            </a:r>
          </a:p>
          <a:p>
            <a:pPr>
              <a:defRPr b="1">
                <a:solidFill>
                  <a:srgbClr val="535353"/>
                </a:solidFill>
              </a:defRPr>
            </a:pPr>
            <a:r>
              <a:rPr dirty="0"/>
              <a:t>hat </a:t>
            </a:r>
            <a:r>
              <a:rPr dirty="0" err="1"/>
              <a:t>beruhigende</a:t>
            </a:r>
            <a:r>
              <a:rPr dirty="0"/>
              <a:t> </a:t>
            </a:r>
            <a:r>
              <a:rPr dirty="0" err="1"/>
              <a:t>Wirkung</a:t>
            </a:r>
            <a:r>
              <a:rPr dirty="0"/>
              <a:t> auf das </a:t>
            </a:r>
            <a:r>
              <a:rPr dirty="0" err="1"/>
              <a:t>Nervensystem</a:t>
            </a:r>
            <a:endParaRPr dirty="0"/>
          </a:p>
          <a:p>
            <a:pPr>
              <a:defRPr b="1">
                <a:solidFill>
                  <a:srgbClr val="535353"/>
                </a:solidFill>
              </a:defRPr>
            </a:pPr>
            <a:endParaRPr dirty="0"/>
          </a:p>
          <a:p>
            <a:pPr>
              <a:defRPr b="1">
                <a:solidFill>
                  <a:srgbClr val="535353"/>
                </a:solidFill>
              </a:defRPr>
            </a:pPr>
            <a:r>
              <a:rPr lang="ru-RU" dirty="0" err="1"/>
              <a:t>w</a:t>
            </a:r>
            <a:r>
              <a:rPr lang="ru-RU" dirty="0" err="1" smtClean="0"/>
              <a:t>irkt</a:t>
            </a:r>
            <a:r>
              <a:rPr lang="ru-RU" dirty="0" smtClean="0"/>
              <a:t> </a:t>
            </a:r>
            <a:r>
              <a:rPr lang="de-DE" dirty="0" smtClean="0"/>
              <a:t>beruhigend </a:t>
            </a:r>
            <a:r>
              <a:rPr lang="de-DE" dirty="0"/>
              <a:t>auf das Nervensystem;</a:t>
            </a:r>
          </a:p>
          <a:p>
            <a:pPr>
              <a:defRPr b="1">
                <a:solidFill>
                  <a:srgbClr val="535353"/>
                </a:solidFill>
              </a:defRPr>
            </a:pPr>
            <a:endParaRPr lang="ru-RU" dirty="0" smtClean="0"/>
          </a:p>
          <a:p>
            <a:pPr>
              <a:defRPr b="1">
                <a:solidFill>
                  <a:srgbClr val="535353"/>
                </a:solidFill>
              </a:defRPr>
            </a:pPr>
            <a:r>
              <a:rPr lang="de-DE" dirty="0" smtClean="0"/>
              <a:t>verbessert </a:t>
            </a:r>
            <a:r>
              <a:rPr lang="de-DE" dirty="0"/>
              <a:t>die koronare Durchblutung;</a:t>
            </a:r>
          </a:p>
          <a:p>
            <a:pPr>
              <a:defRPr b="1">
                <a:solidFill>
                  <a:srgbClr val="535353"/>
                </a:solidFill>
              </a:defRPr>
            </a:pPr>
            <a:endParaRPr lang="ru-RU" dirty="0" smtClean="0"/>
          </a:p>
          <a:p>
            <a:pPr>
              <a:defRPr b="1">
                <a:solidFill>
                  <a:srgbClr val="535353"/>
                </a:solidFill>
              </a:defRPr>
            </a:pPr>
            <a:endParaRPr lang="ru-RU" dirty="0"/>
          </a:p>
          <a:p>
            <a:pPr>
              <a:defRPr b="1">
                <a:solidFill>
                  <a:srgbClr val="535353"/>
                </a:solidFill>
              </a:defRPr>
            </a:pPr>
            <a:r>
              <a:rPr lang="de-DE" dirty="0" smtClean="0"/>
              <a:t>verhindert </a:t>
            </a:r>
            <a:r>
              <a:rPr lang="ru-RU" dirty="0" err="1" smtClean="0"/>
              <a:t>die</a:t>
            </a:r>
            <a:r>
              <a:rPr lang="ru-RU" dirty="0" smtClean="0"/>
              <a:t> </a:t>
            </a:r>
            <a:r>
              <a:rPr lang="ru-RU" dirty="0" err="1" smtClean="0"/>
              <a:t>Bildung</a:t>
            </a:r>
            <a:r>
              <a:rPr lang="de-DE" dirty="0" smtClean="0"/>
              <a:t> </a:t>
            </a:r>
            <a:r>
              <a:rPr lang="de-DE" dirty="0"/>
              <a:t>von </a:t>
            </a:r>
            <a:r>
              <a:rPr lang="de-DE" dirty="0" smtClean="0"/>
              <a:t>Cholesterin</a:t>
            </a:r>
            <a:r>
              <a:rPr lang="ru-RU" dirty="0" err="1" smtClean="0"/>
              <a:t>gerinnseln</a:t>
            </a:r>
            <a:endParaRPr lang="de-DE" dirty="0"/>
          </a:p>
          <a:p>
            <a:pPr>
              <a:defRPr b="1">
                <a:solidFill>
                  <a:srgbClr val="535353"/>
                </a:solidFill>
              </a:defRPr>
            </a:pPr>
            <a:r>
              <a:rPr lang="de-DE" dirty="0" smtClean="0"/>
              <a:t>an </a:t>
            </a:r>
            <a:r>
              <a:rPr lang="de-DE" dirty="0"/>
              <a:t>den Wänden von Blutgefäßen.</a:t>
            </a:r>
            <a:endParaRPr dirty="0"/>
          </a:p>
          <a:p>
            <a:pPr>
              <a:defRPr>
                <a:solidFill>
                  <a:srgbClr val="535353"/>
                </a:solidFill>
                <a:latin typeface="Calibri"/>
                <a:ea typeface="Calibri"/>
                <a:cs typeface="Calibri"/>
                <a:sym typeface="Calibri"/>
              </a:defRPr>
            </a:pPr>
            <a:endParaRPr dirty="0"/>
          </a:p>
          <a:p>
            <a:pPr>
              <a:defRPr>
                <a:solidFill>
                  <a:srgbClr val="535353"/>
                </a:solidFill>
                <a:latin typeface="Calibri"/>
                <a:ea typeface="Calibri"/>
                <a:cs typeface="Calibri"/>
                <a:sym typeface="Calibri"/>
              </a:defRPr>
            </a:pPr>
            <a:r>
              <a:rPr dirty="0" err="1"/>
              <a:t>Bessere</a:t>
            </a:r>
            <a:r>
              <a:rPr dirty="0"/>
              <a:t> </a:t>
            </a:r>
            <a:r>
              <a:rPr dirty="0" err="1"/>
              <a:t>biologische</a:t>
            </a:r>
            <a:r>
              <a:rPr dirty="0"/>
              <a:t> </a:t>
            </a:r>
            <a:r>
              <a:rPr dirty="0" err="1"/>
              <a:t>Verfügbarkeit</a:t>
            </a:r>
            <a:r>
              <a:rPr dirty="0"/>
              <a:t> </a:t>
            </a:r>
            <a:r>
              <a:rPr dirty="0" err="1"/>
              <a:t>Magnesiumsalze</a:t>
            </a:r>
            <a:r>
              <a:rPr dirty="0"/>
              <a:t> </a:t>
            </a:r>
          </a:p>
          <a:p>
            <a:pPr>
              <a:defRPr>
                <a:solidFill>
                  <a:srgbClr val="535353"/>
                </a:solidFill>
                <a:latin typeface="Calibri"/>
                <a:ea typeface="Calibri"/>
                <a:cs typeface="Calibri"/>
                <a:sym typeface="Calibri"/>
              </a:defRPr>
            </a:pPr>
            <a:r>
              <a:rPr dirty="0"/>
              <a:t>(</a:t>
            </a:r>
            <a:r>
              <a:rPr dirty="0" err="1"/>
              <a:t>Bisglycinat</a:t>
            </a:r>
            <a:r>
              <a:rPr dirty="0"/>
              <a:t> und </a:t>
            </a:r>
            <a:r>
              <a:rPr dirty="0" err="1"/>
              <a:t>Taurat</a:t>
            </a:r>
            <a:r>
              <a:rPr dirty="0"/>
              <a:t>) </a:t>
            </a:r>
            <a:r>
              <a:rPr dirty="0" err="1"/>
              <a:t>als</a:t>
            </a:r>
            <a:r>
              <a:rPr dirty="0"/>
              <a:t> </a:t>
            </a:r>
            <a:r>
              <a:rPr dirty="0" err="1"/>
              <a:t>Bestandteil</a:t>
            </a:r>
            <a:r>
              <a:rPr dirty="0"/>
              <a:t> des </a:t>
            </a:r>
            <a:r>
              <a:rPr dirty="0" err="1"/>
              <a:t>Produkts</a:t>
            </a:r>
            <a:r>
              <a:rPr dirty="0"/>
              <a:t>.</a:t>
            </a:r>
          </a:p>
          <a:p>
            <a:pPr>
              <a:defRPr>
                <a:solidFill>
                  <a:srgbClr val="535353"/>
                </a:solidFill>
                <a:latin typeface="Calibri"/>
                <a:ea typeface="Calibri"/>
                <a:cs typeface="Calibri"/>
                <a:sym typeface="Calibri"/>
              </a:defRPr>
            </a:pPr>
            <a:r>
              <a:rPr dirty="0" err="1"/>
              <a:t>Zusammensetzung</a:t>
            </a:r>
            <a:r>
              <a:rPr dirty="0"/>
              <a:t> 1 </a:t>
            </a:r>
            <a:r>
              <a:rPr dirty="0" err="1"/>
              <a:t>Kapsel</a:t>
            </a:r>
            <a:r>
              <a:rPr dirty="0"/>
              <a:t>:</a:t>
            </a:r>
          </a:p>
          <a:p>
            <a:pPr>
              <a:defRPr>
                <a:solidFill>
                  <a:srgbClr val="535353"/>
                </a:solidFill>
                <a:latin typeface="Calibri"/>
                <a:ea typeface="Calibri"/>
                <a:cs typeface="Calibri"/>
                <a:sym typeface="Calibri"/>
              </a:defRPr>
            </a:pPr>
            <a:r>
              <a:rPr dirty="0"/>
              <a:t>Magnesium (</a:t>
            </a:r>
            <a:r>
              <a:rPr dirty="0" err="1"/>
              <a:t>Taurat</a:t>
            </a:r>
            <a:r>
              <a:rPr dirty="0"/>
              <a:t>) ….…………. 75 mg</a:t>
            </a:r>
          </a:p>
          <a:p>
            <a:pPr>
              <a:defRPr>
                <a:solidFill>
                  <a:srgbClr val="535353"/>
                </a:solidFill>
                <a:latin typeface="Calibri"/>
                <a:ea typeface="Calibri"/>
                <a:cs typeface="Calibri"/>
                <a:sym typeface="Calibri"/>
              </a:defRPr>
            </a:pPr>
            <a:r>
              <a:rPr dirty="0"/>
              <a:t>Magnesium (</a:t>
            </a:r>
            <a:r>
              <a:rPr dirty="0" err="1"/>
              <a:t>Bisglycinat</a:t>
            </a:r>
            <a:r>
              <a:rPr dirty="0"/>
              <a:t>) …….… 75 mg</a:t>
            </a:r>
          </a:p>
        </p:txBody>
      </p:sp>
      <p:pic>
        <p:nvPicPr>
          <p:cNvPr id="676" name="cardiopack_heart-01.png" descr="cardiopack_heart-01.png"/>
          <p:cNvPicPr>
            <a:picLocks noChangeAspect="1"/>
          </p:cNvPicPr>
          <p:nvPr/>
        </p:nvPicPr>
        <p:blipFill>
          <a:blip r:embed="rId3">
            <a:extLst/>
          </a:blip>
          <a:stretch>
            <a:fillRect/>
          </a:stretch>
        </p:blipFill>
        <p:spPr>
          <a:xfrm>
            <a:off x="603920" y="2398592"/>
            <a:ext cx="301570" cy="273991"/>
          </a:xfrm>
          <a:prstGeom prst="rect">
            <a:avLst/>
          </a:prstGeom>
          <a:ln w="12700">
            <a:miter lim="400000"/>
          </a:ln>
        </p:spPr>
      </p:pic>
      <p:pic>
        <p:nvPicPr>
          <p:cNvPr id="677" name="cardiopack_heart-01.png" descr="cardiopack_heart-01.png"/>
          <p:cNvPicPr>
            <a:picLocks noChangeAspect="1"/>
          </p:cNvPicPr>
          <p:nvPr/>
        </p:nvPicPr>
        <p:blipFill>
          <a:blip r:embed="rId3">
            <a:extLst/>
          </a:blip>
          <a:stretch>
            <a:fillRect/>
          </a:stretch>
        </p:blipFill>
        <p:spPr>
          <a:xfrm>
            <a:off x="603920" y="3157584"/>
            <a:ext cx="301570" cy="273991"/>
          </a:xfrm>
          <a:prstGeom prst="rect">
            <a:avLst/>
          </a:prstGeom>
          <a:ln w="12700">
            <a:miter lim="400000"/>
          </a:ln>
        </p:spPr>
      </p:pic>
      <p:pic>
        <p:nvPicPr>
          <p:cNvPr id="678" name="cardiopack_heart-01.png" descr="cardiopack_heart-01.png"/>
          <p:cNvPicPr>
            <a:picLocks noChangeAspect="1"/>
          </p:cNvPicPr>
          <p:nvPr/>
        </p:nvPicPr>
        <p:blipFill>
          <a:blip r:embed="rId3">
            <a:extLst/>
          </a:blip>
          <a:stretch>
            <a:fillRect/>
          </a:stretch>
        </p:blipFill>
        <p:spPr>
          <a:xfrm>
            <a:off x="603920" y="3730973"/>
            <a:ext cx="301570" cy="273991"/>
          </a:xfrm>
          <a:prstGeom prst="rect">
            <a:avLst/>
          </a:prstGeom>
          <a:ln w="12700">
            <a:miter lim="400000"/>
          </a:ln>
        </p:spPr>
      </p:pic>
      <p:pic>
        <p:nvPicPr>
          <p:cNvPr id="679" name="cardiopack_heart-01.png" descr="cardiopack_heart-01.png"/>
          <p:cNvPicPr>
            <a:picLocks noChangeAspect="1"/>
          </p:cNvPicPr>
          <p:nvPr/>
        </p:nvPicPr>
        <p:blipFill>
          <a:blip r:embed="rId3">
            <a:extLst/>
          </a:blip>
          <a:stretch>
            <a:fillRect/>
          </a:stretch>
        </p:blipFill>
        <p:spPr>
          <a:xfrm>
            <a:off x="603920" y="4510156"/>
            <a:ext cx="301570" cy="273991"/>
          </a:xfrm>
          <a:prstGeom prst="rect">
            <a:avLst/>
          </a:prstGeom>
          <a:ln w="12700">
            <a:miter lim="400000"/>
          </a:ln>
        </p:spPr>
      </p:pic>
      <p:pic>
        <p:nvPicPr>
          <p:cNvPr id="680" name="396be2c9b706f7ce6aceb259f2a6f28e.png" descr="396be2c9b706f7ce6aceb259f2a6f28e.png"/>
          <p:cNvPicPr>
            <a:picLocks noChangeAspect="1"/>
          </p:cNvPicPr>
          <p:nvPr/>
        </p:nvPicPr>
        <p:blipFill>
          <a:blip r:embed="rId4">
            <a:extLst/>
          </a:blip>
          <a:stretch>
            <a:fillRect/>
          </a:stretch>
        </p:blipFill>
        <p:spPr>
          <a:xfrm>
            <a:off x="8653164" y="1419630"/>
            <a:ext cx="3447684" cy="447594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5444"/>
        </a:solidFill>
        <a:effectLst/>
      </p:bgPr>
    </p:bg>
    <p:spTree>
      <p:nvGrpSpPr>
        <p:cNvPr id="1" name=""/>
        <p:cNvGrpSpPr/>
        <p:nvPr/>
      </p:nvGrpSpPr>
      <p:grpSpPr>
        <a:xfrm>
          <a:off x="0" y="0"/>
          <a:ext cx="0" cy="0"/>
          <a:chOff x="0" y="0"/>
          <a:chExt cx="0" cy="0"/>
        </a:xfrm>
      </p:grpSpPr>
      <p:pic>
        <p:nvPicPr>
          <p:cNvPr id="684" name="cardiopack_fon33-01.png" descr="cardiopack_fon33-01.png"/>
          <p:cNvPicPr>
            <a:picLocks noChangeAspect="1"/>
          </p:cNvPicPr>
          <p:nvPr/>
        </p:nvPicPr>
        <p:blipFill>
          <a:blip r:embed="rId3">
            <a:extLst/>
          </a:blip>
          <a:stretch>
            <a:fillRect/>
          </a:stretch>
        </p:blipFill>
        <p:spPr>
          <a:xfrm>
            <a:off x="12782" y="0"/>
            <a:ext cx="12979236" cy="7315201"/>
          </a:xfrm>
          <a:prstGeom prst="rect">
            <a:avLst/>
          </a:prstGeom>
          <a:ln w="12700">
            <a:miter lim="400000"/>
          </a:ln>
        </p:spPr>
      </p:pic>
      <p:sp>
        <p:nvSpPr>
          <p:cNvPr id="685" name="Shape 697"/>
          <p:cNvSpPr txBox="1"/>
          <p:nvPr/>
        </p:nvSpPr>
        <p:spPr>
          <a:xfrm>
            <a:off x="2711470" y="1009381"/>
            <a:ext cx="7581860" cy="739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3600" cap="all">
                <a:solidFill>
                  <a:srgbClr val="FFFFFF"/>
                </a:solidFill>
                <a:latin typeface="Arial Black"/>
                <a:ea typeface="Arial Black"/>
                <a:cs typeface="Arial Black"/>
                <a:sym typeface="Arial Black"/>
              </a:defRPr>
            </a:pPr>
            <a:r>
              <a:t>C-Pack zusammengefasst</a:t>
            </a:r>
            <a:r>
              <a:rPr b="1">
                <a:latin typeface="+mn-lt"/>
                <a:ea typeface="+mn-ea"/>
                <a:cs typeface="+mn-cs"/>
                <a:sym typeface="Arial"/>
              </a:rPr>
              <a:t>:</a:t>
            </a:r>
          </a:p>
        </p:txBody>
      </p:sp>
      <p:sp>
        <p:nvSpPr>
          <p:cNvPr id="686" name="Shape 698"/>
          <p:cNvSpPr txBox="1"/>
          <p:nvPr/>
        </p:nvSpPr>
        <p:spPr>
          <a:xfrm>
            <a:off x="1401443" y="4521611"/>
            <a:ext cx="2961863" cy="8840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b="1" cap="all">
                <a:solidFill>
                  <a:srgbClr val="FFFFFF"/>
                </a:solidFill>
              </a:defRPr>
            </a:pPr>
            <a:r>
              <a:t>Die Quelle</a:t>
            </a:r>
          </a:p>
          <a:p>
            <a:pPr algn="ctr">
              <a:defRPr b="1" cap="all">
                <a:solidFill>
                  <a:srgbClr val="FFFFFF"/>
                </a:solidFill>
              </a:defRPr>
            </a:pPr>
            <a:r>
              <a:t>Der zusätzlichen</a:t>
            </a:r>
          </a:p>
          <a:p>
            <a:pPr algn="ctr">
              <a:defRPr b="1" cap="all">
                <a:solidFill>
                  <a:srgbClr val="FFFFFF"/>
                </a:solidFill>
              </a:defRPr>
            </a:pPr>
            <a:r>
              <a:t>Energie für das Herz </a:t>
            </a:r>
          </a:p>
        </p:txBody>
      </p:sp>
      <p:sp>
        <p:nvSpPr>
          <p:cNvPr id="687" name="Shape 699"/>
          <p:cNvSpPr txBox="1"/>
          <p:nvPr/>
        </p:nvSpPr>
        <p:spPr>
          <a:xfrm>
            <a:off x="4930177" y="4521611"/>
            <a:ext cx="3144447" cy="923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b="1" cap="all">
                <a:solidFill>
                  <a:srgbClr val="FFFFFF"/>
                </a:solidFill>
              </a:defRPr>
            </a:pPr>
            <a:r>
              <a:rPr dirty="0" smtClean="0"/>
              <a:t>D</a:t>
            </a:r>
            <a:r>
              <a:rPr lang="ru-RU" dirty="0" err="1" smtClean="0"/>
              <a:t>er</a:t>
            </a:r>
            <a:r>
              <a:rPr dirty="0" smtClean="0"/>
              <a:t> </a:t>
            </a:r>
            <a:r>
              <a:rPr dirty="0" err="1"/>
              <a:t>BlutDruck</a:t>
            </a:r>
            <a:endParaRPr dirty="0"/>
          </a:p>
          <a:p>
            <a:pPr algn="ctr">
              <a:defRPr b="1" cap="all">
                <a:solidFill>
                  <a:srgbClr val="FFFFFF"/>
                </a:solidFill>
              </a:defRPr>
            </a:pPr>
            <a:r>
              <a:rPr dirty="0"/>
              <a:t>und </a:t>
            </a:r>
            <a:r>
              <a:rPr lang="ru-RU" dirty="0" err="1" smtClean="0"/>
              <a:t>der</a:t>
            </a:r>
            <a:r>
              <a:rPr lang="ru-RU" dirty="0" smtClean="0"/>
              <a:t> </a:t>
            </a:r>
            <a:r>
              <a:rPr dirty="0" err="1" smtClean="0"/>
              <a:t>herzRhythmus</a:t>
            </a:r>
            <a:endParaRPr lang="ru-RU" dirty="0" smtClean="0"/>
          </a:p>
          <a:p>
            <a:pPr algn="ctr">
              <a:defRPr b="1" cap="all">
                <a:solidFill>
                  <a:srgbClr val="FFFFFF"/>
                </a:solidFill>
              </a:defRPr>
            </a:pPr>
            <a:r>
              <a:rPr lang="en-US" dirty="0" smtClean="0"/>
              <a:t>U</a:t>
            </a:r>
            <a:r>
              <a:rPr lang="ru-RU" dirty="0" err="1" smtClean="0"/>
              <a:t>nter</a:t>
            </a:r>
            <a:r>
              <a:rPr lang="ru-RU" dirty="0" smtClean="0"/>
              <a:t> </a:t>
            </a:r>
            <a:r>
              <a:rPr lang="ru-RU" dirty="0" err="1" smtClean="0"/>
              <a:t>der</a:t>
            </a:r>
            <a:r>
              <a:rPr lang="ru-RU" dirty="0" smtClean="0"/>
              <a:t> </a:t>
            </a:r>
            <a:r>
              <a:rPr lang="ru-RU" dirty="0" err="1" smtClean="0"/>
              <a:t>kontrolle</a:t>
            </a:r>
            <a:endParaRPr dirty="0"/>
          </a:p>
        </p:txBody>
      </p:sp>
      <p:sp>
        <p:nvSpPr>
          <p:cNvPr id="688" name="Shape 700"/>
          <p:cNvSpPr txBox="1"/>
          <p:nvPr/>
        </p:nvSpPr>
        <p:spPr>
          <a:xfrm>
            <a:off x="8724150" y="4521611"/>
            <a:ext cx="2796551" cy="8840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b="1" cap="all">
                <a:solidFill>
                  <a:srgbClr val="FFFFFF"/>
                </a:solidFill>
              </a:defRPr>
            </a:pPr>
            <a:r>
              <a:t>Senkt das Risiko </a:t>
            </a:r>
          </a:p>
          <a:p>
            <a:pPr algn="ctr">
              <a:defRPr b="1" cap="all">
                <a:solidFill>
                  <a:srgbClr val="FFFFFF"/>
                </a:solidFill>
              </a:defRPr>
            </a:pPr>
            <a:r>
              <a:t>Von Herz-Kreislauf </a:t>
            </a:r>
          </a:p>
          <a:p>
            <a:pPr algn="ctr">
              <a:defRPr b="1" cap="all">
                <a:solidFill>
                  <a:srgbClr val="FFFFFF"/>
                </a:solidFill>
              </a:defRPr>
            </a:pPr>
            <a:r>
              <a:t>erKrankungen</a:t>
            </a:r>
          </a:p>
        </p:txBody>
      </p:sp>
      <p:pic>
        <p:nvPicPr>
          <p:cNvPr id="689" name="cardiopack_icon_3_-01.png" descr="cardiopack_icon_3_-01.png"/>
          <p:cNvPicPr>
            <a:picLocks noChangeAspect="1"/>
          </p:cNvPicPr>
          <p:nvPr/>
        </p:nvPicPr>
        <p:blipFill>
          <a:blip r:embed="rId4">
            <a:extLst/>
          </a:blip>
          <a:stretch>
            <a:fillRect/>
          </a:stretch>
        </p:blipFill>
        <p:spPr>
          <a:xfrm>
            <a:off x="5772992" y="2813087"/>
            <a:ext cx="1458815" cy="1466920"/>
          </a:xfrm>
          <a:prstGeom prst="rect">
            <a:avLst/>
          </a:prstGeom>
          <a:ln w="12700">
            <a:miter lim="400000"/>
          </a:ln>
        </p:spPr>
      </p:pic>
      <p:pic>
        <p:nvPicPr>
          <p:cNvPr id="690" name="cardiopack_icon_3_-02.png" descr="cardiopack_icon_3_-02.png"/>
          <p:cNvPicPr>
            <a:picLocks noChangeAspect="1"/>
          </p:cNvPicPr>
          <p:nvPr/>
        </p:nvPicPr>
        <p:blipFill>
          <a:blip r:embed="rId5">
            <a:extLst/>
          </a:blip>
          <a:stretch>
            <a:fillRect/>
          </a:stretch>
        </p:blipFill>
        <p:spPr>
          <a:xfrm>
            <a:off x="2152967" y="2813087"/>
            <a:ext cx="1458816" cy="1466920"/>
          </a:xfrm>
          <a:prstGeom prst="rect">
            <a:avLst/>
          </a:prstGeom>
          <a:ln w="12700">
            <a:miter lim="400000"/>
          </a:ln>
        </p:spPr>
      </p:pic>
      <p:pic>
        <p:nvPicPr>
          <p:cNvPr id="691" name="cardiopack_icon_3_-03.png" descr="cardiopack_icon_3_-03.png"/>
          <p:cNvPicPr>
            <a:picLocks noChangeAspect="1"/>
          </p:cNvPicPr>
          <p:nvPr/>
        </p:nvPicPr>
        <p:blipFill>
          <a:blip r:embed="rId6">
            <a:extLst/>
          </a:blip>
          <a:stretch>
            <a:fillRect/>
          </a:stretch>
        </p:blipFill>
        <p:spPr>
          <a:xfrm>
            <a:off x="9393018" y="2817140"/>
            <a:ext cx="1458816" cy="1458815"/>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5444"/>
        </a:solidFill>
        <a:effectLst/>
      </p:bgPr>
    </p:bg>
    <p:spTree>
      <p:nvGrpSpPr>
        <p:cNvPr id="1" name=""/>
        <p:cNvGrpSpPr/>
        <p:nvPr/>
      </p:nvGrpSpPr>
      <p:grpSpPr>
        <a:xfrm>
          <a:off x="0" y="0"/>
          <a:ext cx="0" cy="0"/>
          <a:chOff x="0" y="0"/>
          <a:chExt cx="0" cy="0"/>
        </a:xfrm>
      </p:grpSpPr>
      <p:pic>
        <p:nvPicPr>
          <p:cNvPr id="695" name="Без имени-1-восстановлено.png" descr="Без имени-1-восстановлено.png"/>
          <p:cNvPicPr>
            <a:picLocks noChangeAspect="1"/>
          </p:cNvPicPr>
          <p:nvPr/>
        </p:nvPicPr>
        <p:blipFill>
          <a:blip r:embed="rId3">
            <a:extLst/>
          </a:blip>
          <a:stretch>
            <a:fillRect/>
          </a:stretch>
        </p:blipFill>
        <p:spPr>
          <a:xfrm>
            <a:off x="0" y="0"/>
            <a:ext cx="13004800" cy="7315200"/>
          </a:xfrm>
          <a:prstGeom prst="rect">
            <a:avLst/>
          </a:prstGeom>
          <a:ln w="12700">
            <a:miter lim="400000"/>
          </a:ln>
        </p:spPr>
      </p:pic>
      <p:sp>
        <p:nvSpPr>
          <p:cNvPr id="696" name="Shape 708"/>
          <p:cNvSpPr/>
          <p:nvPr/>
        </p:nvSpPr>
        <p:spPr>
          <a:xfrm>
            <a:off x="-35560" y="1257172"/>
            <a:ext cx="13075920" cy="4951192"/>
          </a:xfrm>
          <a:prstGeom prst="rect">
            <a:avLst/>
          </a:prstGeom>
          <a:solidFill>
            <a:srgbClr val="E85044"/>
          </a:solidFill>
          <a:ln w="12700">
            <a:miter lim="400000"/>
          </a:ln>
          <a:effectLst>
            <a:outerShdw blurRad="38100" dist="23000" dir="5400000" rotWithShape="0">
              <a:srgbClr val="000000">
                <a:alpha val="35000"/>
              </a:srgbClr>
            </a:outerShdw>
          </a:effectLst>
        </p:spPr>
        <p:txBody>
          <a:bodyPr lIns="45718" tIns="45718" rIns="45718" bIns="45718" anchor="ctr"/>
          <a:lstStyle/>
          <a:p>
            <a:pPr>
              <a:defRPr>
                <a:solidFill>
                  <a:srgbClr val="E85044"/>
                </a:solidFill>
              </a:defRPr>
            </a:pPr>
            <a:endParaRPr/>
          </a:p>
        </p:txBody>
      </p:sp>
      <p:sp>
        <p:nvSpPr>
          <p:cNvPr id="697" name="Shape 709"/>
          <p:cNvSpPr txBox="1"/>
          <p:nvPr/>
        </p:nvSpPr>
        <p:spPr>
          <a:xfrm>
            <a:off x="4862632" y="4381911"/>
            <a:ext cx="3279536" cy="13207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lnSpc>
                <a:spcPct val="130000"/>
              </a:lnSpc>
              <a:defRPr cap="all">
                <a:solidFill>
                  <a:srgbClr val="FFFFFF"/>
                </a:solidFill>
                <a:latin typeface="Arial Black"/>
                <a:ea typeface="Arial Black"/>
                <a:cs typeface="Arial Black"/>
                <a:sym typeface="Arial Black"/>
              </a:defRPr>
            </a:pPr>
            <a:r>
              <a:t>Einfachheit</a:t>
            </a:r>
            <a:r>
              <a:rPr b="1">
                <a:latin typeface="+mn-lt"/>
                <a:ea typeface="+mn-ea"/>
                <a:cs typeface="+mn-cs"/>
                <a:sym typeface="Arial"/>
              </a:rPr>
              <a:t> </a:t>
            </a:r>
          </a:p>
          <a:p>
            <a:pPr algn="ctr">
              <a:defRPr b="1">
                <a:solidFill>
                  <a:srgbClr val="FFFFFF"/>
                </a:solidFill>
              </a:defRPr>
            </a:pPr>
            <a:r>
              <a:t>Praktische Verpackung und </a:t>
            </a:r>
          </a:p>
          <a:p>
            <a:pPr algn="ctr">
              <a:defRPr b="1">
                <a:solidFill>
                  <a:srgbClr val="FFFFFF"/>
                </a:solidFill>
              </a:defRPr>
            </a:pPr>
            <a:r>
              <a:t>Einfachheit in der Dosierung</a:t>
            </a:r>
          </a:p>
          <a:p>
            <a:pPr algn="ctr">
              <a:defRPr b="1">
                <a:solidFill>
                  <a:srgbClr val="FFFFFF"/>
                </a:solidFill>
              </a:defRPr>
            </a:pPr>
            <a:r>
              <a:t>und Anwendung</a:t>
            </a:r>
          </a:p>
        </p:txBody>
      </p:sp>
      <p:sp>
        <p:nvSpPr>
          <p:cNvPr id="698" name="Shape 710"/>
          <p:cNvSpPr txBox="1"/>
          <p:nvPr/>
        </p:nvSpPr>
        <p:spPr>
          <a:xfrm>
            <a:off x="8571285" y="4381911"/>
            <a:ext cx="3102281" cy="13133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lnSpc>
                <a:spcPct val="130000"/>
              </a:lnSpc>
              <a:defRPr cap="all">
                <a:solidFill>
                  <a:srgbClr val="FFFFFF"/>
                </a:solidFill>
                <a:latin typeface="Arial Black"/>
                <a:ea typeface="Arial Black"/>
                <a:cs typeface="Arial Black"/>
                <a:sym typeface="Arial Black"/>
              </a:defRPr>
            </a:pPr>
            <a:r>
              <a:t>Preisvorteil</a:t>
            </a:r>
          </a:p>
          <a:p>
            <a:pPr algn="ctr">
              <a:defRPr b="1">
                <a:solidFill>
                  <a:srgbClr val="FFFFFF"/>
                </a:solidFill>
              </a:defRPr>
            </a:pPr>
            <a:r>
              <a:t>Produkte werden in </a:t>
            </a:r>
          </a:p>
          <a:p>
            <a:pPr algn="ctr">
              <a:defRPr b="1">
                <a:solidFill>
                  <a:srgbClr val="FFFFFF"/>
                </a:solidFill>
              </a:defRPr>
            </a:pPr>
            <a:r>
              <a:t>einem Pack zum </a:t>
            </a:r>
          </a:p>
          <a:p>
            <a:pPr algn="ctr">
              <a:defRPr b="1">
                <a:solidFill>
                  <a:srgbClr val="FFFFFF"/>
                </a:solidFill>
              </a:defRPr>
            </a:pPr>
            <a:r>
              <a:t>attraktiven Preis angeboten</a:t>
            </a:r>
          </a:p>
        </p:txBody>
      </p:sp>
      <p:pic>
        <p:nvPicPr>
          <p:cNvPr id="699" name="cardiopack_icon_pack-01.png" descr="cardiopack_icon_pack-01.png"/>
          <p:cNvPicPr>
            <a:picLocks noChangeAspect="1"/>
          </p:cNvPicPr>
          <p:nvPr/>
        </p:nvPicPr>
        <p:blipFill>
          <a:blip r:embed="rId4">
            <a:extLst/>
          </a:blip>
          <a:stretch>
            <a:fillRect/>
          </a:stretch>
        </p:blipFill>
        <p:spPr>
          <a:xfrm>
            <a:off x="2152968" y="2798653"/>
            <a:ext cx="1458814" cy="1458814"/>
          </a:xfrm>
          <a:prstGeom prst="rect">
            <a:avLst/>
          </a:prstGeom>
          <a:ln w="12700">
            <a:miter lim="400000"/>
          </a:ln>
        </p:spPr>
      </p:pic>
      <p:pic>
        <p:nvPicPr>
          <p:cNvPr id="700" name="cardiopack_icon_pack-02.png" descr="cardiopack_icon_pack-02.png"/>
          <p:cNvPicPr>
            <a:picLocks noChangeAspect="1"/>
          </p:cNvPicPr>
          <p:nvPr/>
        </p:nvPicPr>
        <p:blipFill>
          <a:blip r:embed="rId5">
            <a:extLst/>
          </a:blip>
          <a:stretch>
            <a:fillRect/>
          </a:stretch>
        </p:blipFill>
        <p:spPr>
          <a:xfrm>
            <a:off x="5772992" y="2798653"/>
            <a:ext cx="1458815" cy="1458814"/>
          </a:xfrm>
          <a:prstGeom prst="rect">
            <a:avLst/>
          </a:prstGeom>
          <a:ln w="12700">
            <a:miter lim="400000"/>
          </a:ln>
        </p:spPr>
      </p:pic>
      <p:pic>
        <p:nvPicPr>
          <p:cNvPr id="701" name="cardiopack_icon_pack-03.png" descr="cardiopack_icon_pack-03.png"/>
          <p:cNvPicPr>
            <a:picLocks noChangeAspect="1"/>
          </p:cNvPicPr>
          <p:nvPr/>
        </p:nvPicPr>
        <p:blipFill>
          <a:blip r:embed="rId6">
            <a:extLst/>
          </a:blip>
          <a:stretch>
            <a:fillRect/>
          </a:stretch>
        </p:blipFill>
        <p:spPr>
          <a:xfrm>
            <a:off x="9393018" y="2798653"/>
            <a:ext cx="1458815" cy="1458814"/>
          </a:xfrm>
          <a:prstGeom prst="rect">
            <a:avLst/>
          </a:prstGeom>
          <a:ln w="12700">
            <a:miter lim="400000"/>
          </a:ln>
        </p:spPr>
      </p:pic>
      <p:sp>
        <p:nvSpPr>
          <p:cNvPr id="702" name="Shape 714"/>
          <p:cNvSpPr txBox="1"/>
          <p:nvPr/>
        </p:nvSpPr>
        <p:spPr>
          <a:xfrm>
            <a:off x="934016" y="1619574"/>
            <a:ext cx="11161995" cy="739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600" cap="all">
                <a:solidFill>
                  <a:srgbClr val="FFFFFF"/>
                </a:solidFill>
                <a:latin typeface="Arial Black"/>
                <a:ea typeface="Arial Black"/>
                <a:cs typeface="Arial Black"/>
                <a:sym typeface="Arial Black"/>
              </a:defRPr>
            </a:lvl1pPr>
          </a:lstStyle>
          <a:p>
            <a:r>
              <a:t>Die Coral Club Pack-Lösungen bieten:</a:t>
            </a:r>
          </a:p>
        </p:txBody>
      </p:sp>
      <p:sp>
        <p:nvSpPr>
          <p:cNvPr id="703" name="Shape 715"/>
          <p:cNvSpPr txBox="1"/>
          <p:nvPr/>
        </p:nvSpPr>
        <p:spPr>
          <a:xfrm>
            <a:off x="1515576" y="4392071"/>
            <a:ext cx="2733597" cy="13133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lnSpc>
                <a:spcPct val="130000"/>
              </a:lnSpc>
              <a:defRPr cap="all">
                <a:solidFill>
                  <a:srgbClr val="FFFFFF"/>
                </a:solidFill>
                <a:latin typeface="Arial Black"/>
                <a:ea typeface="Arial Black"/>
                <a:cs typeface="Arial Black"/>
                <a:sym typeface="Arial Black"/>
              </a:defRPr>
            </a:pPr>
            <a:r>
              <a:t>Synergie</a:t>
            </a:r>
          </a:p>
          <a:p>
            <a:pPr algn="ctr">
              <a:defRPr b="1">
                <a:solidFill>
                  <a:srgbClr val="FFFFFF"/>
                </a:solidFill>
              </a:defRPr>
            </a:pPr>
            <a:r>
              <a:t>Die verstärkende </a:t>
            </a:r>
          </a:p>
          <a:p>
            <a:pPr algn="ctr">
              <a:defRPr b="1">
                <a:solidFill>
                  <a:srgbClr val="FFFFFF"/>
                </a:solidFill>
              </a:defRPr>
            </a:pPr>
            <a:r>
              <a:t>Zusammenwirkung der </a:t>
            </a:r>
          </a:p>
          <a:p>
            <a:pPr algn="ctr">
              <a:defRPr b="1">
                <a:solidFill>
                  <a:srgbClr val="FFFFFF"/>
                </a:solidFill>
              </a:defRPr>
            </a:pPr>
            <a:r>
              <a:t>Komponenten</a:t>
            </a:r>
            <a:r>
              <a:rPr cap="all"/>
              <a:t>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7" name="cardiopack_fon-01.png" descr="cardiopack_fon-01.png"/>
          <p:cNvPicPr>
            <a:picLocks noChangeAspect="1"/>
          </p:cNvPicPr>
          <p:nvPr/>
        </p:nvPicPr>
        <p:blipFill>
          <a:blip r:embed="rId3">
            <a:extLst/>
          </a:blip>
          <a:stretch>
            <a:fillRect/>
          </a:stretch>
        </p:blipFill>
        <p:spPr>
          <a:xfrm>
            <a:off x="-58541" y="-36347"/>
            <a:ext cx="13121881" cy="7387893"/>
          </a:xfrm>
          <a:prstGeom prst="rect">
            <a:avLst/>
          </a:prstGeom>
          <a:ln w="12700">
            <a:miter lim="400000"/>
          </a:ln>
        </p:spPr>
      </p:pic>
      <p:pic>
        <p:nvPicPr>
          <p:cNvPr id="708" name="CardioPack для з с.png" descr="CardioPack для з с.png"/>
          <p:cNvPicPr>
            <a:picLocks noChangeAspect="1"/>
          </p:cNvPicPr>
          <p:nvPr/>
        </p:nvPicPr>
        <p:blipFill>
          <a:blip r:embed="rId4">
            <a:extLst/>
          </a:blip>
          <a:stretch>
            <a:fillRect/>
          </a:stretch>
        </p:blipFill>
        <p:spPr>
          <a:xfrm>
            <a:off x="4614200" y="958710"/>
            <a:ext cx="9950275" cy="5597032"/>
          </a:xfrm>
          <a:prstGeom prst="rect">
            <a:avLst/>
          </a:prstGeom>
          <a:ln w="12700">
            <a:miter lim="400000"/>
          </a:ln>
        </p:spPr>
      </p:pic>
      <p:sp>
        <p:nvSpPr>
          <p:cNvPr id="709" name="Shape 639"/>
          <p:cNvSpPr txBox="1"/>
          <p:nvPr/>
        </p:nvSpPr>
        <p:spPr>
          <a:xfrm>
            <a:off x="561795" y="3031349"/>
            <a:ext cx="2301511" cy="1950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b="1">
                <a:solidFill>
                  <a:srgbClr val="FFFFFF"/>
                </a:solidFill>
              </a:defRPr>
            </a:pPr>
            <a:r>
              <a:t>BONUS PUNKTE</a:t>
            </a:r>
          </a:p>
          <a:p>
            <a:pPr>
              <a:defRPr b="1">
                <a:solidFill>
                  <a:srgbClr val="FFFFFF"/>
                </a:solidFill>
              </a:defRPr>
            </a:pPr>
            <a:endParaRPr/>
          </a:p>
          <a:p>
            <a:pPr>
              <a:defRPr b="1">
                <a:solidFill>
                  <a:srgbClr val="FFFFFF"/>
                </a:solidFill>
              </a:defRPr>
            </a:pPr>
            <a:endParaRPr/>
          </a:p>
          <a:p>
            <a:pPr>
              <a:defRPr b="1">
                <a:solidFill>
                  <a:srgbClr val="FFFFFF"/>
                </a:solidFill>
              </a:defRPr>
            </a:pPr>
            <a:r>
              <a:t>CLUB PREIS</a:t>
            </a:r>
          </a:p>
          <a:p>
            <a:pPr>
              <a:defRPr b="1">
                <a:solidFill>
                  <a:srgbClr val="FFFFFF"/>
                </a:solidFill>
              </a:defRPr>
            </a:pPr>
            <a:endParaRPr/>
          </a:p>
          <a:p>
            <a:pPr>
              <a:defRPr b="1">
                <a:solidFill>
                  <a:srgbClr val="FFFFFF"/>
                </a:solidFill>
              </a:defRPr>
            </a:pPr>
            <a:endParaRPr/>
          </a:p>
          <a:p>
            <a:pPr>
              <a:defRPr b="1">
                <a:solidFill>
                  <a:srgbClr val="FFFFFF"/>
                </a:solidFill>
              </a:defRPr>
            </a:pPr>
            <a:r>
              <a:t>REGULÄRER PREIS</a:t>
            </a:r>
          </a:p>
        </p:txBody>
      </p:sp>
      <p:sp>
        <p:nvSpPr>
          <p:cNvPr id="710" name="Shape 639"/>
          <p:cNvSpPr txBox="1"/>
          <p:nvPr/>
        </p:nvSpPr>
        <p:spPr>
          <a:xfrm>
            <a:off x="3873746" y="2945278"/>
            <a:ext cx="499674" cy="486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2800" b="1">
                <a:solidFill>
                  <a:srgbClr val="FFFFFF"/>
                </a:solidFill>
              </a:defRPr>
            </a:lvl1pPr>
          </a:lstStyle>
          <a:p>
            <a:r>
              <a:t>57</a:t>
            </a:r>
          </a:p>
        </p:txBody>
      </p:sp>
      <p:sp>
        <p:nvSpPr>
          <p:cNvPr id="711" name="Shape 639"/>
          <p:cNvSpPr txBox="1"/>
          <p:nvPr/>
        </p:nvSpPr>
        <p:spPr>
          <a:xfrm>
            <a:off x="3781566" y="4560303"/>
            <a:ext cx="2051199"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2800" b="1">
                <a:solidFill>
                  <a:srgbClr val="FFFFFF"/>
                </a:solidFill>
              </a:defRPr>
            </a:pPr>
            <a:r>
              <a:rPr dirty="0" smtClean="0"/>
              <a:t>1</a:t>
            </a:r>
            <a:r>
              <a:rPr lang="ru-RU" dirty="0" smtClean="0"/>
              <a:t>03</a:t>
            </a:r>
            <a:r>
              <a:rPr dirty="0" smtClean="0"/>
              <a:t>,</a:t>
            </a:r>
            <a:r>
              <a:rPr lang="ru-RU" dirty="0" smtClean="0"/>
              <a:t>26</a:t>
            </a:r>
            <a:r>
              <a:rPr dirty="0" smtClean="0"/>
              <a:t> </a:t>
            </a:r>
            <a:r>
              <a:rPr lang="ru-RU" dirty="0" smtClean="0"/>
              <a:t>EUR</a:t>
            </a:r>
            <a:endParaRPr sz="1800" dirty="0"/>
          </a:p>
        </p:txBody>
      </p:sp>
      <p:sp>
        <p:nvSpPr>
          <p:cNvPr id="712" name="Shape 639"/>
          <p:cNvSpPr txBox="1"/>
          <p:nvPr/>
        </p:nvSpPr>
        <p:spPr>
          <a:xfrm>
            <a:off x="3781566" y="3752791"/>
            <a:ext cx="191494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2800" b="1">
                <a:solidFill>
                  <a:srgbClr val="FFFFFF"/>
                </a:solidFill>
              </a:defRPr>
            </a:pPr>
            <a:r>
              <a:rPr lang="ru-RU" sz="2800" dirty="0" smtClean="0"/>
              <a:t>82,61</a:t>
            </a:r>
            <a:r>
              <a:rPr lang="ru-RU" dirty="0" smtClean="0"/>
              <a:t> EUR</a:t>
            </a:r>
            <a:r>
              <a:rPr sz="1800" dirty="0" smtClean="0"/>
              <a:t>.</a:t>
            </a:r>
            <a:endParaRPr sz="1800" dirty="0"/>
          </a:p>
        </p:txBody>
      </p:sp>
      <p:sp>
        <p:nvSpPr>
          <p:cNvPr id="713" name="Oval 1"/>
          <p:cNvSpPr/>
          <p:nvPr/>
        </p:nvSpPr>
        <p:spPr>
          <a:xfrm>
            <a:off x="3817403" y="2906523"/>
            <a:ext cx="571501" cy="571501"/>
          </a:xfrm>
          <a:prstGeom prst="ellipse">
            <a:avLst/>
          </a:prstGeom>
          <a:ln w="19050">
            <a:solidFill>
              <a:srgbClr val="FFFFFF"/>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714" name="Für ein gesundes Herz"/>
          <p:cNvSpPr txBox="1"/>
          <p:nvPr/>
        </p:nvSpPr>
        <p:spPr>
          <a:xfrm>
            <a:off x="8396848" y="3585340"/>
            <a:ext cx="2308780" cy="31339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600" b="1"/>
            </a:lvl1pPr>
          </a:lstStyle>
          <a:p>
            <a:r>
              <a:t>Für ein gesundes Herz</a:t>
            </a:r>
          </a:p>
        </p:txBody>
      </p:sp>
      <p:sp>
        <p:nvSpPr>
          <p:cNvPr id="715" name="60 Tage"/>
          <p:cNvSpPr txBox="1"/>
          <p:nvPr/>
        </p:nvSpPr>
        <p:spPr>
          <a:xfrm>
            <a:off x="8396848" y="3970239"/>
            <a:ext cx="2308780" cy="20241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800" b="1"/>
            </a:lvl1pPr>
          </a:lstStyle>
          <a:p>
            <a:r>
              <a:t>60 Tage</a:t>
            </a:r>
          </a:p>
        </p:txBody>
      </p:sp>
      <p:sp>
        <p:nvSpPr>
          <p:cNvPr id="716" name="C-Pack"/>
          <p:cNvSpPr txBox="1"/>
          <p:nvPr/>
        </p:nvSpPr>
        <p:spPr>
          <a:xfrm>
            <a:off x="8434948" y="3101333"/>
            <a:ext cx="2308780" cy="41249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200" b="1"/>
            </a:lvl1pPr>
          </a:lstStyle>
          <a:p>
            <a:r>
              <a:t>C-Pack</a:t>
            </a:r>
          </a:p>
        </p:txBody>
      </p:sp>
      <p:sp>
        <p:nvSpPr>
          <p:cNvPr id="717" name="Shape 637"/>
          <p:cNvSpPr txBox="1"/>
          <p:nvPr/>
        </p:nvSpPr>
        <p:spPr>
          <a:xfrm>
            <a:off x="606103" y="1383671"/>
            <a:ext cx="1848106" cy="6098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3600" b="1" cap="all">
                <a:solidFill>
                  <a:srgbClr val="FFFFFF"/>
                </a:solidFill>
              </a:defRPr>
            </a:pPr>
            <a:r>
              <a:t>С-pack</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 name="cardiopack_fon-01.png" descr="cardiopack_fon-01.png"/>
          <p:cNvPicPr>
            <a:picLocks noChangeAspect="1"/>
          </p:cNvPicPr>
          <p:nvPr/>
        </p:nvPicPr>
        <p:blipFill>
          <a:blip r:embed="rId2">
            <a:extLst/>
          </a:blip>
          <a:stretch>
            <a:fillRect/>
          </a:stretch>
        </p:blipFill>
        <p:spPr>
          <a:xfrm flipH="1">
            <a:off x="-50405" y="-31766"/>
            <a:ext cx="13105609" cy="7378732"/>
          </a:xfrm>
          <a:prstGeom prst="rect">
            <a:avLst/>
          </a:prstGeom>
          <a:ln w="12700">
            <a:miter lim="400000"/>
          </a:ln>
        </p:spPr>
      </p:pic>
      <p:sp>
        <p:nvSpPr>
          <p:cNvPr id="722" name="Shape 720"/>
          <p:cNvSpPr txBox="1"/>
          <p:nvPr/>
        </p:nvSpPr>
        <p:spPr>
          <a:xfrm>
            <a:off x="2549732" y="3760835"/>
            <a:ext cx="2783939" cy="350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40000"/>
              </a:lnSpc>
              <a:defRPr b="1" cap="all">
                <a:solidFill>
                  <a:srgbClr val="FFFFFF"/>
                </a:solidFill>
              </a:defRPr>
            </a:lvl1pPr>
          </a:lstStyle>
          <a:p>
            <a:r>
              <a:t>VOn GANZEm HERZEN, </a:t>
            </a:r>
          </a:p>
        </p:txBody>
      </p:sp>
      <p:pic>
        <p:nvPicPr>
          <p:cNvPr id="723" name="cardiopack_heart-01-01.png" descr="cardiopack_heart-01-01.png"/>
          <p:cNvPicPr>
            <a:picLocks noChangeAspect="1"/>
          </p:cNvPicPr>
          <p:nvPr/>
        </p:nvPicPr>
        <p:blipFill>
          <a:blip r:embed="rId3">
            <a:extLst/>
          </a:blip>
          <a:stretch>
            <a:fillRect/>
          </a:stretch>
        </p:blipFill>
        <p:spPr>
          <a:xfrm>
            <a:off x="2612236" y="2312915"/>
            <a:ext cx="1103677" cy="1002744"/>
          </a:xfrm>
          <a:prstGeom prst="rect">
            <a:avLst/>
          </a:prstGeom>
          <a:ln w="12700">
            <a:miter lim="400000"/>
          </a:ln>
        </p:spPr>
      </p:pic>
      <p:pic>
        <p:nvPicPr>
          <p:cNvPr id="724" name="logo new-01.png" descr="logo new-01.png"/>
          <p:cNvPicPr>
            <a:picLocks noChangeAspect="1"/>
          </p:cNvPicPr>
          <p:nvPr/>
        </p:nvPicPr>
        <p:blipFill>
          <a:blip r:embed="rId4">
            <a:extLst/>
          </a:blip>
          <a:stretch>
            <a:fillRect/>
          </a:stretch>
        </p:blipFill>
        <p:spPr>
          <a:xfrm>
            <a:off x="2612236" y="4302819"/>
            <a:ext cx="3323600" cy="584624"/>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531"/>
          <p:cNvSpPr/>
          <p:nvPr/>
        </p:nvSpPr>
        <p:spPr>
          <a:xfrm>
            <a:off x="2545200" y="6310079"/>
            <a:ext cx="282709" cy="379498"/>
          </a:xfrm>
          <a:custGeom>
            <a:avLst/>
            <a:gdLst/>
            <a:ahLst/>
            <a:cxnLst>
              <a:cxn ang="0">
                <a:pos x="wd2" y="hd2"/>
              </a:cxn>
              <a:cxn ang="5400000">
                <a:pos x="wd2" y="hd2"/>
              </a:cxn>
              <a:cxn ang="10800000">
                <a:pos x="wd2" y="hd2"/>
              </a:cxn>
              <a:cxn ang="16200000">
                <a:pos x="wd2" y="hd2"/>
              </a:cxn>
            </a:cxnLst>
            <a:rect l="0" t="0" r="r" b="b"/>
            <a:pathLst>
              <a:path w="21600" h="21600" extrusionOk="0">
                <a:moveTo>
                  <a:pt x="18926" y="19025"/>
                </a:moveTo>
                <a:lnTo>
                  <a:pt x="4385" y="19025"/>
                </a:lnTo>
                <a:lnTo>
                  <a:pt x="5763" y="20156"/>
                </a:lnTo>
                <a:lnTo>
                  <a:pt x="7405" y="20960"/>
                </a:lnTo>
                <a:lnTo>
                  <a:pt x="9313" y="21440"/>
                </a:lnTo>
                <a:lnTo>
                  <a:pt x="11491" y="21600"/>
                </a:lnTo>
                <a:lnTo>
                  <a:pt x="13509" y="21458"/>
                </a:lnTo>
                <a:lnTo>
                  <a:pt x="15368" y="21028"/>
                </a:lnTo>
                <a:lnTo>
                  <a:pt x="17074" y="20309"/>
                </a:lnTo>
                <a:lnTo>
                  <a:pt x="18636" y="19298"/>
                </a:lnTo>
                <a:lnTo>
                  <a:pt x="18926" y="19025"/>
                </a:lnTo>
                <a:close/>
                <a:moveTo>
                  <a:pt x="4385" y="0"/>
                </a:moveTo>
                <a:lnTo>
                  <a:pt x="0" y="0"/>
                </a:lnTo>
                <a:lnTo>
                  <a:pt x="0" y="21206"/>
                </a:lnTo>
                <a:lnTo>
                  <a:pt x="4385" y="21206"/>
                </a:lnTo>
                <a:lnTo>
                  <a:pt x="4385" y="19025"/>
                </a:lnTo>
                <a:lnTo>
                  <a:pt x="18926" y="19025"/>
                </a:lnTo>
                <a:lnTo>
                  <a:pt x="19505" y="18480"/>
                </a:lnTo>
                <a:lnTo>
                  <a:pt x="10800" y="18480"/>
                </a:lnTo>
                <a:lnTo>
                  <a:pt x="9484" y="18394"/>
                </a:lnTo>
                <a:lnTo>
                  <a:pt x="6212" y="17116"/>
                </a:lnTo>
                <a:lnTo>
                  <a:pt x="4499" y="14633"/>
                </a:lnTo>
                <a:lnTo>
                  <a:pt x="4385" y="13632"/>
                </a:lnTo>
                <a:lnTo>
                  <a:pt x="4499" y="12633"/>
                </a:lnTo>
                <a:lnTo>
                  <a:pt x="6212" y="10179"/>
                </a:lnTo>
                <a:lnTo>
                  <a:pt x="9484" y="8871"/>
                </a:lnTo>
                <a:lnTo>
                  <a:pt x="10800" y="8785"/>
                </a:lnTo>
                <a:lnTo>
                  <a:pt x="19508" y="8785"/>
                </a:lnTo>
                <a:lnTo>
                  <a:pt x="18893" y="8209"/>
                </a:lnTo>
                <a:lnTo>
                  <a:pt x="4385" y="8209"/>
                </a:lnTo>
                <a:lnTo>
                  <a:pt x="4385" y="0"/>
                </a:lnTo>
                <a:close/>
                <a:moveTo>
                  <a:pt x="19508" y="8785"/>
                </a:moveTo>
                <a:lnTo>
                  <a:pt x="10800" y="8785"/>
                </a:lnTo>
                <a:lnTo>
                  <a:pt x="12116" y="8871"/>
                </a:lnTo>
                <a:lnTo>
                  <a:pt x="13322" y="9130"/>
                </a:lnTo>
                <a:lnTo>
                  <a:pt x="16187" y="10906"/>
                </a:lnTo>
                <a:lnTo>
                  <a:pt x="17215" y="13632"/>
                </a:lnTo>
                <a:lnTo>
                  <a:pt x="17101" y="14633"/>
                </a:lnTo>
                <a:lnTo>
                  <a:pt x="15388" y="17116"/>
                </a:lnTo>
                <a:lnTo>
                  <a:pt x="12116" y="18394"/>
                </a:lnTo>
                <a:lnTo>
                  <a:pt x="10800" y="18480"/>
                </a:lnTo>
                <a:lnTo>
                  <a:pt x="19505" y="18480"/>
                </a:lnTo>
                <a:lnTo>
                  <a:pt x="19939" y="18071"/>
                </a:lnTo>
                <a:lnTo>
                  <a:pt x="20864" y="16715"/>
                </a:lnTo>
                <a:lnTo>
                  <a:pt x="21417" y="15233"/>
                </a:lnTo>
                <a:lnTo>
                  <a:pt x="21600" y="13632"/>
                </a:lnTo>
                <a:lnTo>
                  <a:pt x="21417" y="12019"/>
                </a:lnTo>
                <a:lnTo>
                  <a:pt x="20864" y="10539"/>
                </a:lnTo>
                <a:lnTo>
                  <a:pt x="19938" y="9189"/>
                </a:lnTo>
                <a:lnTo>
                  <a:pt x="19508" y="8785"/>
                </a:lnTo>
                <a:close/>
                <a:moveTo>
                  <a:pt x="11491" y="5665"/>
                </a:moveTo>
                <a:lnTo>
                  <a:pt x="9313" y="5824"/>
                </a:lnTo>
                <a:lnTo>
                  <a:pt x="7405" y="6301"/>
                </a:lnTo>
                <a:lnTo>
                  <a:pt x="5763" y="7096"/>
                </a:lnTo>
                <a:lnTo>
                  <a:pt x="4385" y="8209"/>
                </a:lnTo>
                <a:lnTo>
                  <a:pt x="18893" y="8209"/>
                </a:lnTo>
                <a:lnTo>
                  <a:pt x="15368" y="6237"/>
                </a:lnTo>
                <a:lnTo>
                  <a:pt x="11491" y="5665"/>
                </a:lnTo>
                <a:close/>
              </a:path>
            </a:pathLst>
          </a:custGeom>
          <a:solidFill>
            <a:srgbClr val="FFFFFF"/>
          </a:solidFill>
          <a:ln w="12700">
            <a:miter lim="400000"/>
          </a:ln>
        </p:spPr>
        <p:txBody>
          <a:bodyPr lIns="45718" tIns="45718" rIns="45718" bIns="45718"/>
          <a:lstStyle/>
          <a:p>
            <a:endParaRPr/>
          </a:p>
        </p:txBody>
      </p:sp>
      <p:sp>
        <p:nvSpPr>
          <p:cNvPr id="500" name="Shape 532"/>
          <p:cNvSpPr/>
          <p:nvPr/>
        </p:nvSpPr>
        <p:spPr>
          <a:xfrm>
            <a:off x="2173679" y="6310079"/>
            <a:ext cx="2" cy="372362"/>
          </a:xfrm>
          <a:prstGeom prst="line">
            <a:avLst/>
          </a:prstGeom>
          <a:ln w="57600">
            <a:solidFill>
              <a:srgbClr val="FFFFFF"/>
            </a:solidFill>
          </a:ln>
        </p:spPr>
        <p:txBody>
          <a:bodyPr lIns="45718" tIns="45718" rIns="45718" bIns="45718"/>
          <a:lstStyle/>
          <a:p>
            <a:endParaRPr/>
          </a:p>
        </p:txBody>
      </p:sp>
      <p:sp>
        <p:nvSpPr>
          <p:cNvPr id="501" name="Shape 533"/>
          <p:cNvSpPr/>
          <p:nvPr/>
        </p:nvSpPr>
        <p:spPr>
          <a:xfrm>
            <a:off x="2252520" y="6416640"/>
            <a:ext cx="241897" cy="272654"/>
          </a:xfrm>
          <a:custGeom>
            <a:avLst/>
            <a:gdLst/>
            <a:ahLst/>
            <a:cxnLst>
              <a:cxn ang="0">
                <a:pos x="wd2" y="hd2"/>
              </a:cxn>
              <a:cxn ang="5400000">
                <a:pos x="wd2" y="hd2"/>
              </a:cxn>
              <a:cxn ang="10800000">
                <a:pos x="wd2" y="hd2"/>
              </a:cxn>
              <a:cxn ang="16200000">
                <a:pos x="wd2" y="hd2"/>
              </a:cxn>
            </a:cxnLst>
            <a:rect l="0" t="0" r="r" b="b"/>
            <a:pathLst>
              <a:path w="21600" h="21600" extrusionOk="0">
                <a:moveTo>
                  <a:pt x="5127" y="0"/>
                </a:moveTo>
                <a:lnTo>
                  <a:pt x="0" y="0"/>
                </a:lnTo>
                <a:lnTo>
                  <a:pt x="0" y="13020"/>
                </a:lnTo>
                <a:lnTo>
                  <a:pt x="651" y="16622"/>
                </a:lnTo>
                <a:lnTo>
                  <a:pt x="2543" y="19320"/>
                </a:lnTo>
                <a:lnTo>
                  <a:pt x="5581" y="21013"/>
                </a:lnTo>
                <a:lnTo>
                  <a:pt x="9674" y="21600"/>
                </a:lnTo>
                <a:lnTo>
                  <a:pt x="11689" y="21431"/>
                </a:lnTo>
                <a:lnTo>
                  <a:pt x="13504" y="20906"/>
                </a:lnTo>
                <a:lnTo>
                  <a:pt x="15104" y="19995"/>
                </a:lnTo>
                <a:lnTo>
                  <a:pt x="16473" y="18671"/>
                </a:lnTo>
                <a:lnTo>
                  <a:pt x="21600" y="18671"/>
                </a:lnTo>
                <a:lnTo>
                  <a:pt x="21600" y="17263"/>
                </a:lnTo>
                <a:lnTo>
                  <a:pt x="10800" y="17263"/>
                </a:lnTo>
                <a:lnTo>
                  <a:pt x="8400" y="16919"/>
                </a:lnTo>
                <a:lnTo>
                  <a:pt x="6618" y="15926"/>
                </a:lnTo>
                <a:lnTo>
                  <a:pt x="5509" y="14344"/>
                </a:lnTo>
                <a:lnTo>
                  <a:pt x="5127" y="12232"/>
                </a:lnTo>
                <a:lnTo>
                  <a:pt x="5127" y="0"/>
                </a:lnTo>
                <a:close/>
                <a:moveTo>
                  <a:pt x="21600" y="18671"/>
                </a:moveTo>
                <a:lnTo>
                  <a:pt x="16473" y="18671"/>
                </a:lnTo>
                <a:lnTo>
                  <a:pt x="16473" y="21052"/>
                </a:lnTo>
                <a:lnTo>
                  <a:pt x="21600" y="21052"/>
                </a:lnTo>
                <a:lnTo>
                  <a:pt x="21600" y="18671"/>
                </a:lnTo>
                <a:close/>
                <a:moveTo>
                  <a:pt x="21600" y="0"/>
                </a:moveTo>
                <a:lnTo>
                  <a:pt x="16473" y="0"/>
                </a:lnTo>
                <a:lnTo>
                  <a:pt x="16473" y="12167"/>
                </a:lnTo>
                <a:lnTo>
                  <a:pt x="16054" y="14198"/>
                </a:lnTo>
                <a:lnTo>
                  <a:pt x="14883" y="15813"/>
                </a:lnTo>
                <a:lnTo>
                  <a:pt x="13088" y="16879"/>
                </a:lnTo>
                <a:lnTo>
                  <a:pt x="10800" y="17263"/>
                </a:lnTo>
                <a:lnTo>
                  <a:pt x="21600" y="17263"/>
                </a:lnTo>
                <a:lnTo>
                  <a:pt x="21600" y="0"/>
                </a:lnTo>
                <a:close/>
              </a:path>
            </a:pathLst>
          </a:custGeom>
          <a:solidFill>
            <a:srgbClr val="FFFFFF"/>
          </a:solidFill>
          <a:ln w="12700">
            <a:miter lim="400000"/>
          </a:ln>
        </p:spPr>
        <p:txBody>
          <a:bodyPr lIns="45718" tIns="45718" rIns="45718" bIns="45718"/>
          <a:lstStyle/>
          <a:p>
            <a:endParaRPr/>
          </a:p>
        </p:txBody>
      </p:sp>
      <p:sp>
        <p:nvSpPr>
          <p:cNvPr id="502" name="Shape 534"/>
          <p:cNvSpPr/>
          <p:nvPr/>
        </p:nvSpPr>
        <p:spPr>
          <a:xfrm>
            <a:off x="1848240" y="6409799"/>
            <a:ext cx="259711" cy="279803"/>
          </a:xfrm>
          <a:custGeom>
            <a:avLst/>
            <a:gdLst/>
            <a:ahLst/>
            <a:cxnLst>
              <a:cxn ang="0">
                <a:pos x="wd2" y="hd2"/>
              </a:cxn>
              <a:cxn ang="5400000">
                <a:pos x="wd2" y="hd2"/>
              </a:cxn>
              <a:cxn ang="10800000">
                <a:pos x="wd2" y="hd2"/>
              </a:cxn>
              <a:cxn ang="16200000">
                <a:pos x="wd2" y="hd2"/>
              </a:cxn>
            </a:cxnLst>
            <a:rect l="0" t="0" r="r" b="b"/>
            <a:pathLst>
              <a:path w="21600" h="21600" extrusionOk="0">
                <a:moveTo>
                  <a:pt x="11673" y="0"/>
                </a:moveTo>
                <a:lnTo>
                  <a:pt x="7174" y="775"/>
                </a:lnTo>
                <a:lnTo>
                  <a:pt x="3406" y="3121"/>
                </a:lnTo>
                <a:lnTo>
                  <a:pt x="857" y="6606"/>
                </a:lnTo>
                <a:lnTo>
                  <a:pt x="0" y="10800"/>
                </a:lnTo>
                <a:lnTo>
                  <a:pt x="215" y="12987"/>
                </a:lnTo>
                <a:lnTo>
                  <a:pt x="1922" y="16822"/>
                </a:lnTo>
                <a:lnTo>
                  <a:pt x="5195" y="19850"/>
                </a:lnTo>
                <a:lnTo>
                  <a:pt x="9336" y="21407"/>
                </a:lnTo>
                <a:lnTo>
                  <a:pt x="11673" y="21600"/>
                </a:lnTo>
                <a:lnTo>
                  <a:pt x="13960" y="21407"/>
                </a:lnTo>
                <a:lnTo>
                  <a:pt x="17971" y="19850"/>
                </a:lnTo>
                <a:lnTo>
                  <a:pt x="20726" y="17370"/>
                </a:lnTo>
                <a:lnTo>
                  <a:pt x="11673" y="17370"/>
                </a:lnTo>
                <a:lnTo>
                  <a:pt x="8914" y="16864"/>
                </a:lnTo>
                <a:lnTo>
                  <a:pt x="6730" y="15475"/>
                </a:lnTo>
                <a:lnTo>
                  <a:pt x="5293" y="13390"/>
                </a:lnTo>
                <a:lnTo>
                  <a:pt x="4775" y="10800"/>
                </a:lnTo>
                <a:lnTo>
                  <a:pt x="5293" y="8209"/>
                </a:lnTo>
                <a:lnTo>
                  <a:pt x="6730" y="6125"/>
                </a:lnTo>
                <a:lnTo>
                  <a:pt x="8915" y="4735"/>
                </a:lnTo>
                <a:lnTo>
                  <a:pt x="11673" y="4229"/>
                </a:lnTo>
                <a:lnTo>
                  <a:pt x="20726" y="4229"/>
                </a:lnTo>
                <a:lnTo>
                  <a:pt x="20251" y="3679"/>
                </a:lnTo>
                <a:lnTo>
                  <a:pt x="19703" y="3121"/>
                </a:lnTo>
                <a:lnTo>
                  <a:pt x="17971" y="1750"/>
                </a:lnTo>
                <a:lnTo>
                  <a:pt x="16058" y="775"/>
                </a:lnTo>
                <a:lnTo>
                  <a:pt x="13960" y="193"/>
                </a:lnTo>
                <a:lnTo>
                  <a:pt x="11673" y="0"/>
                </a:lnTo>
                <a:close/>
                <a:moveTo>
                  <a:pt x="17712" y="14038"/>
                </a:moveTo>
                <a:lnTo>
                  <a:pt x="15505" y="16306"/>
                </a:lnTo>
                <a:lnTo>
                  <a:pt x="11673" y="17370"/>
                </a:lnTo>
                <a:lnTo>
                  <a:pt x="20726" y="17370"/>
                </a:lnTo>
                <a:lnTo>
                  <a:pt x="20750" y="17342"/>
                </a:lnTo>
                <a:lnTo>
                  <a:pt x="21199" y="16743"/>
                </a:lnTo>
                <a:lnTo>
                  <a:pt x="21600" y="16123"/>
                </a:lnTo>
                <a:lnTo>
                  <a:pt x="17712" y="14038"/>
                </a:lnTo>
                <a:close/>
                <a:moveTo>
                  <a:pt x="20726" y="4229"/>
                </a:moveTo>
                <a:lnTo>
                  <a:pt x="11673" y="4229"/>
                </a:lnTo>
                <a:lnTo>
                  <a:pt x="13064" y="4347"/>
                </a:lnTo>
                <a:lnTo>
                  <a:pt x="14341" y="4701"/>
                </a:lnTo>
                <a:lnTo>
                  <a:pt x="17022" y="6573"/>
                </a:lnTo>
                <a:lnTo>
                  <a:pt x="17712" y="7562"/>
                </a:lnTo>
                <a:lnTo>
                  <a:pt x="21600" y="5477"/>
                </a:lnTo>
                <a:lnTo>
                  <a:pt x="21199" y="4856"/>
                </a:lnTo>
                <a:lnTo>
                  <a:pt x="20750" y="4257"/>
                </a:lnTo>
                <a:lnTo>
                  <a:pt x="20726" y="4229"/>
                </a:lnTo>
                <a:close/>
              </a:path>
            </a:pathLst>
          </a:custGeom>
          <a:solidFill>
            <a:srgbClr val="FFFFFF"/>
          </a:solidFill>
          <a:ln w="12700">
            <a:miter lim="400000"/>
          </a:ln>
        </p:spPr>
        <p:txBody>
          <a:bodyPr lIns="45718" tIns="45718" rIns="45718" bIns="45718"/>
          <a:lstStyle/>
          <a:p>
            <a:endParaRPr/>
          </a:p>
        </p:txBody>
      </p:sp>
      <p:sp>
        <p:nvSpPr>
          <p:cNvPr id="503" name="Shape 535"/>
          <p:cNvSpPr/>
          <p:nvPr/>
        </p:nvSpPr>
        <p:spPr>
          <a:xfrm>
            <a:off x="1779840" y="6310079"/>
            <a:ext cx="1" cy="372362"/>
          </a:xfrm>
          <a:prstGeom prst="line">
            <a:avLst/>
          </a:prstGeom>
          <a:ln w="57600">
            <a:solidFill>
              <a:srgbClr val="FFFFFF"/>
            </a:solidFill>
          </a:ln>
        </p:spPr>
        <p:txBody>
          <a:bodyPr lIns="45718" tIns="45718" rIns="45718" bIns="45718"/>
          <a:lstStyle/>
          <a:p>
            <a:endParaRPr/>
          </a:p>
        </p:txBody>
      </p:sp>
      <p:sp>
        <p:nvSpPr>
          <p:cNvPr id="504" name="Shape 536"/>
          <p:cNvSpPr/>
          <p:nvPr/>
        </p:nvSpPr>
        <p:spPr>
          <a:xfrm>
            <a:off x="1417319" y="6409799"/>
            <a:ext cx="282710" cy="279803"/>
          </a:xfrm>
          <a:custGeom>
            <a:avLst/>
            <a:gdLst/>
            <a:ahLst/>
            <a:cxnLst>
              <a:cxn ang="0">
                <a:pos x="wd2" y="hd2"/>
              </a:cxn>
              <a:cxn ang="5400000">
                <a:pos x="wd2" y="hd2"/>
              </a:cxn>
              <a:cxn ang="10800000">
                <a:pos x="wd2" y="hd2"/>
              </a:cxn>
              <a:cxn ang="16200000">
                <a:pos x="wd2" y="hd2"/>
              </a:cxn>
            </a:cxnLst>
            <a:rect l="0" t="0" r="r" b="b"/>
            <a:pathLst>
              <a:path w="21600" h="21600" extrusionOk="0">
                <a:moveTo>
                  <a:pt x="10109" y="0"/>
                </a:moveTo>
                <a:lnTo>
                  <a:pt x="6232" y="775"/>
                </a:lnTo>
                <a:lnTo>
                  <a:pt x="2965" y="3122"/>
                </a:lnTo>
                <a:lnTo>
                  <a:pt x="736" y="6606"/>
                </a:lnTo>
                <a:lnTo>
                  <a:pt x="0" y="10800"/>
                </a:lnTo>
                <a:lnTo>
                  <a:pt x="183" y="12970"/>
                </a:lnTo>
                <a:lnTo>
                  <a:pt x="1662" y="16817"/>
                </a:lnTo>
                <a:lnTo>
                  <a:pt x="4526" y="19850"/>
                </a:lnTo>
                <a:lnTo>
                  <a:pt x="8091" y="21407"/>
                </a:lnTo>
                <a:lnTo>
                  <a:pt x="10109" y="21600"/>
                </a:lnTo>
                <a:lnTo>
                  <a:pt x="12288" y="21384"/>
                </a:lnTo>
                <a:lnTo>
                  <a:pt x="14195" y="20733"/>
                </a:lnTo>
                <a:lnTo>
                  <a:pt x="15837" y="19642"/>
                </a:lnTo>
                <a:lnTo>
                  <a:pt x="17215" y="18109"/>
                </a:lnTo>
                <a:lnTo>
                  <a:pt x="21600" y="18109"/>
                </a:lnTo>
                <a:lnTo>
                  <a:pt x="21600" y="17371"/>
                </a:lnTo>
                <a:lnTo>
                  <a:pt x="10800" y="17371"/>
                </a:lnTo>
                <a:lnTo>
                  <a:pt x="9484" y="17255"/>
                </a:lnTo>
                <a:lnTo>
                  <a:pt x="6212" y="15523"/>
                </a:lnTo>
                <a:lnTo>
                  <a:pt x="4499" y="12156"/>
                </a:lnTo>
                <a:lnTo>
                  <a:pt x="4385" y="10800"/>
                </a:lnTo>
                <a:lnTo>
                  <a:pt x="4499" y="9445"/>
                </a:lnTo>
                <a:lnTo>
                  <a:pt x="6212" y="6119"/>
                </a:lnTo>
                <a:lnTo>
                  <a:pt x="9484" y="4347"/>
                </a:lnTo>
                <a:lnTo>
                  <a:pt x="10800" y="4230"/>
                </a:lnTo>
                <a:lnTo>
                  <a:pt x="21600" y="4230"/>
                </a:lnTo>
                <a:lnTo>
                  <a:pt x="21600" y="3450"/>
                </a:lnTo>
                <a:lnTo>
                  <a:pt x="17215" y="3450"/>
                </a:lnTo>
                <a:lnTo>
                  <a:pt x="15837" y="1941"/>
                </a:lnTo>
                <a:lnTo>
                  <a:pt x="14195" y="863"/>
                </a:lnTo>
                <a:lnTo>
                  <a:pt x="12288" y="216"/>
                </a:lnTo>
                <a:lnTo>
                  <a:pt x="10109" y="0"/>
                </a:lnTo>
                <a:close/>
                <a:moveTo>
                  <a:pt x="21600" y="18109"/>
                </a:moveTo>
                <a:lnTo>
                  <a:pt x="17215" y="18109"/>
                </a:lnTo>
                <a:lnTo>
                  <a:pt x="17215" y="21066"/>
                </a:lnTo>
                <a:lnTo>
                  <a:pt x="21600" y="21066"/>
                </a:lnTo>
                <a:lnTo>
                  <a:pt x="21600" y="18109"/>
                </a:lnTo>
                <a:close/>
                <a:moveTo>
                  <a:pt x="21600" y="4230"/>
                </a:moveTo>
                <a:lnTo>
                  <a:pt x="10800" y="4230"/>
                </a:lnTo>
                <a:lnTo>
                  <a:pt x="12116" y="4347"/>
                </a:lnTo>
                <a:lnTo>
                  <a:pt x="13322" y="4698"/>
                </a:lnTo>
                <a:lnTo>
                  <a:pt x="16187" y="7104"/>
                </a:lnTo>
                <a:lnTo>
                  <a:pt x="17215" y="10800"/>
                </a:lnTo>
                <a:lnTo>
                  <a:pt x="17101" y="12156"/>
                </a:lnTo>
                <a:lnTo>
                  <a:pt x="15388" y="15523"/>
                </a:lnTo>
                <a:lnTo>
                  <a:pt x="12116" y="17255"/>
                </a:lnTo>
                <a:lnTo>
                  <a:pt x="10800" y="17371"/>
                </a:lnTo>
                <a:lnTo>
                  <a:pt x="21600" y="17371"/>
                </a:lnTo>
                <a:lnTo>
                  <a:pt x="21600" y="4230"/>
                </a:lnTo>
                <a:close/>
                <a:moveTo>
                  <a:pt x="21600" y="534"/>
                </a:moveTo>
                <a:lnTo>
                  <a:pt x="17215" y="534"/>
                </a:lnTo>
                <a:lnTo>
                  <a:pt x="17215" y="3450"/>
                </a:lnTo>
                <a:lnTo>
                  <a:pt x="21600" y="3450"/>
                </a:lnTo>
                <a:lnTo>
                  <a:pt x="21600" y="534"/>
                </a:lnTo>
                <a:close/>
              </a:path>
            </a:pathLst>
          </a:custGeom>
          <a:solidFill>
            <a:srgbClr val="FFFFFF"/>
          </a:solidFill>
          <a:ln w="12700">
            <a:miter lim="400000"/>
          </a:ln>
        </p:spPr>
        <p:txBody>
          <a:bodyPr lIns="45718" tIns="45718" rIns="45718" bIns="45718"/>
          <a:lstStyle/>
          <a:p>
            <a:endParaRPr/>
          </a:p>
        </p:txBody>
      </p:sp>
      <p:sp>
        <p:nvSpPr>
          <p:cNvPr id="505" name="Shape 537"/>
          <p:cNvSpPr/>
          <p:nvPr/>
        </p:nvSpPr>
        <p:spPr>
          <a:xfrm>
            <a:off x="944640" y="6409799"/>
            <a:ext cx="280667" cy="27979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6638" y="775"/>
                </a:lnTo>
                <a:lnTo>
                  <a:pt x="3150" y="3121"/>
                </a:lnTo>
                <a:lnTo>
                  <a:pt x="793" y="6606"/>
                </a:lnTo>
                <a:lnTo>
                  <a:pt x="0" y="10799"/>
                </a:lnTo>
                <a:lnTo>
                  <a:pt x="199" y="12987"/>
                </a:lnTo>
                <a:lnTo>
                  <a:pt x="1778" y="16823"/>
                </a:lnTo>
                <a:lnTo>
                  <a:pt x="4806" y="19850"/>
                </a:lnTo>
                <a:lnTo>
                  <a:pt x="8639" y="21407"/>
                </a:lnTo>
                <a:lnTo>
                  <a:pt x="10800" y="21600"/>
                </a:lnTo>
                <a:lnTo>
                  <a:pt x="12962" y="21407"/>
                </a:lnTo>
                <a:lnTo>
                  <a:pt x="14963" y="20825"/>
                </a:lnTo>
                <a:lnTo>
                  <a:pt x="16794" y="19850"/>
                </a:lnTo>
                <a:lnTo>
                  <a:pt x="18450" y="18479"/>
                </a:lnTo>
                <a:lnTo>
                  <a:pt x="19369" y="17370"/>
                </a:lnTo>
                <a:lnTo>
                  <a:pt x="10800" y="17370"/>
                </a:lnTo>
                <a:lnTo>
                  <a:pt x="8248" y="16865"/>
                </a:lnTo>
                <a:lnTo>
                  <a:pt x="6227" y="15476"/>
                </a:lnTo>
                <a:lnTo>
                  <a:pt x="4897" y="13391"/>
                </a:lnTo>
                <a:lnTo>
                  <a:pt x="4418" y="10799"/>
                </a:lnTo>
                <a:lnTo>
                  <a:pt x="4897" y="8209"/>
                </a:lnTo>
                <a:lnTo>
                  <a:pt x="6227" y="6124"/>
                </a:lnTo>
                <a:lnTo>
                  <a:pt x="8249" y="4735"/>
                </a:lnTo>
                <a:lnTo>
                  <a:pt x="10800" y="4230"/>
                </a:lnTo>
                <a:lnTo>
                  <a:pt x="19369" y="4230"/>
                </a:lnTo>
                <a:lnTo>
                  <a:pt x="18450" y="3121"/>
                </a:lnTo>
                <a:lnTo>
                  <a:pt x="16794" y="1750"/>
                </a:lnTo>
                <a:lnTo>
                  <a:pt x="14963" y="775"/>
                </a:lnTo>
                <a:lnTo>
                  <a:pt x="12962" y="193"/>
                </a:lnTo>
                <a:lnTo>
                  <a:pt x="10800" y="0"/>
                </a:lnTo>
                <a:close/>
                <a:moveTo>
                  <a:pt x="19369" y="4230"/>
                </a:moveTo>
                <a:lnTo>
                  <a:pt x="10800" y="4230"/>
                </a:lnTo>
                <a:lnTo>
                  <a:pt x="13352" y="4735"/>
                </a:lnTo>
                <a:lnTo>
                  <a:pt x="15374" y="6124"/>
                </a:lnTo>
                <a:lnTo>
                  <a:pt x="16704" y="8209"/>
                </a:lnTo>
                <a:lnTo>
                  <a:pt x="17183" y="10799"/>
                </a:lnTo>
                <a:lnTo>
                  <a:pt x="16704" y="13391"/>
                </a:lnTo>
                <a:lnTo>
                  <a:pt x="15374" y="15476"/>
                </a:lnTo>
                <a:lnTo>
                  <a:pt x="13352" y="16865"/>
                </a:lnTo>
                <a:lnTo>
                  <a:pt x="10800" y="17370"/>
                </a:lnTo>
                <a:lnTo>
                  <a:pt x="19369" y="17370"/>
                </a:lnTo>
                <a:lnTo>
                  <a:pt x="19822" y="16823"/>
                </a:lnTo>
                <a:lnTo>
                  <a:pt x="20808" y="14994"/>
                </a:lnTo>
                <a:lnTo>
                  <a:pt x="21401" y="12987"/>
                </a:lnTo>
                <a:lnTo>
                  <a:pt x="21600" y="10799"/>
                </a:lnTo>
                <a:lnTo>
                  <a:pt x="21401" y="8613"/>
                </a:lnTo>
                <a:lnTo>
                  <a:pt x="20808" y="6606"/>
                </a:lnTo>
                <a:lnTo>
                  <a:pt x="19822" y="4777"/>
                </a:lnTo>
                <a:lnTo>
                  <a:pt x="19369" y="4230"/>
                </a:lnTo>
                <a:close/>
              </a:path>
            </a:pathLst>
          </a:custGeom>
          <a:solidFill>
            <a:srgbClr val="FFFFFF"/>
          </a:solidFill>
          <a:ln w="12700">
            <a:miter lim="400000"/>
          </a:ln>
        </p:spPr>
        <p:txBody>
          <a:bodyPr lIns="45718" tIns="45718" rIns="45718" bIns="45718"/>
          <a:lstStyle/>
          <a:p>
            <a:endParaRPr/>
          </a:p>
        </p:txBody>
      </p:sp>
      <p:sp>
        <p:nvSpPr>
          <p:cNvPr id="506" name="Shape 538"/>
          <p:cNvSpPr/>
          <p:nvPr/>
        </p:nvSpPr>
        <p:spPr>
          <a:xfrm>
            <a:off x="1265760" y="6410519"/>
            <a:ext cx="135987" cy="271921"/>
          </a:xfrm>
          <a:custGeom>
            <a:avLst/>
            <a:gdLst/>
            <a:ahLst/>
            <a:cxnLst>
              <a:cxn ang="0">
                <a:pos x="wd2" y="hd2"/>
              </a:cxn>
              <a:cxn ang="5400000">
                <a:pos x="wd2" y="hd2"/>
              </a:cxn>
              <a:cxn ang="10800000">
                <a:pos x="wd2" y="hd2"/>
              </a:cxn>
              <a:cxn ang="16200000">
                <a:pos x="wd2" y="hd2"/>
              </a:cxn>
            </a:cxnLst>
            <a:rect l="0" t="0" r="r" b="b"/>
            <a:pathLst>
              <a:path w="21600" h="21600" extrusionOk="0">
                <a:moveTo>
                  <a:pt x="9096" y="498"/>
                </a:moveTo>
                <a:lnTo>
                  <a:pt x="0" y="498"/>
                </a:lnTo>
                <a:lnTo>
                  <a:pt x="0" y="21600"/>
                </a:lnTo>
                <a:lnTo>
                  <a:pt x="9096" y="21600"/>
                </a:lnTo>
                <a:lnTo>
                  <a:pt x="9096" y="10784"/>
                </a:lnTo>
                <a:lnTo>
                  <a:pt x="9758" y="8276"/>
                </a:lnTo>
                <a:lnTo>
                  <a:pt x="11903" y="6296"/>
                </a:lnTo>
                <a:lnTo>
                  <a:pt x="15771" y="5004"/>
                </a:lnTo>
                <a:lnTo>
                  <a:pt x="21600" y="4558"/>
                </a:lnTo>
                <a:lnTo>
                  <a:pt x="21600" y="3494"/>
                </a:lnTo>
                <a:lnTo>
                  <a:pt x="9096" y="3494"/>
                </a:lnTo>
                <a:lnTo>
                  <a:pt x="9096" y="498"/>
                </a:lnTo>
                <a:close/>
                <a:moveTo>
                  <a:pt x="21600" y="0"/>
                </a:moveTo>
                <a:lnTo>
                  <a:pt x="17831" y="359"/>
                </a:lnTo>
                <a:lnTo>
                  <a:pt x="14494" y="1060"/>
                </a:lnTo>
                <a:lnTo>
                  <a:pt x="11584" y="2106"/>
                </a:lnTo>
                <a:lnTo>
                  <a:pt x="9096" y="3494"/>
                </a:lnTo>
                <a:lnTo>
                  <a:pt x="21600" y="3494"/>
                </a:lnTo>
                <a:lnTo>
                  <a:pt x="21600" y="0"/>
                </a:lnTo>
                <a:close/>
              </a:path>
            </a:pathLst>
          </a:custGeom>
          <a:solidFill>
            <a:srgbClr val="FFFFFF"/>
          </a:solidFill>
          <a:ln w="12700">
            <a:miter lim="400000"/>
          </a:ln>
        </p:spPr>
        <p:txBody>
          <a:bodyPr lIns="45718" tIns="45718" rIns="45718" bIns="45718"/>
          <a:lstStyle/>
          <a:p>
            <a:endParaRPr/>
          </a:p>
        </p:txBody>
      </p:sp>
      <p:sp>
        <p:nvSpPr>
          <p:cNvPr id="507" name="Shape 539"/>
          <p:cNvSpPr/>
          <p:nvPr/>
        </p:nvSpPr>
        <p:spPr>
          <a:xfrm>
            <a:off x="659160" y="6409799"/>
            <a:ext cx="259711" cy="279803"/>
          </a:xfrm>
          <a:custGeom>
            <a:avLst/>
            <a:gdLst/>
            <a:ahLst/>
            <a:cxnLst>
              <a:cxn ang="0">
                <a:pos x="wd2" y="hd2"/>
              </a:cxn>
              <a:cxn ang="5400000">
                <a:pos x="wd2" y="hd2"/>
              </a:cxn>
              <a:cxn ang="10800000">
                <a:pos x="wd2" y="hd2"/>
              </a:cxn>
              <a:cxn ang="16200000">
                <a:pos x="wd2" y="hd2"/>
              </a:cxn>
            </a:cxnLst>
            <a:rect l="0" t="0" r="r" b="b"/>
            <a:pathLst>
              <a:path w="21600" h="21600" extrusionOk="0">
                <a:moveTo>
                  <a:pt x="11673" y="0"/>
                </a:moveTo>
                <a:lnTo>
                  <a:pt x="7174" y="775"/>
                </a:lnTo>
                <a:lnTo>
                  <a:pt x="3406" y="3121"/>
                </a:lnTo>
                <a:lnTo>
                  <a:pt x="857" y="6606"/>
                </a:lnTo>
                <a:lnTo>
                  <a:pt x="0" y="10800"/>
                </a:lnTo>
                <a:lnTo>
                  <a:pt x="215" y="12987"/>
                </a:lnTo>
                <a:lnTo>
                  <a:pt x="1922" y="16822"/>
                </a:lnTo>
                <a:lnTo>
                  <a:pt x="5195" y="19850"/>
                </a:lnTo>
                <a:lnTo>
                  <a:pt x="9337" y="21407"/>
                </a:lnTo>
                <a:lnTo>
                  <a:pt x="11673" y="21600"/>
                </a:lnTo>
                <a:lnTo>
                  <a:pt x="13960" y="21407"/>
                </a:lnTo>
                <a:lnTo>
                  <a:pt x="17971" y="19850"/>
                </a:lnTo>
                <a:lnTo>
                  <a:pt x="20726" y="17370"/>
                </a:lnTo>
                <a:lnTo>
                  <a:pt x="11673" y="17370"/>
                </a:lnTo>
                <a:lnTo>
                  <a:pt x="8914" y="16864"/>
                </a:lnTo>
                <a:lnTo>
                  <a:pt x="6730" y="15475"/>
                </a:lnTo>
                <a:lnTo>
                  <a:pt x="5293" y="13390"/>
                </a:lnTo>
                <a:lnTo>
                  <a:pt x="4775" y="10800"/>
                </a:lnTo>
                <a:lnTo>
                  <a:pt x="5293" y="8209"/>
                </a:lnTo>
                <a:lnTo>
                  <a:pt x="6730" y="6125"/>
                </a:lnTo>
                <a:lnTo>
                  <a:pt x="8915" y="4735"/>
                </a:lnTo>
                <a:lnTo>
                  <a:pt x="11673" y="4229"/>
                </a:lnTo>
                <a:lnTo>
                  <a:pt x="20726" y="4229"/>
                </a:lnTo>
                <a:lnTo>
                  <a:pt x="20251" y="3679"/>
                </a:lnTo>
                <a:lnTo>
                  <a:pt x="19703" y="3121"/>
                </a:lnTo>
                <a:lnTo>
                  <a:pt x="17971" y="1750"/>
                </a:lnTo>
                <a:lnTo>
                  <a:pt x="16058" y="775"/>
                </a:lnTo>
                <a:lnTo>
                  <a:pt x="13960" y="193"/>
                </a:lnTo>
                <a:lnTo>
                  <a:pt x="11673" y="0"/>
                </a:lnTo>
                <a:close/>
                <a:moveTo>
                  <a:pt x="17712" y="14038"/>
                </a:moveTo>
                <a:lnTo>
                  <a:pt x="15505" y="16306"/>
                </a:lnTo>
                <a:lnTo>
                  <a:pt x="11673" y="17370"/>
                </a:lnTo>
                <a:lnTo>
                  <a:pt x="20726" y="17370"/>
                </a:lnTo>
                <a:lnTo>
                  <a:pt x="20750" y="17342"/>
                </a:lnTo>
                <a:lnTo>
                  <a:pt x="21199" y="16743"/>
                </a:lnTo>
                <a:lnTo>
                  <a:pt x="21600" y="16123"/>
                </a:lnTo>
                <a:lnTo>
                  <a:pt x="17712" y="14038"/>
                </a:lnTo>
                <a:close/>
                <a:moveTo>
                  <a:pt x="20726" y="4229"/>
                </a:moveTo>
                <a:lnTo>
                  <a:pt x="11673" y="4229"/>
                </a:lnTo>
                <a:lnTo>
                  <a:pt x="13064" y="4347"/>
                </a:lnTo>
                <a:lnTo>
                  <a:pt x="14341" y="4701"/>
                </a:lnTo>
                <a:lnTo>
                  <a:pt x="17022" y="6573"/>
                </a:lnTo>
                <a:lnTo>
                  <a:pt x="17712" y="7562"/>
                </a:lnTo>
                <a:lnTo>
                  <a:pt x="21600" y="5477"/>
                </a:lnTo>
                <a:lnTo>
                  <a:pt x="21199" y="4856"/>
                </a:lnTo>
                <a:lnTo>
                  <a:pt x="20750" y="4257"/>
                </a:lnTo>
                <a:lnTo>
                  <a:pt x="20726" y="4229"/>
                </a:lnTo>
                <a:close/>
              </a:path>
            </a:pathLst>
          </a:custGeom>
          <a:solidFill>
            <a:srgbClr val="FFFFFF"/>
          </a:solidFill>
          <a:ln w="12700">
            <a:miter lim="400000"/>
          </a:ln>
        </p:spPr>
        <p:txBody>
          <a:bodyPr lIns="45718" tIns="45718" rIns="45718" bIns="45718"/>
          <a:lstStyle/>
          <a:p>
            <a:endParaRPr/>
          </a:p>
        </p:txBody>
      </p:sp>
      <p:sp>
        <p:nvSpPr>
          <p:cNvPr id="508" name="Shape 540"/>
          <p:cNvSpPr txBox="1"/>
          <p:nvPr/>
        </p:nvSpPr>
        <p:spPr>
          <a:xfrm>
            <a:off x="538053" y="846820"/>
            <a:ext cx="7216411" cy="609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600" b="1" cap="all">
                <a:solidFill>
                  <a:srgbClr val="FC533D"/>
                </a:solidFill>
              </a:defRPr>
            </a:lvl1pPr>
          </a:lstStyle>
          <a:p>
            <a:r>
              <a:t>Das Herz-kreislauf System</a:t>
            </a:r>
          </a:p>
        </p:txBody>
      </p:sp>
      <p:pic>
        <p:nvPicPr>
          <p:cNvPr id="509" name="shutterstock_268297775.jpg" descr="shutterstock_268297775.jpg"/>
          <p:cNvPicPr>
            <a:picLocks noChangeAspect="1"/>
          </p:cNvPicPr>
          <p:nvPr/>
        </p:nvPicPr>
        <p:blipFill>
          <a:blip r:embed="rId3">
            <a:extLst/>
          </a:blip>
          <a:srcRect l="67474" t="14157" r="4515"/>
          <a:stretch>
            <a:fillRect/>
          </a:stretch>
        </p:blipFill>
        <p:spPr>
          <a:xfrm>
            <a:off x="9653719" y="-20302"/>
            <a:ext cx="2537836" cy="7777998"/>
          </a:xfrm>
          <a:prstGeom prst="rect">
            <a:avLst/>
          </a:prstGeom>
          <a:ln w="12700">
            <a:miter lim="400000"/>
          </a:ln>
        </p:spPr>
      </p:pic>
      <p:sp>
        <p:nvSpPr>
          <p:cNvPr id="510" name="Shape 542"/>
          <p:cNvSpPr txBox="1"/>
          <p:nvPr/>
        </p:nvSpPr>
        <p:spPr>
          <a:xfrm>
            <a:off x="533197" y="2538334"/>
            <a:ext cx="6119620" cy="120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cap="all">
                <a:solidFill>
                  <a:srgbClr val="535353"/>
                </a:solidFill>
              </a:defRPr>
            </a:pPr>
            <a:r>
              <a:rPr dirty="0"/>
              <a:t>Das </a:t>
            </a:r>
            <a:r>
              <a:rPr dirty="0" err="1"/>
              <a:t>Herz</a:t>
            </a:r>
            <a:r>
              <a:rPr dirty="0"/>
              <a:t>-</a:t>
            </a:r>
            <a:r>
              <a:rPr dirty="0" err="1"/>
              <a:t>Kreislauf</a:t>
            </a:r>
            <a:r>
              <a:rPr dirty="0"/>
              <a:t>-System </a:t>
            </a:r>
            <a:r>
              <a:rPr lang="de-DE" dirty="0" smtClean="0"/>
              <a:t>umfasst</a:t>
            </a:r>
            <a:endParaRPr dirty="0"/>
          </a:p>
          <a:p>
            <a:pPr>
              <a:defRPr cap="all">
                <a:solidFill>
                  <a:srgbClr val="535353"/>
                </a:solidFill>
              </a:defRPr>
            </a:pPr>
            <a:r>
              <a:rPr dirty="0"/>
              <a:t>das </a:t>
            </a:r>
            <a:r>
              <a:rPr dirty="0" err="1"/>
              <a:t>Herz</a:t>
            </a:r>
            <a:r>
              <a:rPr dirty="0"/>
              <a:t> und </a:t>
            </a:r>
            <a:r>
              <a:rPr dirty="0" err="1"/>
              <a:t>alle</a:t>
            </a:r>
            <a:r>
              <a:rPr dirty="0"/>
              <a:t> </a:t>
            </a:r>
            <a:r>
              <a:rPr dirty="0" err="1"/>
              <a:t>Gefäße</a:t>
            </a:r>
            <a:r>
              <a:rPr dirty="0"/>
              <a:t>, </a:t>
            </a:r>
            <a:r>
              <a:rPr dirty="0" err="1"/>
              <a:t>durch</a:t>
            </a:r>
            <a:r>
              <a:rPr dirty="0"/>
              <a:t> WELCHE </a:t>
            </a:r>
          </a:p>
          <a:p>
            <a:pPr>
              <a:defRPr cap="all">
                <a:solidFill>
                  <a:srgbClr val="535353"/>
                </a:solidFill>
              </a:defRPr>
            </a:pPr>
            <a:r>
              <a:rPr dirty="0"/>
              <a:t>die </a:t>
            </a:r>
            <a:r>
              <a:rPr dirty="0" err="1"/>
              <a:t>BlutVERSORGUNG</a:t>
            </a:r>
            <a:r>
              <a:rPr dirty="0"/>
              <a:t> DER </a:t>
            </a:r>
            <a:r>
              <a:rPr dirty="0" err="1"/>
              <a:t>Organe</a:t>
            </a:r>
            <a:r>
              <a:rPr dirty="0"/>
              <a:t> </a:t>
            </a:r>
          </a:p>
          <a:p>
            <a:pPr>
              <a:defRPr cap="all">
                <a:solidFill>
                  <a:srgbClr val="535353"/>
                </a:solidFill>
              </a:defRPr>
            </a:pPr>
            <a:r>
              <a:rPr dirty="0"/>
              <a:t>und DES </a:t>
            </a:r>
            <a:r>
              <a:rPr lang="en-US" dirty="0" err="1"/>
              <a:t>Körper</a:t>
            </a:r>
            <a:r>
              <a:rPr dirty="0" err="1" smtClean="0"/>
              <a:t>Gewebe</a:t>
            </a:r>
            <a:r>
              <a:rPr dirty="0" smtClean="0"/>
              <a:t> </a:t>
            </a:r>
            <a:r>
              <a:rPr dirty="0" err="1" smtClean="0"/>
              <a:t>ge</a:t>
            </a:r>
            <a:r>
              <a:rPr lang="de-DE" dirty="0" err="1" smtClean="0"/>
              <a:t>Währleistet</a:t>
            </a:r>
            <a:r>
              <a:rPr lang="de-DE" dirty="0" smtClean="0"/>
              <a:t> wird</a:t>
            </a:r>
            <a:r>
              <a:rPr dirty="0" smtClean="0"/>
              <a:t>.</a:t>
            </a:r>
            <a:endParaRPr dirty="0"/>
          </a:p>
        </p:txBody>
      </p:sp>
      <p:sp>
        <p:nvSpPr>
          <p:cNvPr id="511" name="Shape 543"/>
          <p:cNvSpPr txBox="1"/>
          <p:nvPr/>
        </p:nvSpPr>
        <p:spPr>
          <a:xfrm>
            <a:off x="8108391" y="2362360"/>
            <a:ext cx="726426" cy="350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b="1" cap="all">
                <a:solidFill>
                  <a:srgbClr val="535353"/>
                </a:solidFill>
              </a:defRPr>
            </a:lvl1pPr>
          </a:lstStyle>
          <a:p>
            <a:r>
              <a:t>Herz</a:t>
            </a:r>
          </a:p>
        </p:txBody>
      </p:sp>
      <p:sp>
        <p:nvSpPr>
          <p:cNvPr id="512" name="Shape 544"/>
          <p:cNvSpPr txBox="1"/>
          <p:nvPr/>
        </p:nvSpPr>
        <p:spPr>
          <a:xfrm>
            <a:off x="8056399" y="2938384"/>
            <a:ext cx="1031264" cy="350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b="1" cap="all">
                <a:solidFill>
                  <a:srgbClr val="535353"/>
                </a:solidFill>
              </a:defRPr>
            </a:lvl1pPr>
          </a:lstStyle>
          <a:p>
            <a:r>
              <a:t>Gefäße</a:t>
            </a:r>
          </a:p>
        </p:txBody>
      </p:sp>
      <p:sp>
        <p:nvSpPr>
          <p:cNvPr id="513" name="Shape 545"/>
          <p:cNvSpPr txBox="1"/>
          <p:nvPr/>
        </p:nvSpPr>
        <p:spPr>
          <a:xfrm>
            <a:off x="538053" y="6091921"/>
            <a:ext cx="6454151" cy="350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b="1" cap="all">
                <a:solidFill>
                  <a:srgbClr val="F95444"/>
                </a:solidFill>
              </a:defRPr>
            </a:pPr>
            <a:r>
              <a:t>Durchblutung</a:t>
            </a:r>
            <a:r>
              <a:rPr>
                <a:solidFill>
                  <a:srgbClr val="535353"/>
                </a:solidFill>
              </a:rPr>
              <a:t> — geschlossener Blutkreislauf</a:t>
            </a:r>
          </a:p>
        </p:txBody>
      </p:sp>
      <p:sp>
        <p:nvSpPr>
          <p:cNvPr id="514" name="Shape 546"/>
          <p:cNvSpPr/>
          <p:nvPr/>
        </p:nvSpPr>
        <p:spPr>
          <a:xfrm flipH="1">
            <a:off x="9206903" y="2163323"/>
            <a:ext cx="1832034" cy="354571"/>
          </a:xfrm>
          <a:prstGeom prst="line">
            <a:avLst/>
          </a:prstGeom>
          <a:ln w="25400">
            <a:solidFill>
              <a:srgbClr val="F95444"/>
            </a:solidFill>
          </a:ln>
        </p:spPr>
        <p:txBody>
          <a:bodyPr lIns="45718" tIns="45718" rIns="45718" bIns="45718"/>
          <a:lstStyle/>
          <a:p>
            <a:endParaRPr/>
          </a:p>
        </p:txBody>
      </p:sp>
      <p:sp>
        <p:nvSpPr>
          <p:cNvPr id="515" name="Shape 547"/>
          <p:cNvSpPr/>
          <p:nvPr/>
        </p:nvSpPr>
        <p:spPr>
          <a:xfrm>
            <a:off x="11023666" y="2125796"/>
            <a:ext cx="44903" cy="44903"/>
          </a:xfrm>
          <a:prstGeom prst="ellipse">
            <a:avLst/>
          </a:prstGeom>
          <a:solidFill>
            <a:srgbClr val="FFFFFF"/>
          </a:solidFill>
          <a:ln w="12700">
            <a:solidFill>
              <a:srgbClr val="FFFFFF"/>
            </a:solidFill>
          </a:ln>
        </p:spPr>
        <p:txBody>
          <a:bodyPr lIns="45718" tIns="45718" rIns="45718" bIns="45718" anchor="ctr"/>
          <a:lstStyle/>
          <a:p>
            <a:endParaRPr/>
          </a:p>
        </p:txBody>
      </p:sp>
      <p:sp>
        <p:nvSpPr>
          <p:cNvPr id="516" name="Shape 548"/>
          <p:cNvSpPr/>
          <p:nvPr/>
        </p:nvSpPr>
        <p:spPr>
          <a:xfrm>
            <a:off x="10666514" y="3510927"/>
            <a:ext cx="44903" cy="44903"/>
          </a:xfrm>
          <a:prstGeom prst="ellipse">
            <a:avLst/>
          </a:prstGeom>
          <a:solidFill>
            <a:srgbClr val="FFFFFF"/>
          </a:solidFill>
          <a:ln w="12700">
            <a:solidFill>
              <a:srgbClr val="FFFFFF"/>
            </a:solidFill>
          </a:ln>
        </p:spPr>
        <p:txBody>
          <a:bodyPr lIns="45718" tIns="45718" rIns="45718" bIns="45718" anchor="ctr"/>
          <a:lstStyle/>
          <a:p>
            <a:endParaRPr/>
          </a:p>
        </p:txBody>
      </p:sp>
      <p:sp>
        <p:nvSpPr>
          <p:cNvPr id="517" name="Shape 549"/>
          <p:cNvSpPr/>
          <p:nvPr/>
        </p:nvSpPr>
        <p:spPr>
          <a:xfrm flipH="1" flipV="1">
            <a:off x="9249696" y="3149620"/>
            <a:ext cx="1426342" cy="380356"/>
          </a:xfrm>
          <a:prstGeom prst="line">
            <a:avLst/>
          </a:prstGeom>
          <a:ln w="25400">
            <a:solidFill>
              <a:srgbClr val="F95444"/>
            </a:solidFill>
          </a:ln>
        </p:spPr>
        <p:txBody>
          <a:bodyPr lIns="45718" tIns="45718" rIns="45718" bIns="45718"/>
          <a:lstStyle/>
          <a:p>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5444"/>
        </a:solidFill>
        <a:effectLst/>
      </p:bgPr>
    </p:bg>
    <p:spTree>
      <p:nvGrpSpPr>
        <p:cNvPr id="1" name=""/>
        <p:cNvGrpSpPr/>
        <p:nvPr/>
      </p:nvGrpSpPr>
      <p:grpSpPr>
        <a:xfrm>
          <a:off x="0" y="0"/>
          <a:ext cx="0" cy="0"/>
          <a:chOff x="0" y="0"/>
          <a:chExt cx="0" cy="0"/>
        </a:xfrm>
      </p:grpSpPr>
      <p:sp>
        <p:nvSpPr>
          <p:cNvPr id="521" name="Shape 553"/>
          <p:cNvSpPr txBox="1"/>
          <p:nvPr/>
        </p:nvSpPr>
        <p:spPr>
          <a:xfrm>
            <a:off x="538053" y="846820"/>
            <a:ext cx="8765712" cy="1143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3600" b="1" cap="all">
                <a:solidFill>
                  <a:srgbClr val="FFFFFF"/>
                </a:solidFill>
              </a:defRPr>
            </a:pPr>
            <a:r>
              <a:t>Das Herz Muss Täglich schwere </a:t>
            </a:r>
          </a:p>
          <a:p>
            <a:pPr>
              <a:defRPr sz="3600" b="1" cap="all">
                <a:solidFill>
                  <a:srgbClr val="FFFFFF"/>
                </a:solidFill>
              </a:defRPr>
            </a:pPr>
            <a:r>
              <a:t>BeanspruchungEN bewältingen</a:t>
            </a:r>
          </a:p>
        </p:txBody>
      </p:sp>
      <p:sp>
        <p:nvSpPr>
          <p:cNvPr id="522" name="Shape 554"/>
          <p:cNvSpPr txBox="1"/>
          <p:nvPr/>
        </p:nvSpPr>
        <p:spPr>
          <a:xfrm>
            <a:off x="849119" y="2840720"/>
            <a:ext cx="2836670" cy="120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b="1" cap="all">
                <a:solidFill>
                  <a:srgbClr val="FFFFFF"/>
                </a:solidFill>
              </a:defRPr>
            </a:pPr>
            <a:r>
              <a:rPr dirty="0"/>
              <a:t>Das </a:t>
            </a:r>
            <a:r>
              <a:rPr dirty="0" err="1"/>
              <a:t>Herz</a:t>
            </a:r>
            <a:r>
              <a:rPr dirty="0"/>
              <a:t> </a:t>
            </a:r>
            <a:r>
              <a:rPr dirty="0" err="1"/>
              <a:t>pumpt</a:t>
            </a:r>
            <a:r>
              <a:rPr dirty="0"/>
              <a:t> </a:t>
            </a:r>
          </a:p>
          <a:p>
            <a:pPr algn="ctr">
              <a:defRPr sz="3600" cap="all">
                <a:solidFill>
                  <a:srgbClr val="FFFFFF"/>
                </a:solidFill>
                <a:latin typeface="Arial Black"/>
                <a:ea typeface="Arial Black"/>
                <a:cs typeface="Arial Black"/>
                <a:sym typeface="Arial Black"/>
              </a:defRPr>
            </a:pPr>
            <a:r>
              <a:rPr dirty="0"/>
              <a:t>7-10</a:t>
            </a:r>
          </a:p>
          <a:p>
            <a:pPr algn="ctr">
              <a:defRPr b="1" cap="all">
                <a:solidFill>
                  <a:srgbClr val="FFFFFF"/>
                </a:solidFill>
              </a:defRPr>
            </a:pPr>
            <a:r>
              <a:rPr dirty="0" err="1"/>
              <a:t>Tonnen</a:t>
            </a:r>
            <a:r>
              <a:rPr dirty="0"/>
              <a:t> </a:t>
            </a:r>
            <a:r>
              <a:rPr dirty="0" err="1" smtClean="0"/>
              <a:t>Blut</a:t>
            </a:r>
            <a:r>
              <a:rPr lang="de-DE" dirty="0"/>
              <a:t> </a:t>
            </a:r>
            <a:r>
              <a:rPr lang="de-DE" dirty="0" smtClean="0"/>
              <a:t>täglich</a:t>
            </a:r>
            <a:endParaRPr dirty="0"/>
          </a:p>
        </p:txBody>
      </p:sp>
      <p:pic>
        <p:nvPicPr>
          <p:cNvPr id="523" name="cardiopack_heart-01-01.png" descr="cardiopack_heart-01-01.png"/>
          <p:cNvPicPr>
            <a:picLocks noChangeAspect="1"/>
          </p:cNvPicPr>
          <p:nvPr/>
        </p:nvPicPr>
        <p:blipFill>
          <a:blip r:embed="rId3">
            <a:extLst/>
          </a:blip>
          <a:stretch>
            <a:fillRect/>
          </a:stretch>
        </p:blipFill>
        <p:spPr>
          <a:xfrm>
            <a:off x="4705660" y="2959894"/>
            <a:ext cx="3593479" cy="3264851"/>
          </a:xfrm>
          <a:prstGeom prst="rect">
            <a:avLst/>
          </a:prstGeom>
          <a:ln w="12700">
            <a:miter lim="400000"/>
          </a:ln>
        </p:spPr>
      </p:pic>
      <p:sp>
        <p:nvSpPr>
          <p:cNvPr id="524" name="Shape 556"/>
          <p:cNvSpPr txBox="1"/>
          <p:nvPr/>
        </p:nvSpPr>
        <p:spPr>
          <a:xfrm>
            <a:off x="9060568" y="2840720"/>
            <a:ext cx="2913615" cy="120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b="1" cap="all">
                <a:solidFill>
                  <a:srgbClr val="FFFFFF"/>
                </a:solidFill>
              </a:defRPr>
            </a:pPr>
            <a:r>
              <a:rPr dirty="0"/>
              <a:t>Das </a:t>
            </a:r>
            <a:r>
              <a:rPr dirty="0" err="1"/>
              <a:t>herz</a:t>
            </a:r>
            <a:r>
              <a:rPr dirty="0"/>
              <a:t> </a:t>
            </a:r>
            <a:r>
              <a:rPr dirty="0" err="1"/>
              <a:t>schlägt</a:t>
            </a:r>
            <a:r>
              <a:rPr dirty="0"/>
              <a:t> </a:t>
            </a:r>
            <a:r>
              <a:rPr lang="de-DE" dirty="0" smtClean="0"/>
              <a:t>ca.</a:t>
            </a:r>
            <a:endParaRPr dirty="0"/>
          </a:p>
          <a:p>
            <a:pPr algn="ctr">
              <a:defRPr sz="3600" cap="all">
                <a:solidFill>
                  <a:srgbClr val="FFFFFF"/>
                </a:solidFill>
                <a:latin typeface="Arial Black"/>
                <a:ea typeface="Arial Black"/>
                <a:cs typeface="Arial Black"/>
                <a:sym typeface="Arial Black"/>
              </a:defRPr>
            </a:pPr>
            <a:r>
              <a:rPr dirty="0"/>
              <a:t>100 000</a:t>
            </a:r>
          </a:p>
          <a:p>
            <a:pPr algn="ctr">
              <a:defRPr b="1">
                <a:solidFill>
                  <a:srgbClr val="FFFFFF"/>
                </a:solidFill>
              </a:defRPr>
            </a:pPr>
            <a:r>
              <a:rPr cap="all" dirty="0"/>
              <a:t>Mal am Tag</a:t>
            </a:r>
          </a:p>
        </p:txBody>
      </p:sp>
      <p:sp>
        <p:nvSpPr>
          <p:cNvPr id="525" name="Shape 557"/>
          <p:cNvSpPr txBox="1"/>
          <p:nvPr/>
        </p:nvSpPr>
        <p:spPr>
          <a:xfrm>
            <a:off x="413820" y="4956400"/>
            <a:ext cx="3707268" cy="17984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b="1" cap="all">
                <a:solidFill>
                  <a:srgbClr val="FFFFFF"/>
                </a:solidFill>
              </a:defRPr>
            </a:pPr>
            <a:r>
              <a:rPr dirty="0" err="1"/>
              <a:t>Produziert</a:t>
            </a:r>
            <a:r>
              <a:rPr dirty="0"/>
              <a:t> so </a:t>
            </a:r>
            <a:r>
              <a:rPr dirty="0" err="1"/>
              <a:t>viel</a:t>
            </a:r>
            <a:r>
              <a:rPr dirty="0"/>
              <a:t> </a:t>
            </a:r>
            <a:r>
              <a:rPr dirty="0" err="1"/>
              <a:t>Energie</a:t>
            </a:r>
            <a:endParaRPr dirty="0"/>
          </a:p>
          <a:p>
            <a:pPr algn="ctr">
              <a:defRPr b="1" cap="all">
                <a:solidFill>
                  <a:srgbClr val="FFFFFF"/>
                </a:solidFill>
              </a:defRPr>
            </a:pPr>
            <a:r>
              <a:rPr dirty="0" err="1"/>
              <a:t>Wie</a:t>
            </a:r>
            <a:r>
              <a:rPr dirty="0"/>
              <a:t> </a:t>
            </a:r>
            <a:r>
              <a:rPr dirty="0" err="1"/>
              <a:t>ein</a:t>
            </a:r>
            <a:r>
              <a:rPr dirty="0"/>
              <a:t> LKW </a:t>
            </a:r>
          </a:p>
          <a:p>
            <a:pPr algn="ctr">
              <a:defRPr b="1" cap="all">
                <a:solidFill>
                  <a:srgbClr val="FFFFFF"/>
                </a:solidFill>
              </a:defRPr>
            </a:pPr>
            <a:r>
              <a:rPr dirty="0" err="1"/>
              <a:t>Für</a:t>
            </a:r>
            <a:r>
              <a:rPr dirty="0"/>
              <a:t> </a:t>
            </a:r>
            <a:r>
              <a:rPr dirty="0" err="1"/>
              <a:t>eine</a:t>
            </a:r>
            <a:r>
              <a:rPr dirty="0"/>
              <a:t> </a:t>
            </a:r>
            <a:r>
              <a:rPr lang="de-DE" dirty="0" smtClean="0"/>
              <a:t>Fahrt </a:t>
            </a:r>
            <a:r>
              <a:rPr dirty="0" smtClean="0"/>
              <a:t>von  </a:t>
            </a:r>
            <a:endParaRPr dirty="0"/>
          </a:p>
          <a:p>
            <a:pPr algn="ctr">
              <a:defRPr sz="3600" cap="all">
                <a:solidFill>
                  <a:srgbClr val="FFFFFF"/>
                </a:solidFill>
                <a:latin typeface="Arial Black"/>
                <a:ea typeface="Arial Black"/>
                <a:cs typeface="Arial Black"/>
                <a:sym typeface="Arial Black"/>
              </a:defRPr>
            </a:pPr>
            <a:r>
              <a:rPr dirty="0"/>
              <a:t>32 </a:t>
            </a:r>
            <a:r>
              <a:rPr dirty="0" err="1"/>
              <a:t>км</a:t>
            </a:r>
            <a:r>
              <a:rPr dirty="0"/>
              <a:t> </a:t>
            </a:r>
          </a:p>
          <a:p>
            <a:pPr algn="ctr">
              <a:defRPr b="1" cap="all">
                <a:solidFill>
                  <a:srgbClr val="FFFFFF"/>
                </a:solidFill>
              </a:defRPr>
            </a:pPr>
            <a:r>
              <a:rPr dirty="0"/>
              <a:t>BRAUCHEN WÜRDE</a:t>
            </a:r>
          </a:p>
        </p:txBody>
      </p:sp>
      <p:sp>
        <p:nvSpPr>
          <p:cNvPr id="526" name="Shape 558"/>
          <p:cNvSpPr txBox="1"/>
          <p:nvPr/>
        </p:nvSpPr>
        <p:spPr>
          <a:xfrm>
            <a:off x="8592490" y="4956400"/>
            <a:ext cx="3849768" cy="120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b="1" cap="all">
                <a:solidFill>
                  <a:srgbClr val="FFFFFF"/>
                </a:solidFill>
              </a:defRPr>
            </a:pPr>
            <a:r>
              <a:rPr lang="de-DE" dirty="0" smtClean="0"/>
              <a:t>Versorgt mit</a:t>
            </a:r>
            <a:r>
              <a:rPr dirty="0" smtClean="0"/>
              <a:t> </a:t>
            </a:r>
            <a:r>
              <a:rPr dirty="0" err="1" smtClean="0"/>
              <a:t>Nährstoffe</a:t>
            </a:r>
            <a:r>
              <a:rPr lang="de-DE" dirty="0" smtClean="0"/>
              <a:t>n</a:t>
            </a:r>
            <a:r>
              <a:rPr dirty="0" smtClean="0"/>
              <a:t>   </a:t>
            </a:r>
            <a:endParaRPr dirty="0"/>
          </a:p>
          <a:p>
            <a:pPr algn="ctr">
              <a:defRPr b="1" cap="all">
                <a:solidFill>
                  <a:srgbClr val="FFFFFF"/>
                </a:solidFill>
              </a:defRPr>
            </a:pPr>
            <a:r>
              <a:rPr dirty="0"/>
              <a:t>ca. </a:t>
            </a:r>
            <a:r>
              <a:rPr sz="3600" dirty="0"/>
              <a:t>75</a:t>
            </a:r>
            <a:r>
              <a:rPr dirty="0"/>
              <a:t> </a:t>
            </a:r>
            <a:r>
              <a:rPr sz="3600" dirty="0" err="1"/>
              <a:t>Billionen</a:t>
            </a:r>
            <a:r>
              <a:rPr dirty="0"/>
              <a:t> </a:t>
            </a:r>
          </a:p>
          <a:p>
            <a:pPr algn="ctr">
              <a:defRPr b="1" cap="all">
                <a:solidFill>
                  <a:srgbClr val="FFFFFF"/>
                </a:solidFill>
              </a:defRPr>
            </a:pPr>
            <a:r>
              <a:rPr dirty="0" err="1"/>
              <a:t>KörperZellen</a:t>
            </a:r>
            <a:r>
              <a:rPr b="0" dirty="0">
                <a:latin typeface="Arial Black"/>
                <a:ea typeface="Arial Black"/>
                <a:cs typeface="Arial Black"/>
                <a:sym typeface="Arial Black"/>
              </a:rPr>
              <a:t>  </a:t>
            </a:r>
          </a:p>
        </p:txBody>
      </p:sp>
      <p:sp>
        <p:nvSpPr>
          <p:cNvPr id="527" name="Shape 559"/>
          <p:cNvSpPr/>
          <p:nvPr/>
        </p:nvSpPr>
        <p:spPr>
          <a:xfrm flipH="1" flipV="1">
            <a:off x="8442138" y="4592319"/>
            <a:ext cx="3951651" cy="2"/>
          </a:xfrm>
          <a:prstGeom prst="line">
            <a:avLst/>
          </a:prstGeom>
          <a:ln w="25400">
            <a:solidFill>
              <a:srgbClr val="FFFFFF"/>
            </a:solidFill>
          </a:ln>
        </p:spPr>
        <p:txBody>
          <a:bodyPr lIns="45718" tIns="45718" rIns="45718" bIns="45718"/>
          <a:lstStyle/>
          <a:p>
            <a:endParaRPr/>
          </a:p>
        </p:txBody>
      </p:sp>
      <p:sp>
        <p:nvSpPr>
          <p:cNvPr id="528" name="Shape 560"/>
          <p:cNvSpPr/>
          <p:nvPr/>
        </p:nvSpPr>
        <p:spPr>
          <a:xfrm flipH="1" flipV="1">
            <a:off x="611010" y="4592319"/>
            <a:ext cx="3951651" cy="2"/>
          </a:xfrm>
          <a:prstGeom prst="line">
            <a:avLst/>
          </a:prstGeom>
          <a:ln w="25400">
            <a:solidFill>
              <a:srgbClr val="FFFFFF"/>
            </a:solidFill>
          </a:ln>
        </p:spPr>
        <p:txBody>
          <a:bodyPr lIns="45718" tIns="45718" rIns="45718" bIns="45718"/>
          <a:lstStyle/>
          <a:p>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Shape 564"/>
          <p:cNvSpPr txBox="1"/>
          <p:nvPr/>
        </p:nvSpPr>
        <p:spPr>
          <a:xfrm>
            <a:off x="538052" y="846820"/>
            <a:ext cx="9941179" cy="120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600" b="1" cap="all">
                <a:solidFill>
                  <a:srgbClr val="FC533D"/>
                </a:solidFill>
              </a:defRPr>
            </a:lvl1pPr>
          </a:lstStyle>
          <a:p>
            <a:r>
              <a:rPr dirty="0" err="1"/>
              <a:t>Unerwünschte</a:t>
            </a:r>
            <a:r>
              <a:rPr dirty="0"/>
              <a:t> </a:t>
            </a:r>
            <a:r>
              <a:rPr dirty="0" err="1" smtClean="0"/>
              <a:t>Faktoren</a:t>
            </a:r>
            <a:r>
              <a:rPr lang="de-DE" dirty="0"/>
              <a:t>,</a:t>
            </a:r>
            <a:r>
              <a:rPr dirty="0" smtClean="0"/>
              <a:t> </a:t>
            </a:r>
            <a:r>
              <a:rPr dirty="0"/>
              <a:t>WELCHE </a:t>
            </a:r>
            <a:r>
              <a:rPr dirty="0" smtClean="0"/>
              <a:t>die</a:t>
            </a:r>
            <a:endParaRPr lang="de-DE" dirty="0" smtClean="0"/>
          </a:p>
          <a:p>
            <a:r>
              <a:rPr dirty="0" smtClean="0"/>
              <a:t> </a:t>
            </a:r>
            <a:r>
              <a:rPr dirty="0" err="1"/>
              <a:t>Herzfunktionalität</a:t>
            </a:r>
            <a:r>
              <a:rPr dirty="0"/>
              <a:t> </a:t>
            </a:r>
            <a:r>
              <a:rPr dirty="0" err="1"/>
              <a:t>beeinflussen</a:t>
            </a:r>
            <a:r>
              <a:rPr dirty="0"/>
              <a:t>:</a:t>
            </a:r>
          </a:p>
        </p:txBody>
      </p:sp>
      <p:sp>
        <p:nvSpPr>
          <p:cNvPr id="533" name="Shape 565"/>
          <p:cNvSpPr txBox="1"/>
          <p:nvPr/>
        </p:nvSpPr>
        <p:spPr>
          <a:xfrm>
            <a:off x="8120940" y="2539063"/>
            <a:ext cx="4850042" cy="424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b="1">
                <a:solidFill>
                  <a:srgbClr val="535353"/>
                </a:solidFill>
              </a:defRPr>
            </a:pPr>
            <a:r>
              <a:rPr dirty="0"/>
              <a:t>Stress und psycho-</a:t>
            </a:r>
            <a:r>
              <a:rPr dirty="0" err="1"/>
              <a:t>emotionale</a:t>
            </a:r>
            <a:r>
              <a:rPr dirty="0"/>
              <a:t> </a:t>
            </a:r>
          </a:p>
          <a:p>
            <a:pPr>
              <a:defRPr b="1">
                <a:solidFill>
                  <a:srgbClr val="535353"/>
                </a:solidFill>
              </a:defRPr>
            </a:pPr>
            <a:r>
              <a:rPr dirty="0" err="1"/>
              <a:t>Belastung</a:t>
            </a:r>
            <a:endParaRPr dirty="0"/>
          </a:p>
          <a:p>
            <a:pPr>
              <a:defRPr b="1">
                <a:solidFill>
                  <a:srgbClr val="535353"/>
                </a:solidFill>
              </a:defRPr>
            </a:pPr>
            <a:endParaRPr dirty="0"/>
          </a:p>
          <a:p>
            <a:pPr>
              <a:defRPr b="1">
                <a:solidFill>
                  <a:srgbClr val="535353"/>
                </a:solidFill>
              </a:defRPr>
            </a:pPr>
            <a:endParaRPr dirty="0"/>
          </a:p>
          <a:p>
            <a:pPr>
              <a:defRPr b="1">
                <a:solidFill>
                  <a:srgbClr val="535353"/>
                </a:solidFill>
              </a:defRPr>
            </a:pPr>
            <a:r>
              <a:rPr lang="en-US" dirty="0" smtClean="0"/>
              <a:t>Diabetes </a:t>
            </a:r>
            <a:r>
              <a:rPr lang="en-US" dirty="0"/>
              <a:t>Mellitus</a:t>
            </a:r>
          </a:p>
          <a:p>
            <a:pPr>
              <a:defRPr b="1">
                <a:solidFill>
                  <a:srgbClr val="535353"/>
                </a:solidFill>
              </a:defRPr>
            </a:pPr>
            <a:endParaRPr dirty="0"/>
          </a:p>
          <a:p>
            <a:pPr>
              <a:defRPr b="1">
                <a:solidFill>
                  <a:srgbClr val="535353"/>
                </a:solidFill>
              </a:defRPr>
            </a:pPr>
            <a:endParaRPr dirty="0"/>
          </a:p>
          <a:p>
            <a:pPr>
              <a:defRPr b="1">
                <a:solidFill>
                  <a:srgbClr val="535353"/>
                </a:solidFill>
              </a:defRPr>
            </a:pPr>
            <a:r>
              <a:rPr lang="de-DE" dirty="0" smtClean="0"/>
              <a:t>Genetisch</a:t>
            </a:r>
            <a:r>
              <a:rPr lang="ru-RU" dirty="0" smtClean="0"/>
              <a:t> </a:t>
            </a:r>
            <a:r>
              <a:rPr lang="de-DE" dirty="0" smtClean="0"/>
              <a:t>bedingte </a:t>
            </a:r>
            <a:r>
              <a:rPr lang="de-DE" dirty="0" smtClean="0"/>
              <a:t>Abweichungen oder</a:t>
            </a:r>
          </a:p>
          <a:p>
            <a:pPr>
              <a:defRPr b="1">
                <a:solidFill>
                  <a:srgbClr val="535353"/>
                </a:solidFill>
              </a:defRPr>
            </a:pPr>
            <a:r>
              <a:rPr lang="de-DE" dirty="0" smtClean="0"/>
              <a:t> Erkrankungen</a:t>
            </a:r>
            <a:endParaRPr dirty="0"/>
          </a:p>
          <a:p>
            <a:pPr>
              <a:defRPr b="1">
                <a:solidFill>
                  <a:srgbClr val="535353"/>
                </a:solidFill>
              </a:defRPr>
            </a:pPr>
            <a:endParaRPr dirty="0"/>
          </a:p>
          <a:p>
            <a:pPr>
              <a:defRPr b="1">
                <a:solidFill>
                  <a:srgbClr val="535353"/>
                </a:solidFill>
              </a:defRPr>
            </a:pPr>
            <a:r>
              <a:rPr lang="de-DE" dirty="0" smtClean="0"/>
              <a:t>Umweltverschmutzung</a:t>
            </a:r>
            <a:endParaRPr lang="de-DE" dirty="0"/>
          </a:p>
          <a:p>
            <a:pPr>
              <a:defRPr b="1">
                <a:solidFill>
                  <a:srgbClr val="535353"/>
                </a:solidFill>
              </a:defRPr>
            </a:pPr>
            <a:endParaRPr dirty="0"/>
          </a:p>
          <a:p>
            <a:pPr>
              <a:defRPr b="1">
                <a:solidFill>
                  <a:srgbClr val="535353"/>
                </a:solidFill>
              </a:defRPr>
            </a:pPr>
            <a:endParaRPr dirty="0"/>
          </a:p>
          <a:p>
            <a:pPr>
              <a:defRPr b="1">
                <a:solidFill>
                  <a:srgbClr val="535353"/>
                </a:solidFill>
              </a:defRPr>
            </a:pPr>
            <a:r>
              <a:rPr lang="en-US" dirty="0"/>
              <a:t>Alter (</a:t>
            </a:r>
            <a:r>
              <a:rPr lang="en-US" dirty="0" err="1"/>
              <a:t>Senkung</a:t>
            </a:r>
            <a:r>
              <a:rPr lang="en-US" dirty="0"/>
              <a:t> der </a:t>
            </a:r>
            <a:r>
              <a:rPr lang="en-US" dirty="0" err="1"/>
              <a:t>Regenerationsfähigkeit</a:t>
            </a:r>
            <a:r>
              <a:rPr lang="en-US" dirty="0"/>
              <a:t>)</a:t>
            </a:r>
          </a:p>
          <a:p>
            <a:pPr>
              <a:defRPr b="1">
                <a:solidFill>
                  <a:srgbClr val="535353"/>
                </a:solidFill>
              </a:defRPr>
            </a:pPr>
            <a:endParaRPr dirty="0"/>
          </a:p>
        </p:txBody>
      </p:sp>
      <p:pic>
        <p:nvPicPr>
          <p:cNvPr id="534" name="cardiopack_icon_ECO-01.png" descr="cardiopack_icon_ECO-01.png"/>
          <p:cNvPicPr>
            <a:picLocks noChangeAspect="1"/>
          </p:cNvPicPr>
          <p:nvPr/>
        </p:nvPicPr>
        <p:blipFill>
          <a:blip r:embed="rId3">
            <a:extLst/>
          </a:blip>
          <a:stretch>
            <a:fillRect/>
          </a:stretch>
        </p:blipFill>
        <p:spPr>
          <a:xfrm>
            <a:off x="7438312" y="5202152"/>
            <a:ext cx="437664" cy="437666"/>
          </a:xfrm>
          <a:prstGeom prst="rect">
            <a:avLst/>
          </a:prstGeom>
          <a:ln w="12700">
            <a:miter lim="400000"/>
          </a:ln>
        </p:spPr>
      </p:pic>
      <p:pic>
        <p:nvPicPr>
          <p:cNvPr id="535" name="cardiopack_icon_ECO-02.png" descr="cardiopack_icon_ECO-02.png"/>
          <p:cNvPicPr>
            <a:picLocks noChangeAspect="1"/>
          </p:cNvPicPr>
          <p:nvPr/>
        </p:nvPicPr>
        <p:blipFill>
          <a:blip r:embed="rId4">
            <a:extLst/>
          </a:blip>
          <a:stretch>
            <a:fillRect/>
          </a:stretch>
        </p:blipFill>
        <p:spPr>
          <a:xfrm>
            <a:off x="988696" y="6058686"/>
            <a:ext cx="349317" cy="489845"/>
          </a:xfrm>
          <a:prstGeom prst="rect">
            <a:avLst/>
          </a:prstGeom>
          <a:ln w="12700">
            <a:miter lim="400000"/>
          </a:ln>
        </p:spPr>
      </p:pic>
      <p:pic>
        <p:nvPicPr>
          <p:cNvPr id="536" name="cardiopack_icon_ECO-03.png" descr="cardiopack_icon_ECO-03.png"/>
          <p:cNvPicPr>
            <a:picLocks noChangeAspect="1"/>
          </p:cNvPicPr>
          <p:nvPr/>
        </p:nvPicPr>
        <p:blipFill>
          <a:blip r:embed="rId5">
            <a:extLst/>
          </a:blip>
          <a:stretch>
            <a:fillRect/>
          </a:stretch>
        </p:blipFill>
        <p:spPr>
          <a:xfrm>
            <a:off x="931440" y="4119740"/>
            <a:ext cx="455829" cy="538780"/>
          </a:xfrm>
          <a:prstGeom prst="rect">
            <a:avLst/>
          </a:prstGeom>
          <a:ln w="12700">
            <a:miter lim="400000"/>
          </a:ln>
        </p:spPr>
      </p:pic>
      <p:pic>
        <p:nvPicPr>
          <p:cNvPr id="537" name="cardiopack_icon_ECO-04.png" descr="cardiopack_icon_ECO-04.png"/>
          <p:cNvPicPr>
            <a:picLocks noChangeAspect="1"/>
          </p:cNvPicPr>
          <p:nvPr/>
        </p:nvPicPr>
        <p:blipFill>
          <a:blip r:embed="rId6">
            <a:extLst/>
          </a:blip>
          <a:stretch>
            <a:fillRect/>
          </a:stretch>
        </p:blipFill>
        <p:spPr>
          <a:xfrm>
            <a:off x="999821" y="3331828"/>
            <a:ext cx="491154" cy="437574"/>
          </a:xfrm>
          <a:prstGeom prst="rect">
            <a:avLst/>
          </a:prstGeom>
          <a:ln w="12700">
            <a:miter lim="400000"/>
          </a:ln>
        </p:spPr>
      </p:pic>
      <p:pic>
        <p:nvPicPr>
          <p:cNvPr id="538" name="cardiopack_icon_ECO-05.png" descr="cardiopack_icon_ECO-05.png"/>
          <p:cNvPicPr>
            <a:picLocks noChangeAspect="1"/>
          </p:cNvPicPr>
          <p:nvPr/>
        </p:nvPicPr>
        <p:blipFill>
          <a:blip r:embed="rId7">
            <a:extLst/>
          </a:blip>
          <a:stretch>
            <a:fillRect/>
          </a:stretch>
        </p:blipFill>
        <p:spPr>
          <a:xfrm>
            <a:off x="954652" y="5125659"/>
            <a:ext cx="490154" cy="455453"/>
          </a:xfrm>
          <a:prstGeom prst="rect">
            <a:avLst/>
          </a:prstGeom>
          <a:ln w="12700">
            <a:miter lim="400000"/>
          </a:ln>
        </p:spPr>
      </p:pic>
      <p:pic>
        <p:nvPicPr>
          <p:cNvPr id="539" name="cardiopack_icon_ECO-06.png" descr="cardiopack_icon_ECO-06.png"/>
          <p:cNvPicPr>
            <a:picLocks noChangeAspect="1"/>
          </p:cNvPicPr>
          <p:nvPr/>
        </p:nvPicPr>
        <p:blipFill>
          <a:blip r:embed="rId8">
            <a:extLst/>
          </a:blip>
          <a:stretch>
            <a:fillRect/>
          </a:stretch>
        </p:blipFill>
        <p:spPr>
          <a:xfrm>
            <a:off x="7463727" y="2551763"/>
            <a:ext cx="513366" cy="538780"/>
          </a:xfrm>
          <a:prstGeom prst="rect">
            <a:avLst/>
          </a:prstGeom>
          <a:ln w="12700">
            <a:miter lim="400000"/>
          </a:ln>
        </p:spPr>
      </p:pic>
      <p:pic>
        <p:nvPicPr>
          <p:cNvPr id="540" name="cardiopack_icon_ECO-07.png" descr="cardiopack_icon_ECO-07.png"/>
          <p:cNvPicPr>
            <a:picLocks noChangeAspect="1"/>
          </p:cNvPicPr>
          <p:nvPr/>
        </p:nvPicPr>
        <p:blipFill>
          <a:blip r:embed="rId9">
            <a:extLst/>
          </a:blip>
          <a:stretch>
            <a:fillRect/>
          </a:stretch>
        </p:blipFill>
        <p:spPr>
          <a:xfrm>
            <a:off x="7445907" y="6009751"/>
            <a:ext cx="398229" cy="538780"/>
          </a:xfrm>
          <a:prstGeom prst="rect">
            <a:avLst/>
          </a:prstGeom>
          <a:ln w="12700">
            <a:miter lim="400000"/>
          </a:ln>
        </p:spPr>
      </p:pic>
      <p:pic>
        <p:nvPicPr>
          <p:cNvPr id="541" name="cardiopack_icon_ECO-08.png" descr="cardiopack_icon_ECO-08.png"/>
          <p:cNvPicPr>
            <a:picLocks noChangeAspect="1"/>
          </p:cNvPicPr>
          <p:nvPr/>
        </p:nvPicPr>
        <p:blipFill>
          <a:blip r:embed="rId10">
            <a:extLst/>
          </a:blip>
          <a:stretch>
            <a:fillRect/>
          </a:stretch>
        </p:blipFill>
        <p:spPr>
          <a:xfrm>
            <a:off x="7468936" y="4258824"/>
            <a:ext cx="490241" cy="538780"/>
          </a:xfrm>
          <a:prstGeom prst="rect">
            <a:avLst/>
          </a:prstGeom>
          <a:ln w="12700">
            <a:miter lim="400000"/>
          </a:ln>
        </p:spPr>
      </p:pic>
      <p:pic>
        <p:nvPicPr>
          <p:cNvPr id="542" name="cardiopack_icon_ECO-09.png" descr="cardiopack_icon_ECO-09.png"/>
          <p:cNvPicPr>
            <a:picLocks noChangeAspect="1"/>
          </p:cNvPicPr>
          <p:nvPr/>
        </p:nvPicPr>
        <p:blipFill>
          <a:blip r:embed="rId11">
            <a:extLst/>
          </a:blip>
          <a:stretch>
            <a:fillRect/>
          </a:stretch>
        </p:blipFill>
        <p:spPr>
          <a:xfrm>
            <a:off x="931440" y="2608078"/>
            <a:ext cx="513366" cy="440028"/>
          </a:xfrm>
          <a:prstGeom prst="rect">
            <a:avLst/>
          </a:prstGeom>
          <a:ln w="12700">
            <a:miter lim="400000"/>
          </a:ln>
        </p:spPr>
      </p:pic>
      <p:pic>
        <p:nvPicPr>
          <p:cNvPr id="543" name="cardiopack_icon_ECO-10.png" descr="cardiopack_icon_ECO-10.png"/>
          <p:cNvPicPr>
            <a:picLocks noChangeAspect="1"/>
          </p:cNvPicPr>
          <p:nvPr/>
        </p:nvPicPr>
        <p:blipFill>
          <a:blip r:embed="rId12">
            <a:extLst/>
          </a:blip>
          <a:stretch>
            <a:fillRect/>
          </a:stretch>
        </p:blipFill>
        <p:spPr>
          <a:xfrm>
            <a:off x="7451020" y="3564973"/>
            <a:ext cx="538780" cy="359187"/>
          </a:xfrm>
          <a:prstGeom prst="rect">
            <a:avLst/>
          </a:prstGeom>
          <a:ln w="12700">
            <a:miter lim="400000"/>
          </a:ln>
        </p:spPr>
      </p:pic>
      <p:sp>
        <p:nvSpPr>
          <p:cNvPr id="544" name="Shape 576"/>
          <p:cNvSpPr txBox="1"/>
          <p:nvPr/>
        </p:nvSpPr>
        <p:spPr>
          <a:xfrm>
            <a:off x="1614968" y="2578217"/>
            <a:ext cx="4837218" cy="39703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b="1">
                <a:solidFill>
                  <a:srgbClr val="535353"/>
                </a:solidFill>
              </a:defRPr>
            </a:pPr>
            <a:r>
              <a:rPr lang="de-DE" dirty="0"/>
              <a:t>Erhöhter Blutdruck</a:t>
            </a:r>
            <a:endParaRPr dirty="0"/>
          </a:p>
          <a:p>
            <a:pPr>
              <a:defRPr b="1">
                <a:solidFill>
                  <a:srgbClr val="535353"/>
                </a:solidFill>
              </a:defRPr>
            </a:pPr>
            <a:endParaRPr dirty="0"/>
          </a:p>
          <a:p>
            <a:pPr>
              <a:defRPr b="1">
                <a:solidFill>
                  <a:srgbClr val="535353"/>
                </a:solidFill>
              </a:defRPr>
            </a:pPr>
            <a:endParaRPr lang="ru-RU" dirty="0" smtClean="0"/>
          </a:p>
          <a:p>
            <a:pPr>
              <a:defRPr b="1">
                <a:solidFill>
                  <a:srgbClr val="535353"/>
                </a:solidFill>
              </a:defRPr>
            </a:pPr>
            <a:r>
              <a:rPr lang="en-US" dirty="0" err="1" smtClean="0"/>
              <a:t>Rauchen</a:t>
            </a:r>
            <a:endParaRPr lang="en-US" dirty="0"/>
          </a:p>
          <a:p>
            <a:pPr>
              <a:defRPr b="1">
                <a:solidFill>
                  <a:srgbClr val="535353"/>
                </a:solidFill>
              </a:defRPr>
            </a:pPr>
            <a:endParaRPr dirty="0"/>
          </a:p>
          <a:p>
            <a:pPr>
              <a:defRPr b="1">
                <a:solidFill>
                  <a:srgbClr val="535353"/>
                </a:solidFill>
              </a:defRPr>
            </a:pPr>
            <a:endParaRPr dirty="0"/>
          </a:p>
          <a:p>
            <a:pPr>
              <a:defRPr b="1">
                <a:solidFill>
                  <a:srgbClr val="535353"/>
                </a:solidFill>
              </a:defRPr>
            </a:pPr>
            <a:r>
              <a:rPr dirty="0" err="1"/>
              <a:t>Unausgewogene</a:t>
            </a:r>
            <a:r>
              <a:rPr dirty="0"/>
              <a:t> </a:t>
            </a:r>
            <a:r>
              <a:rPr dirty="0" err="1"/>
              <a:t>Ernährung</a:t>
            </a:r>
            <a:r>
              <a:rPr dirty="0"/>
              <a:t> &amp; </a:t>
            </a:r>
            <a:r>
              <a:rPr dirty="0" err="1"/>
              <a:t>Übergewicht</a:t>
            </a:r>
            <a:endParaRPr dirty="0"/>
          </a:p>
          <a:p>
            <a:pPr>
              <a:defRPr b="1">
                <a:solidFill>
                  <a:srgbClr val="535353"/>
                </a:solidFill>
              </a:defRPr>
            </a:pPr>
            <a:endParaRPr dirty="0"/>
          </a:p>
          <a:p>
            <a:pPr>
              <a:defRPr b="1">
                <a:solidFill>
                  <a:srgbClr val="535353"/>
                </a:solidFill>
              </a:defRPr>
            </a:pPr>
            <a:endParaRPr dirty="0"/>
          </a:p>
          <a:p>
            <a:pPr>
              <a:defRPr b="1">
                <a:solidFill>
                  <a:srgbClr val="535353"/>
                </a:solidFill>
              </a:defRPr>
            </a:pPr>
            <a:r>
              <a:rPr dirty="0" err="1" smtClean="0"/>
              <a:t>Bewegungsmangel</a:t>
            </a:r>
            <a:endParaRPr lang="ru-RU" dirty="0" smtClean="0"/>
          </a:p>
          <a:p>
            <a:pPr>
              <a:defRPr b="1">
                <a:solidFill>
                  <a:srgbClr val="535353"/>
                </a:solidFill>
              </a:defRPr>
            </a:pPr>
            <a:endParaRPr lang="ru-RU" dirty="0"/>
          </a:p>
          <a:p>
            <a:pPr>
              <a:defRPr b="1">
                <a:solidFill>
                  <a:srgbClr val="535353"/>
                </a:solidFill>
              </a:defRPr>
            </a:pPr>
            <a:endParaRPr lang="ru-RU" dirty="0" smtClean="0"/>
          </a:p>
          <a:p>
            <a:pPr>
              <a:defRPr b="1">
                <a:solidFill>
                  <a:srgbClr val="535353"/>
                </a:solidFill>
              </a:defRPr>
            </a:pPr>
            <a:endParaRPr lang="ru-RU" dirty="0" smtClean="0"/>
          </a:p>
          <a:p>
            <a:pPr>
              <a:defRPr b="1">
                <a:solidFill>
                  <a:srgbClr val="535353"/>
                </a:solidFill>
              </a:defRPr>
            </a:pPr>
            <a:r>
              <a:rPr lang="en-US" dirty="0" err="1" smtClean="0"/>
              <a:t>Wasserhaushaltstörungen</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5444"/>
        </a:solidFill>
        <a:effectLst/>
      </p:bgPr>
    </p:bg>
    <p:spTree>
      <p:nvGrpSpPr>
        <p:cNvPr id="1" name=""/>
        <p:cNvGrpSpPr/>
        <p:nvPr/>
      </p:nvGrpSpPr>
      <p:grpSpPr>
        <a:xfrm>
          <a:off x="0" y="0"/>
          <a:ext cx="0" cy="0"/>
          <a:chOff x="0" y="0"/>
          <a:chExt cx="0" cy="0"/>
        </a:xfrm>
      </p:grpSpPr>
      <p:sp>
        <p:nvSpPr>
          <p:cNvPr id="548" name="Shape 580"/>
          <p:cNvSpPr/>
          <p:nvPr/>
        </p:nvSpPr>
        <p:spPr>
          <a:xfrm>
            <a:off x="5073967" y="-10479"/>
            <a:ext cx="7992271" cy="7336158"/>
          </a:xfrm>
          <a:prstGeom prst="rect">
            <a:avLst/>
          </a:prstGeom>
          <a:solidFill>
            <a:srgbClr val="FFFFFF"/>
          </a:solidFill>
          <a:ln w="12700">
            <a:miter lim="400000"/>
          </a:ln>
        </p:spPr>
        <p:txBody>
          <a:bodyPr lIns="45718" tIns="45718" rIns="45718" bIns="45718" anchor="ctr"/>
          <a:lstStyle/>
          <a:p>
            <a:endParaRPr/>
          </a:p>
        </p:txBody>
      </p:sp>
      <p:sp>
        <p:nvSpPr>
          <p:cNvPr id="549" name="Shape 581"/>
          <p:cNvSpPr txBox="1"/>
          <p:nvPr/>
        </p:nvSpPr>
        <p:spPr>
          <a:xfrm>
            <a:off x="1260160" y="3963401"/>
            <a:ext cx="2610479" cy="1143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3600" b="1" cap="all">
                <a:solidFill>
                  <a:srgbClr val="FFFFFF"/>
                </a:solidFill>
              </a:defRPr>
            </a:pPr>
            <a:r>
              <a:t>Negative</a:t>
            </a:r>
          </a:p>
          <a:p>
            <a:pPr algn="ctr">
              <a:defRPr sz="3600" b="1" cap="all">
                <a:solidFill>
                  <a:srgbClr val="FFFFFF"/>
                </a:solidFill>
              </a:defRPr>
            </a:pPr>
            <a:r>
              <a:t>Faktoren</a:t>
            </a:r>
          </a:p>
        </p:txBody>
      </p:sp>
      <p:sp>
        <p:nvSpPr>
          <p:cNvPr id="550" name="Shape 582"/>
          <p:cNvSpPr txBox="1"/>
          <p:nvPr/>
        </p:nvSpPr>
        <p:spPr>
          <a:xfrm>
            <a:off x="5387947" y="1190634"/>
            <a:ext cx="7364310" cy="746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lnSpc>
                <a:spcPct val="150000"/>
              </a:lnSpc>
              <a:defRPr b="1" cap="all">
                <a:solidFill>
                  <a:srgbClr val="535353"/>
                </a:solidFill>
              </a:defRPr>
            </a:pPr>
            <a:r>
              <a:t>Abnutzung des Herzmuskels</a:t>
            </a:r>
          </a:p>
          <a:p>
            <a:pPr algn="ctr">
              <a:lnSpc>
                <a:spcPct val="150000"/>
              </a:lnSpc>
              <a:defRPr b="1" cap="all">
                <a:solidFill>
                  <a:srgbClr val="535353"/>
                </a:solidFill>
              </a:defRPr>
            </a:pPr>
            <a:r>
              <a:t>Schäden an den Wänden von Arterien und Blutgefäßen</a:t>
            </a:r>
          </a:p>
        </p:txBody>
      </p:sp>
      <p:sp>
        <p:nvSpPr>
          <p:cNvPr id="551" name="Shape 583"/>
          <p:cNvSpPr txBox="1"/>
          <p:nvPr/>
        </p:nvSpPr>
        <p:spPr>
          <a:xfrm>
            <a:off x="1044397" y="1951720"/>
            <a:ext cx="3042006" cy="1143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3600" b="1" cap="all">
                <a:solidFill>
                  <a:srgbClr val="FFFFFF"/>
                </a:solidFill>
              </a:defRPr>
            </a:pPr>
            <a:r>
              <a:t>Konstante</a:t>
            </a:r>
          </a:p>
          <a:p>
            <a:pPr algn="ctr">
              <a:defRPr sz="3600" b="1" cap="all">
                <a:solidFill>
                  <a:srgbClr val="FFFFFF"/>
                </a:solidFill>
              </a:defRPr>
            </a:pPr>
            <a:r>
              <a:t>Belastung</a:t>
            </a:r>
          </a:p>
        </p:txBody>
      </p:sp>
      <p:sp>
        <p:nvSpPr>
          <p:cNvPr id="552" name="Shape 584"/>
          <p:cNvSpPr txBox="1"/>
          <p:nvPr/>
        </p:nvSpPr>
        <p:spPr>
          <a:xfrm>
            <a:off x="2216664" y="2887649"/>
            <a:ext cx="697468" cy="1226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a:defRPr sz="8000" b="1" cap="all">
                <a:solidFill>
                  <a:srgbClr val="FFFFFF"/>
                </a:solidFill>
              </a:defRPr>
            </a:lvl1pPr>
          </a:lstStyle>
          <a:p>
            <a:r>
              <a:t>+</a:t>
            </a:r>
          </a:p>
        </p:txBody>
      </p:sp>
      <p:sp>
        <p:nvSpPr>
          <p:cNvPr id="553" name="Shape 585"/>
          <p:cNvSpPr txBox="1"/>
          <p:nvPr/>
        </p:nvSpPr>
        <p:spPr>
          <a:xfrm>
            <a:off x="8054966" y="4764391"/>
            <a:ext cx="2030273" cy="746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lnSpc>
                <a:spcPct val="150000"/>
              </a:lnSpc>
              <a:defRPr b="1" cap="all">
                <a:solidFill>
                  <a:srgbClr val="535353"/>
                </a:solidFill>
              </a:defRPr>
            </a:pPr>
            <a:r>
              <a:t>Herzinfarkt</a:t>
            </a:r>
          </a:p>
          <a:p>
            <a:pPr algn="ctr">
              <a:lnSpc>
                <a:spcPct val="150000"/>
              </a:lnSpc>
              <a:defRPr b="1" cap="all">
                <a:solidFill>
                  <a:srgbClr val="535353"/>
                </a:solidFill>
              </a:defRPr>
            </a:pPr>
            <a:r>
              <a:t>Schlaganfall </a:t>
            </a:r>
          </a:p>
        </p:txBody>
      </p:sp>
      <p:sp>
        <p:nvSpPr>
          <p:cNvPr id="554" name="Shape 586"/>
          <p:cNvSpPr/>
          <p:nvPr/>
        </p:nvSpPr>
        <p:spPr>
          <a:xfrm rot="16200000" flipH="1">
            <a:off x="8657821" y="3117026"/>
            <a:ext cx="824562" cy="767849"/>
          </a:xfrm>
          <a:prstGeom prst="rightArrow">
            <a:avLst>
              <a:gd name="adj1" fmla="val 32000"/>
              <a:gd name="adj2" fmla="val 64000"/>
            </a:avLst>
          </a:prstGeom>
          <a:ln w="25400">
            <a:solidFill>
              <a:srgbClr val="F6554A"/>
            </a:solidFill>
          </a:ln>
        </p:spPr>
        <p:txBody>
          <a:bodyPr lIns="45718" tIns="45718" rIns="45718" bIns="45718" anchor="ctr"/>
          <a:lstStyle/>
          <a:p>
            <a:endParaRPr/>
          </a:p>
        </p:txBody>
      </p:sp>
      <p:sp>
        <p:nvSpPr>
          <p:cNvPr id="555" name="Shape 587"/>
          <p:cNvSpPr txBox="1"/>
          <p:nvPr/>
        </p:nvSpPr>
        <p:spPr>
          <a:xfrm>
            <a:off x="7964050" y="1997479"/>
            <a:ext cx="2212104" cy="746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lnSpc>
                <a:spcPct val="150000"/>
              </a:lnSpc>
              <a:defRPr b="1" cap="all">
                <a:solidFill>
                  <a:srgbClr val="535353"/>
                </a:solidFill>
              </a:defRPr>
            </a:pPr>
            <a:r>
              <a:t>Blutgerinnsel </a:t>
            </a:r>
          </a:p>
          <a:p>
            <a:pPr algn="ctr">
              <a:lnSpc>
                <a:spcPct val="150000"/>
              </a:lnSpc>
              <a:defRPr b="1" cap="all">
                <a:solidFill>
                  <a:srgbClr val="535353"/>
                </a:solidFill>
              </a:defRPr>
            </a:pPr>
            <a:r>
              <a:t>Bluthochdruck</a:t>
            </a:r>
          </a:p>
        </p:txBody>
      </p:sp>
      <p:sp>
        <p:nvSpPr>
          <p:cNvPr id="556" name="Shape 588"/>
          <p:cNvSpPr txBox="1"/>
          <p:nvPr/>
        </p:nvSpPr>
        <p:spPr>
          <a:xfrm>
            <a:off x="6655795" y="4257452"/>
            <a:ext cx="4828614" cy="350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a:lnSpc>
                <a:spcPct val="150000"/>
              </a:lnSpc>
              <a:defRPr b="1" cap="all">
                <a:solidFill>
                  <a:srgbClr val="535353"/>
                </a:solidFill>
              </a:defRPr>
            </a:lvl1pPr>
          </a:lstStyle>
          <a:p>
            <a:r>
              <a:t>Gefahr der IschämiE-Herzkrankheit</a:t>
            </a:r>
          </a:p>
        </p:txBody>
      </p:sp>
      <p:sp>
        <p:nvSpPr>
          <p:cNvPr id="557" name="Shape 589"/>
          <p:cNvSpPr txBox="1"/>
          <p:nvPr/>
        </p:nvSpPr>
        <p:spPr>
          <a:xfrm>
            <a:off x="5298916" y="2887649"/>
            <a:ext cx="697467" cy="1226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a:defRPr sz="8000" b="1" cap="all">
                <a:solidFill>
                  <a:srgbClr val="F6554A"/>
                </a:solidFill>
              </a:defRPr>
            </a:lvl1pPr>
          </a:lstStyle>
          <a:p>
            <a:r>
              <a: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1" name="custom – 1.png" descr="custom – 1.png"/>
          <p:cNvPicPr>
            <a:picLocks noChangeAspect="1"/>
          </p:cNvPicPr>
          <p:nvPr/>
        </p:nvPicPr>
        <p:blipFill>
          <a:blip r:embed="rId3">
            <a:extLst/>
          </a:blip>
          <a:srcRect l="3543" t="12339" r="3543" b="6203"/>
          <a:stretch>
            <a:fillRect/>
          </a:stretch>
        </p:blipFill>
        <p:spPr>
          <a:xfrm>
            <a:off x="1031592" y="1839717"/>
            <a:ext cx="10941614" cy="5387355"/>
          </a:xfrm>
          <a:prstGeom prst="rect">
            <a:avLst/>
          </a:prstGeom>
          <a:ln w="12700">
            <a:miter lim="400000"/>
          </a:ln>
        </p:spPr>
      </p:pic>
      <p:sp>
        <p:nvSpPr>
          <p:cNvPr id="562" name="Shape 594"/>
          <p:cNvSpPr/>
          <p:nvPr/>
        </p:nvSpPr>
        <p:spPr>
          <a:xfrm>
            <a:off x="2545200" y="6310079"/>
            <a:ext cx="282709" cy="379498"/>
          </a:xfrm>
          <a:custGeom>
            <a:avLst/>
            <a:gdLst/>
            <a:ahLst/>
            <a:cxnLst>
              <a:cxn ang="0">
                <a:pos x="wd2" y="hd2"/>
              </a:cxn>
              <a:cxn ang="5400000">
                <a:pos x="wd2" y="hd2"/>
              </a:cxn>
              <a:cxn ang="10800000">
                <a:pos x="wd2" y="hd2"/>
              </a:cxn>
              <a:cxn ang="16200000">
                <a:pos x="wd2" y="hd2"/>
              </a:cxn>
            </a:cxnLst>
            <a:rect l="0" t="0" r="r" b="b"/>
            <a:pathLst>
              <a:path w="21600" h="21600" extrusionOk="0">
                <a:moveTo>
                  <a:pt x="18926" y="19025"/>
                </a:moveTo>
                <a:lnTo>
                  <a:pt x="4385" y="19025"/>
                </a:lnTo>
                <a:lnTo>
                  <a:pt x="5763" y="20156"/>
                </a:lnTo>
                <a:lnTo>
                  <a:pt x="7405" y="20960"/>
                </a:lnTo>
                <a:lnTo>
                  <a:pt x="9313" y="21440"/>
                </a:lnTo>
                <a:lnTo>
                  <a:pt x="11491" y="21600"/>
                </a:lnTo>
                <a:lnTo>
                  <a:pt x="13509" y="21458"/>
                </a:lnTo>
                <a:lnTo>
                  <a:pt x="15368" y="21028"/>
                </a:lnTo>
                <a:lnTo>
                  <a:pt x="17074" y="20309"/>
                </a:lnTo>
                <a:lnTo>
                  <a:pt x="18636" y="19298"/>
                </a:lnTo>
                <a:lnTo>
                  <a:pt x="18926" y="19025"/>
                </a:lnTo>
                <a:close/>
                <a:moveTo>
                  <a:pt x="4385" y="0"/>
                </a:moveTo>
                <a:lnTo>
                  <a:pt x="0" y="0"/>
                </a:lnTo>
                <a:lnTo>
                  <a:pt x="0" y="21206"/>
                </a:lnTo>
                <a:lnTo>
                  <a:pt x="4385" y="21206"/>
                </a:lnTo>
                <a:lnTo>
                  <a:pt x="4385" y="19025"/>
                </a:lnTo>
                <a:lnTo>
                  <a:pt x="18926" y="19025"/>
                </a:lnTo>
                <a:lnTo>
                  <a:pt x="19505" y="18480"/>
                </a:lnTo>
                <a:lnTo>
                  <a:pt x="10800" y="18480"/>
                </a:lnTo>
                <a:lnTo>
                  <a:pt x="9484" y="18394"/>
                </a:lnTo>
                <a:lnTo>
                  <a:pt x="6212" y="17116"/>
                </a:lnTo>
                <a:lnTo>
                  <a:pt x="4499" y="14633"/>
                </a:lnTo>
                <a:lnTo>
                  <a:pt x="4385" y="13632"/>
                </a:lnTo>
                <a:lnTo>
                  <a:pt x="4499" y="12633"/>
                </a:lnTo>
                <a:lnTo>
                  <a:pt x="6212" y="10179"/>
                </a:lnTo>
                <a:lnTo>
                  <a:pt x="9484" y="8871"/>
                </a:lnTo>
                <a:lnTo>
                  <a:pt x="10800" y="8785"/>
                </a:lnTo>
                <a:lnTo>
                  <a:pt x="19508" y="8785"/>
                </a:lnTo>
                <a:lnTo>
                  <a:pt x="18893" y="8209"/>
                </a:lnTo>
                <a:lnTo>
                  <a:pt x="4385" y="8209"/>
                </a:lnTo>
                <a:lnTo>
                  <a:pt x="4385" y="0"/>
                </a:lnTo>
                <a:close/>
                <a:moveTo>
                  <a:pt x="19508" y="8785"/>
                </a:moveTo>
                <a:lnTo>
                  <a:pt x="10800" y="8785"/>
                </a:lnTo>
                <a:lnTo>
                  <a:pt x="12116" y="8871"/>
                </a:lnTo>
                <a:lnTo>
                  <a:pt x="13322" y="9130"/>
                </a:lnTo>
                <a:lnTo>
                  <a:pt x="16187" y="10906"/>
                </a:lnTo>
                <a:lnTo>
                  <a:pt x="17215" y="13632"/>
                </a:lnTo>
                <a:lnTo>
                  <a:pt x="17101" y="14633"/>
                </a:lnTo>
                <a:lnTo>
                  <a:pt x="15388" y="17116"/>
                </a:lnTo>
                <a:lnTo>
                  <a:pt x="12116" y="18394"/>
                </a:lnTo>
                <a:lnTo>
                  <a:pt x="10800" y="18480"/>
                </a:lnTo>
                <a:lnTo>
                  <a:pt x="19505" y="18480"/>
                </a:lnTo>
                <a:lnTo>
                  <a:pt x="19939" y="18071"/>
                </a:lnTo>
                <a:lnTo>
                  <a:pt x="20864" y="16715"/>
                </a:lnTo>
                <a:lnTo>
                  <a:pt x="21417" y="15233"/>
                </a:lnTo>
                <a:lnTo>
                  <a:pt x="21600" y="13632"/>
                </a:lnTo>
                <a:lnTo>
                  <a:pt x="21417" y="12019"/>
                </a:lnTo>
                <a:lnTo>
                  <a:pt x="20864" y="10539"/>
                </a:lnTo>
                <a:lnTo>
                  <a:pt x="19938" y="9189"/>
                </a:lnTo>
                <a:lnTo>
                  <a:pt x="19508" y="8785"/>
                </a:lnTo>
                <a:close/>
                <a:moveTo>
                  <a:pt x="11491" y="5665"/>
                </a:moveTo>
                <a:lnTo>
                  <a:pt x="9313" y="5824"/>
                </a:lnTo>
                <a:lnTo>
                  <a:pt x="7405" y="6301"/>
                </a:lnTo>
                <a:lnTo>
                  <a:pt x="5763" y="7096"/>
                </a:lnTo>
                <a:lnTo>
                  <a:pt x="4385" y="8209"/>
                </a:lnTo>
                <a:lnTo>
                  <a:pt x="18893" y="8209"/>
                </a:lnTo>
                <a:lnTo>
                  <a:pt x="15368" y="6237"/>
                </a:lnTo>
                <a:lnTo>
                  <a:pt x="11491" y="5665"/>
                </a:lnTo>
                <a:close/>
              </a:path>
            </a:pathLst>
          </a:custGeom>
          <a:solidFill>
            <a:srgbClr val="FFFFFF"/>
          </a:solidFill>
          <a:ln w="12700">
            <a:miter lim="400000"/>
          </a:ln>
        </p:spPr>
        <p:txBody>
          <a:bodyPr lIns="45718" tIns="45718" rIns="45718" bIns="45718"/>
          <a:lstStyle/>
          <a:p>
            <a:endParaRPr/>
          </a:p>
        </p:txBody>
      </p:sp>
      <p:sp>
        <p:nvSpPr>
          <p:cNvPr id="563" name="Shape 595"/>
          <p:cNvSpPr/>
          <p:nvPr/>
        </p:nvSpPr>
        <p:spPr>
          <a:xfrm>
            <a:off x="2173679" y="6310079"/>
            <a:ext cx="2" cy="372362"/>
          </a:xfrm>
          <a:prstGeom prst="line">
            <a:avLst/>
          </a:prstGeom>
          <a:ln w="57600">
            <a:solidFill>
              <a:srgbClr val="FFFFFF"/>
            </a:solidFill>
          </a:ln>
        </p:spPr>
        <p:txBody>
          <a:bodyPr lIns="45718" tIns="45718" rIns="45718" bIns="45718"/>
          <a:lstStyle/>
          <a:p>
            <a:endParaRPr/>
          </a:p>
        </p:txBody>
      </p:sp>
      <p:sp>
        <p:nvSpPr>
          <p:cNvPr id="564" name="Shape 596"/>
          <p:cNvSpPr/>
          <p:nvPr/>
        </p:nvSpPr>
        <p:spPr>
          <a:xfrm>
            <a:off x="2252520" y="6416640"/>
            <a:ext cx="241897" cy="272654"/>
          </a:xfrm>
          <a:custGeom>
            <a:avLst/>
            <a:gdLst/>
            <a:ahLst/>
            <a:cxnLst>
              <a:cxn ang="0">
                <a:pos x="wd2" y="hd2"/>
              </a:cxn>
              <a:cxn ang="5400000">
                <a:pos x="wd2" y="hd2"/>
              </a:cxn>
              <a:cxn ang="10800000">
                <a:pos x="wd2" y="hd2"/>
              </a:cxn>
              <a:cxn ang="16200000">
                <a:pos x="wd2" y="hd2"/>
              </a:cxn>
            </a:cxnLst>
            <a:rect l="0" t="0" r="r" b="b"/>
            <a:pathLst>
              <a:path w="21600" h="21600" extrusionOk="0">
                <a:moveTo>
                  <a:pt x="5127" y="0"/>
                </a:moveTo>
                <a:lnTo>
                  <a:pt x="0" y="0"/>
                </a:lnTo>
                <a:lnTo>
                  <a:pt x="0" y="13020"/>
                </a:lnTo>
                <a:lnTo>
                  <a:pt x="651" y="16622"/>
                </a:lnTo>
                <a:lnTo>
                  <a:pt x="2543" y="19320"/>
                </a:lnTo>
                <a:lnTo>
                  <a:pt x="5581" y="21013"/>
                </a:lnTo>
                <a:lnTo>
                  <a:pt x="9674" y="21600"/>
                </a:lnTo>
                <a:lnTo>
                  <a:pt x="11689" y="21431"/>
                </a:lnTo>
                <a:lnTo>
                  <a:pt x="13504" y="20906"/>
                </a:lnTo>
                <a:lnTo>
                  <a:pt x="15104" y="19995"/>
                </a:lnTo>
                <a:lnTo>
                  <a:pt x="16473" y="18671"/>
                </a:lnTo>
                <a:lnTo>
                  <a:pt x="21600" y="18671"/>
                </a:lnTo>
                <a:lnTo>
                  <a:pt x="21600" y="17263"/>
                </a:lnTo>
                <a:lnTo>
                  <a:pt x="10800" y="17263"/>
                </a:lnTo>
                <a:lnTo>
                  <a:pt x="8400" y="16919"/>
                </a:lnTo>
                <a:lnTo>
                  <a:pt x="6618" y="15926"/>
                </a:lnTo>
                <a:lnTo>
                  <a:pt x="5509" y="14344"/>
                </a:lnTo>
                <a:lnTo>
                  <a:pt x="5127" y="12232"/>
                </a:lnTo>
                <a:lnTo>
                  <a:pt x="5127" y="0"/>
                </a:lnTo>
                <a:close/>
                <a:moveTo>
                  <a:pt x="21600" y="18671"/>
                </a:moveTo>
                <a:lnTo>
                  <a:pt x="16473" y="18671"/>
                </a:lnTo>
                <a:lnTo>
                  <a:pt x="16473" y="21052"/>
                </a:lnTo>
                <a:lnTo>
                  <a:pt x="21600" y="21052"/>
                </a:lnTo>
                <a:lnTo>
                  <a:pt x="21600" y="18671"/>
                </a:lnTo>
                <a:close/>
                <a:moveTo>
                  <a:pt x="21600" y="0"/>
                </a:moveTo>
                <a:lnTo>
                  <a:pt x="16473" y="0"/>
                </a:lnTo>
                <a:lnTo>
                  <a:pt x="16473" y="12167"/>
                </a:lnTo>
                <a:lnTo>
                  <a:pt x="16054" y="14198"/>
                </a:lnTo>
                <a:lnTo>
                  <a:pt x="14883" y="15813"/>
                </a:lnTo>
                <a:lnTo>
                  <a:pt x="13088" y="16879"/>
                </a:lnTo>
                <a:lnTo>
                  <a:pt x="10800" y="17263"/>
                </a:lnTo>
                <a:lnTo>
                  <a:pt x="21600" y="17263"/>
                </a:lnTo>
                <a:lnTo>
                  <a:pt x="21600" y="0"/>
                </a:lnTo>
                <a:close/>
              </a:path>
            </a:pathLst>
          </a:custGeom>
          <a:solidFill>
            <a:srgbClr val="FFFFFF"/>
          </a:solidFill>
          <a:ln w="12700">
            <a:miter lim="400000"/>
          </a:ln>
        </p:spPr>
        <p:txBody>
          <a:bodyPr lIns="45718" tIns="45718" rIns="45718" bIns="45718"/>
          <a:lstStyle/>
          <a:p>
            <a:endParaRPr/>
          </a:p>
        </p:txBody>
      </p:sp>
      <p:sp>
        <p:nvSpPr>
          <p:cNvPr id="565" name="Shape 597"/>
          <p:cNvSpPr/>
          <p:nvPr/>
        </p:nvSpPr>
        <p:spPr>
          <a:xfrm>
            <a:off x="1848240" y="6409799"/>
            <a:ext cx="259711" cy="279803"/>
          </a:xfrm>
          <a:custGeom>
            <a:avLst/>
            <a:gdLst/>
            <a:ahLst/>
            <a:cxnLst>
              <a:cxn ang="0">
                <a:pos x="wd2" y="hd2"/>
              </a:cxn>
              <a:cxn ang="5400000">
                <a:pos x="wd2" y="hd2"/>
              </a:cxn>
              <a:cxn ang="10800000">
                <a:pos x="wd2" y="hd2"/>
              </a:cxn>
              <a:cxn ang="16200000">
                <a:pos x="wd2" y="hd2"/>
              </a:cxn>
            </a:cxnLst>
            <a:rect l="0" t="0" r="r" b="b"/>
            <a:pathLst>
              <a:path w="21600" h="21600" extrusionOk="0">
                <a:moveTo>
                  <a:pt x="11673" y="0"/>
                </a:moveTo>
                <a:lnTo>
                  <a:pt x="7174" y="775"/>
                </a:lnTo>
                <a:lnTo>
                  <a:pt x="3406" y="3121"/>
                </a:lnTo>
                <a:lnTo>
                  <a:pt x="857" y="6606"/>
                </a:lnTo>
                <a:lnTo>
                  <a:pt x="0" y="10800"/>
                </a:lnTo>
                <a:lnTo>
                  <a:pt x="215" y="12987"/>
                </a:lnTo>
                <a:lnTo>
                  <a:pt x="1922" y="16822"/>
                </a:lnTo>
                <a:lnTo>
                  <a:pt x="5195" y="19850"/>
                </a:lnTo>
                <a:lnTo>
                  <a:pt x="9336" y="21407"/>
                </a:lnTo>
                <a:lnTo>
                  <a:pt x="11673" y="21600"/>
                </a:lnTo>
                <a:lnTo>
                  <a:pt x="13960" y="21407"/>
                </a:lnTo>
                <a:lnTo>
                  <a:pt x="17971" y="19850"/>
                </a:lnTo>
                <a:lnTo>
                  <a:pt x="20726" y="17370"/>
                </a:lnTo>
                <a:lnTo>
                  <a:pt x="11673" y="17370"/>
                </a:lnTo>
                <a:lnTo>
                  <a:pt x="8914" y="16864"/>
                </a:lnTo>
                <a:lnTo>
                  <a:pt x="6730" y="15475"/>
                </a:lnTo>
                <a:lnTo>
                  <a:pt x="5293" y="13390"/>
                </a:lnTo>
                <a:lnTo>
                  <a:pt x="4775" y="10800"/>
                </a:lnTo>
                <a:lnTo>
                  <a:pt x="5293" y="8209"/>
                </a:lnTo>
                <a:lnTo>
                  <a:pt x="6730" y="6125"/>
                </a:lnTo>
                <a:lnTo>
                  <a:pt x="8915" y="4735"/>
                </a:lnTo>
                <a:lnTo>
                  <a:pt x="11673" y="4229"/>
                </a:lnTo>
                <a:lnTo>
                  <a:pt x="20726" y="4229"/>
                </a:lnTo>
                <a:lnTo>
                  <a:pt x="20251" y="3679"/>
                </a:lnTo>
                <a:lnTo>
                  <a:pt x="19703" y="3121"/>
                </a:lnTo>
                <a:lnTo>
                  <a:pt x="17971" y="1750"/>
                </a:lnTo>
                <a:lnTo>
                  <a:pt x="16058" y="775"/>
                </a:lnTo>
                <a:lnTo>
                  <a:pt x="13960" y="193"/>
                </a:lnTo>
                <a:lnTo>
                  <a:pt x="11673" y="0"/>
                </a:lnTo>
                <a:close/>
                <a:moveTo>
                  <a:pt x="17712" y="14038"/>
                </a:moveTo>
                <a:lnTo>
                  <a:pt x="15505" y="16306"/>
                </a:lnTo>
                <a:lnTo>
                  <a:pt x="11673" y="17370"/>
                </a:lnTo>
                <a:lnTo>
                  <a:pt x="20726" y="17370"/>
                </a:lnTo>
                <a:lnTo>
                  <a:pt x="20750" y="17342"/>
                </a:lnTo>
                <a:lnTo>
                  <a:pt x="21199" y="16743"/>
                </a:lnTo>
                <a:lnTo>
                  <a:pt x="21600" y="16123"/>
                </a:lnTo>
                <a:lnTo>
                  <a:pt x="17712" y="14038"/>
                </a:lnTo>
                <a:close/>
                <a:moveTo>
                  <a:pt x="20726" y="4229"/>
                </a:moveTo>
                <a:lnTo>
                  <a:pt x="11673" y="4229"/>
                </a:lnTo>
                <a:lnTo>
                  <a:pt x="13064" y="4347"/>
                </a:lnTo>
                <a:lnTo>
                  <a:pt x="14341" y="4701"/>
                </a:lnTo>
                <a:lnTo>
                  <a:pt x="17022" y="6573"/>
                </a:lnTo>
                <a:lnTo>
                  <a:pt x="17712" y="7562"/>
                </a:lnTo>
                <a:lnTo>
                  <a:pt x="21600" y="5477"/>
                </a:lnTo>
                <a:lnTo>
                  <a:pt x="21199" y="4856"/>
                </a:lnTo>
                <a:lnTo>
                  <a:pt x="20750" y="4257"/>
                </a:lnTo>
                <a:lnTo>
                  <a:pt x="20726" y="4229"/>
                </a:lnTo>
                <a:close/>
              </a:path>
            </a:pathLst>
          </a:custGeom>
          <a:solidFill>
            <a:srgbClr val="FFFFFF"/>
          </a:solidFill>
          <a:ln w="12700">
            <a:miter lim="400000"/>
          </a:ln>
        </p:spPr>
        <p:txBody>
          <a:bodyPr lIns="45718" tIns="45718" rIns="45718" bIns="45718"/>
          <a:lstStyle/>
          <a:p>
            <a:endParaRPr/>
          </a:p>
        </p:txBody>
      </p:sp>
      <p:sp>
        <p:nvSpPr>
          <p:cNvPr id="566" name="Shape 598"/>
          <p:cNvSpPr/>
          <p:nvPr/>
        </p:nvSpPr>
        <p:spPr>
          <a:xfrm>
            <a:off x="1779840" y="6310079"/>
            <a:ext cx="1" cy="372362"/>
          </a:xfrm>
          <a:prstGeom prst="line">
            <a:avLst/>
          </a:prstGeom>
          <a:ln w="57600">
            <a:solidFill>
              <a:srgbClr val="FFFFFF"/>
            </a:solidFill>
          </a:ln>
        </p:spPr>
        <p:txBody>
          <a:bodyPr lIns="45718" tIns="45718" rIns="45718" bIns="45718"/>
          <a:lstStyle/>
          <a:p>
            <a:endParaRPr/>
          </a:p>
        </p:txBody>
      </p:sp>
      <p:sp>
        <p:nvSpPr>
          <p:cNvPr id="567" name="Shape 599"/>
          <p:cNvSpPr/>
          <p:nvPr/>
        </p:nvSpPr>
        <p:spPr>
          <a:xfrm>
            <a:off x="1417319" y="6409799"/>
            <a:ext cx="282710" cy="279803"/>
          </a:xfrm>
          <a:custGeom>
            <a:avLst/>
            <a:gdLst/>
            <a:ahLst/>
            <a:cxnLst>
              <a:cxn ang="0">
                <a:pos x="wd2" y="hd2"/>
              </a:cxn>
              <a:cxn ang="5400000">
                <a:pos x="wd2" y="hd2"/>
              </a:cxn>
              <a:cxn ang="10800000">
                <a:pos x="wd2" y="hd2"/>
              </a:cxn>
              <a:cxn ang="16200000">
                <a:pos x="wd2" y="hd2"/>
              </a:cxn>
            </a:cxnLst>
            <a:rect l="0" t="0" r="r" b="b"/>
            <a:pathLst>
              <a:path w="21600" h="21600" extrusionOk="0">
                <a:moveTo>
                  <a:pt x="10109" y="0"/>
                </a:moveTo>
                <a:lnTo>
                  <a:pt x="6232" y="775"/>
                </a:lnTo>
                <a:lnTo>
                  <a:pt x="2965" y="3122"/>
                </a:lnTo>
                <a:lnTo>
                  <a:pt x="736" y="6606"/>
                </a:lnTo>
                <a:lnTo>
                  <a:pt x="0" y="10800"/>
                </a:lnTo>
                <a:lnTo>
                  <a:pt x="183" y="12970"/>
                </a:lnTo>
                <a:lnTo>
                  <a:pt x="1662" y="16817"/>
                </a:lnTo>
                <a:lnTo>
                  <a:pt x="4526" y="19850"/>
                </a:lnTo>
                <a:lnTo>
                  <a:pt x="8091" y="21407"/>
                </a:lnTo>
                <a:lnTo>
                  <a:pt x="10109" y="21600"/>
                </a:lnTo>
                <a:lnTo>
                  <a:pt x="12288" y="21384"/>
                </a:lnTo>
                <a:lnTo>
                  <a:pt x="14195" y="20733"/>
                </a:lnTo>
                <a:lnTo>
                  <a:pt x="15837" y="19642"/>
                </a:lnTo>
                <a:lnTo>
                  <a:pt x="17215" y="18109"/>
                </a:lnTo>
                <a:lnTo>
                  <a:pt x="21600" y="18109"/>
                </a:lnTo>
                <a:lnTo>
                  <a:pt x="21600" y="17371"/>
                </a:lnTo>
                <a:lnTo>
                  <a:pt x="10800" y="17371"/>
                </a:lnTo>
                <a:lnTo>
                  <a:pt x="9484" y="17255"/>
                </a:lnTo>
                <a:lnTo>
                  <a:pt x="6212" y="15523"/>
                </a:lnTo>
                <a:lnTo>
                  <a:pt x="4499" y="12156"/>
                </a:lnTo>
                <a:lnTo>
                  <a:pt x="4385" y="10800"/>
                </a:lnTo>
                <a:lnTo>
                  <a:pt x="4499" y="9445"/>
                </a:lnTo>
                <a:lnTo>
                  <a:pt x="6212" y="6119"/>
                </a:lnTo>
                <a:lnTo>
                  <a:pt x="9484" y="4347"/>
                </a:lnTo>
                <a:lnTo>
                  <a:pt x="10800" y="4230"/>
                </a:lnTo>
                <a:lnTo>
                  <a:pt x="21600" y="4230"/>
                </a:lnTo>
                <a:lnTo>
                  <a:pt x="21600" y="3450"/>
                </a:lnTo>
                <a:lnTo>
                  <a:pt x="17215" y="3450"/>
                </a:lnTo>
                <a:lnTo>
                  <a:pt x="15837" y="1941"/>
                </a:lnTo>
                <a:lnTo>
                  <a:pt x="14195" y="863"/>
                </a:lnTo>
                <a:lnTo>
                  <a:pt x="12288" y="216"/>
                </a:lnTo>
                <a:lnTo>
                  <a:pt x="10109" y="0"/>
                </a:lnTo>
                <a:close/>
                <a:moveTo>
                  <a:pt x="21600" y="18109"/>
                </a:moveTo>
                <a:lnTo>
                  <a:pt x="17215" y="18109"/>
                </a:lnTo>
                <a:lnTo>
                  <a:pt x="17215" y="21066"/>
                </a:lnTo>
                <a:lnTo>
                  <a:pt x="21600" y="21066"/>
                </a:lnTo>
                <a:lnTo>
                  <a:pt x="21600" y="18109"/>
                </a:lnTo>
                <a:close/>
                <a:moveTo>
                  <a:pt x="21600" y="4230"/>
                </a:moveTo>
                <a:lnTo>
                  <a:pt x="10800" y="4230"/>
                </a:lnTo>
                <a:lnTo>
                  <a:pt x="12116" y="4347"/>
                </a:lnTo>
                <a:lnTo>
                  <a:pt x="13322" y="4698"/>
                </a:lnTo>
                <a:lnTo>
                  <a:pt x="16187" y="7104"/>
                </a:lnTo>
                <a:lnTo>
                  <a:pt x="17215" y="10800"/>
                </a:lnTo>
                <a:lnTo>
                  <a:pt x="17101" y="12156"/>
                </a:lnTo>
                <a:lnTo>
                  <a:pt x="15388" y="15523"/>
                </a:lnTo>
                <a:lnTo>
                  <a:pt x="12116" y="17255"/>
                </a:lnTo>
                <a:lnTo>
                  <a:pt x="10800" y="17371"/>
                </a:lnTo>
                <a:lnTo>
                  <a:pt x="21600" y="17371"/>
                </a:lnTo>
                <a:lnTo>
                  <a:pt x="21600" y="4230"/>
                </a:lnTo>
                <a:close/>
                <a:moveTo>
                  <a:pt x="21600" y="534"/>
                </a:moveTo>
                <a:lnTo>
                  <a:pt x="17215" y="534"/>
                </a:lnTo>
                <a:lnTo>
                  <a:pt x="17215" y="3450"/>
                </a:lnTo>
                <a:lnTo>
                  <a:pt x="21600" y="3450"/>
                </a:lnTo>
                <a:lnTo>
                  <a:pt x="21600" y="534"/>
                </a:lnTo>
                <a:close/>
              </a:path>
            </a:pathLst>
          </a:custGeom>
          <a:solidFill>
            <a:srgbClr val="FFFFFF"/>
          </a:solidFill>
          <a:ln w="12700">
            <a:miter lim="400000"/>
          </a:ln>
        </p:spPr>
        <p:txBody>
          <a:bodyPr lIns="45718" tIns="45718" rIns="45718" bIns="45718"/>
          <a:lstStyle/>
          <a:p>
            <a:endParaRPr/>
          </a:p>
        </p:txBody>
      </p:sp>
      <p:sp>
        <p:nvSpPr>
          <p:cNvPr id="568" name="Shape 600"/>
          <p:cNvSpPr/>
          <p:nvPr/>
        </p:nvSpPr>
        <p:spPr>
          <a:xfrm>
            <a:off x="944640" y="6409799"/>
            <a:ext cx="280667" cy="27979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6638" y="775"/>
                </a:lnTo>
                <a:lnTo>
                  <a:pt x="3150" y="3121"/>
                </a:lnTo>
                <a:lnTo>
                  <a:pt x="793" y="6606"/>
                </a:lnTo>
                <a:lnTo>
                  <a:pt x="0" y="10799"/>
                </a:lnTo>
                <a:lnTo>
                  <a:pt x="199" y="12987"/>
                </a:lnTo>
                <a:lnTo>
                  <a:pt x="1778" y="16823"/>
                </a:lnTo>
                <a:lnTo>
                  <a:pt x="4806" y="19850"/>
                </a:lnTo>
                <a:lnTo>
                  <a:pt x="8639" y="21407"/>
                </a:lnTo>
                <a:lnTo>
                  <a:pt x="10800" y="21600"/>
                </a:lnTo>
                <a:lnTo>
                  <a:pt x="12962" y="21407"/>
                </a:lnTo>
                <a:lnTo>
                  <a:pt x="14963" y="20825"/>
                </a:lnTo>
                <a:lnTo>
                  <a:pt x="16794" y="19850"/>
                </a:lnTo>
                <a:lnTo>
                  <a:pt x="18450" y="18479"/>
                </a:lnTo>
                <a:lnTo>
                  <a:pt x="19369" y="17370"/>
                </a:lnTo>
                <a:lnTo>
                  <a:pt x="10800" y="17370"/>
                </a:lnTo>
                <a:lnTo>
                  <a:pt x="8248" y="16865"/>
                </a:lnTo>
                <a:lnTo>
                  <a:pt x="6227" y="15476"/>
                </a:lnTo>
                <a:lnTo>
                  <a:pt x="4897" y="13391"/>
                </a:lnTo>
                <a:lnTo>
                  <a:pt x="4418" y="10799"/>
                </a:lnTo>
                <a:lnTo>
                  <a:pt x="4897" y="8209"/>
                </a:lnTo>
                <a:lnTo>
                  <a:pt x="6227" y="6124"/>
                </a:lnTo>
                <a:lnTo>
                  <a:pt x="8249" y="4735"/>
                </a:lnTo>
                <a:lnTo>
                  <a:pt x="10800" y="4230"/>
                </a:lnTo>
                <a:lnTo>
                  <a:pt x="19369" y="4230"/>
                </a:lnTo>
                <a:lnTo>
                  <a:pt x="18450" y="3121"/>
                </a:lnTo>
                <a:lnTo>
                  <a:pt x="16794" y="1750"/>
                </a:lnTo>
                <a:lnTo>
                  <a:pt x="14963" y="775"/>
                </a:lnTo>
                <a:lnTo>
                  <a:pt x="12962" y="193"/>
                </a:lnTo>
                <a:lnTo>
                  <a:pt x="10800" y="0"/>
                </a:lnTo>
                <a:close/>
                <a:moveTo>
                  <a:pt x="19369" y="4230"/>
                </a:moveTo>
                <a:lnTo>
                  <a:pt x="10800" y="4230"/>
                </a:lnTo>
                <a:lnTo>
                  <a:pt x="13352" y="4735"/>
                </a:lnTo>
                <a:lnTo>
                  <a:pt x="15374" y="6124"/>
                </a:lnTo>
                <a:lnTo>
                  <a:pt x="16704" y="8209"/>
                </a:lnTo>
                <a:lnTo>
                  <a:pt x="17183" y="10799"/>
                </a:lnTo>
                <a:lnTo>
                  <a:pt x="16704" y="13391"/>
                </a:lnTo>
                <a:lnTo>
                  <a:pt x="15374" y="15476"/>
                </a:lnTo>
                <a:lnTo>
                  <a:pt x="13352" y="16865"/>
                </a:lnTo>
                <a:lnTo>
                  <a:pt x="10800" y="17370"/>
                </a:lnTo>
                <a:lnTo>
                  <a:pt x="19369" y="17370"/>
                </a:lnTo>
                <a:lnTo>
                  <a:pt x="19822" y="16823"/>
                </a:lnTo>
                <a:lnTo>
                  <a:pt x="20808" y="14994"/>
                </a:lnTo>
                <a:lnTo>
                  <a:pt x="21401" y="12987"/>
                </a:lnTo>
                <a:lnTo>
                  <a:pt x="21600" y="10799"/>
                </a:lnTo>
                <a:lnTo>
                  <a:pt x="21401" y="8613"/>
                </a:lnTo>
                <a:lnTo>
                  <a:pt x="20808" y="6606"/>
                </a:lnTo>
                <a:lnTo>
                  <a:pt x="19822" y="4777"/>
                </a:lnTo>
                <a:lnTo>
                  <a:pt x="19369" y="4230"/>
                </a:lnTo>
                <a:close/>
              </a:path>
            </a:pathLst>
          </a:custGeom>
          <a:solidFill>
            <a:srgbClr val="FFFFFF"/>
          </a:solidFill>
          <a:ln w="12700">
            <a:miter lim="400000"/>
          </a:ln>
        </p:spPr>
        <p:txBody>
          <a:bodyPr lIns="45718" tIns="45718" rIns="45718" bIns="45718"/>
          <a:lstStyle/>
          <a:p>
            <a:endParaRPr/>
          </a:p>
        </p:txBody>
      </p:sp>
      <p:sp>
        <p:nvSpPr>
          <p:cNvPr id="569" name="Shape 601"/>
          <p:cNvSpPr/>
          <p:nvPr/>
        </p:nvSpPr>
        <p:spPr>
          <a:xfrm>
            <a:off x="1265760" y="6410519"/>
            <a:ext cx="135987" cy="271921"/>
          </a:xfrm>
          <a:custGeom>
            <a:avLst/>
            <a:gdLst/>
            <a:ahLst/>
            <a:cxnLst>
              <a:cxn ang="0">
                <a:pos x="wd2" y="hd2"/>
              </a:cxn>
              <a:cxn ang="5400000">
                <a:pos x="wd2" y="hd2"/>
              </a:cxn>
              <a:cxn ang="10800000">
                <a:pos x="wd2" y="hd2"/>
              </a:cxn>
              <a:cxn ang="16200000">
                <a:pos x="wd2" y="hd2"/>
              </a:cxn>
            </a:cxnLst>
            <a:rect l="0" t="0" r="r" b="b"/>
            <a:pathLst>
              <a:path w="21600" h="21600" extrusionOk="0">
                <a:moveTo>
                  <a:pt x="9096" y="498"/>
                </a:moveTo>
                <a:lnTo>
                  <a:pt x="0" y="498"/>
                </a:lnTo>
                <a:lnTo>
                  <a:pt x="0" y="21600"/>
                </a:lnTo>
                <a:lnTo>
                  <a:pt x="9096" y="21600"/>
                </a:lnTo>
                <a:lnTo>
                  <a:pt x="9096" y="10784"/>
                </a:lnTo>
                <a:lnTo>
                  <a:pt x="9758" y="8276"/>
                </a:lnTo>
                <a:lnTo>
                  <a:pt x="11903" y="6296"/>
                </a:lnTo>
                <a:lnTo>
                  <a:pt x="15771" y="5004"/>
                </a:lnTo>
                <a:lnTo>
                  <a:pt x="21600" y="4558"/>
                </a:lnTo>
                <a:lnTo>
                  <a:pt x="21600" y="3494"/>
                </a:lnTo>
                <a:lnTo>
                  <a:pt x="9096" y="3494"/>
                </a:lnTo>
                <a:lnTo>
                  <a:pt x="9096" y="498"/>
                </a:lnTo>
                <a:close/>
                <a:moveTo>
                  <a:pt x="21600" y="0"/>
                </a:moveTo>
                <a:lnTo>
                  <a:pt x="17831" y="359"/>
                </a:lnTo>
                <a:lnTo>
                  <a:pt x="14494" y="1060"/>
                </a:lnTo>
                <a:lnTo>
                  <a:pt x="11584" y="2106"/>
                </a:lnTo>
                <a:lnTo>
                  <a:pt x="9096" y="3494"/>
                </a:lnTo>
                <a:lnTo>
                  <a:pt x="21600" y="3494"/>
                </a:lnTo>
                <a:lnTo>
                  <a:pt x="21600" y="0"/>
                </a:lnTo>
                <a:close/>
              </a:path>
            </a:pathLst>
          </a:custGeom>
          <a:solidFill>
            <a:srgbClr val="FFFFFF"/>
          </a:solidFill>
          <a:ln w="12700">
            <a:miter lim="400000"/>
          </a:ln>
        </p:spPr>
        <p:txBody>
          <a:bodyPr lIns="45718" tIns="45718" rIns="45718" bIns="45718"/>
          <a:lstStyle/>
          <a:p>
            <a:endParaRPr/>
          </a:p>
        </p:txBody>
      </p:sp>
      <p:sp>
        <p:nvSpPr>
          <p:cNvPr id="570" name="Shape 602"/>
          <p:cNvSpPr/>
          <p:nvPr/>
        </p:nvSpPr>
        <p:spPr>
          <a:xfrm>
            <a:off x="659160" y="6409799"/>
            <a:ext cx="259711" cy="279803"/>
          </a:xfrm>
          <a:custGeom>
            <a:avLst/>
            <a:gdLst/>
            <a:ahLst/>
            <a:cxnLst>
              <a:cxn ang="0">
                <a:pos x="wd2" y="hd2"/>
              </a:cxn>
              <a:cxn ang="5400000">
                <a:pos x="wd2" y="hd2"/>
              </a:cxn>
              <a:cxn ang="10800000">
                <a:pos x="wd2" y="hd2"/>
              </a:cxn>
              <a:cxn ang="16200000">
                <a:pos x="wd2" y="hd2"/>
              </a:cxn>
            </a:cxnLst>
            <a:rect l="0" t="0" r="r" b="b"/>
            <a:pathLst>
              <a:path w="21600" h="21600" extrusionOk="0">
                <a:moveTo>
                  <a:pt x="11673" y="0"/>
                </a:moveTo>
                <a:lnTo>
                  <a:pt x="7174" y="775"/>
                </a:lnTo>
                <a:lnTo>
                  <a:pt x="3406" y="3121"/>
                </a:lnTo>
                <a:lnTo>
                  <a:pt x="857" y="6606"/>
                </a:lnTo>
                <a:lnTo>
                  <a:pt x="0" y="10800"/>
                </a:lnTo>
                <a:lnTo>
                  <a:pt x="215" y="12987"/>
                </a:lnTo>
                <a:lnTo>
                  <a:pt x="1922" y="16822"/>
                </a:lnTo>
                <a:lnTo>
                  <a:pt x="5195" y="19850"/>
                </a:lnTo>
                <a:lnTo>
                  <a:pt x="9337" y="21407"/>
                </a:lnTo>
                <a:lnTo>
                  <a:pt x="11673" y="21600"/>
                </a:lnTo>
                <a:lnTo>
                  <a:pt x="13960" y="21407"/>
                </a:lnTo>
                <a:lnTo>
                  <a:pt x="17971" y="19850"/>
                </a:lnTo>
                <a:lnTo>
                  <a:pt x="20726" y="17370"/>
                </a:lnTo>
                <a:lnTo>
                  <a:pt x="11673" y="17370"/>
                </a:lnTo>
                <a:lnTo>
                  <a:pt x="8914" y="16864"/>
                </a:lnTo>
                <a:lnTo>
                  <a:pt x="6730" y="15475"/>
                </a:lnTo>
                <a:lnTo>
                  <a:pt x="5293" y="13390"/>
                </a:lnTo>
                <a:lnTo>
                  <a:pt x="4775" y="10800"/>
                </a:lnTo>
                <a:lnTo>
                  <a:pt x="5293" y="8209"/>
                </a:lnTo>
                <a:lnTo>
                  <a:pt x="6730" y="6125"/>
                </a:lnTo>
                <a:lnTo>
                  <a:pt x="8915" y="4735"/>
                </a:lnTo>
                <a:lnTo>
                  <a:pt x="11673" y="4229"/>
                </a:lnTo>
                <a:lnTo>
                  <a:pt x="20726" y="4229"/>
                </a:lnTo>
                <a:lnTo>
                  <a:pt x="20251" y="3679"/>
                </a:lnTo>
                <a:lnTo>
                  <a:pt x="19703" y="3121"/>
                </a:lnTo>
                <a:lnTo>
                  <a:pt x="17971" y="1750"/>
                </a:lnTo>
                <a:lnTo>
                  <a:pt x="16058" y="775"/>
                </a:lnTo>
                <a:lnTo>
                  <a:pt x="13960" y="193"/>
                </a:lnTo>
                <a:lnTo>
                  <a:pt x="11673" y="0"/>
                </a:lnTo>
                <a:close/>
                <a:moveTo>
                  <a:pt x="17712" y="14038"/>
                </a:moveTo>
                <a:lnTo>
                  <a:pt x="15505" y="16306"/>
                </a:lnTo>
                <a:lnTo>
                  <a:pt x="11673" y="17370"/>
                </a:lnTo>
                <a:lnTo>
                  <a:pt x="20726" y="17370"/>
                </a:lnTo>
                <a:lnTo>
                  <a:pt x="20750" y="17342"/>
                </a:lnTo>
                <a:lnTo>
                  <a:pt x="21199" y="16743"/>
                </a:lnTo>
                <a:lnTo>
                  <a:pt x="21600" y="16123"/>
                </a:lnTo>
                <a:lnTo>
                  <a:pt x="17712" y="14038"/>
                </a:lnTo>
                <a:close/>
                <a:moveTo>
                  <a:pt x="20726" y="4229"/>
                </a:moveTo>
                <a:lnTo>
                  <a:pt x="11673" y="4229"/>
                </a:lnTo>
                <a:lnTo>
                  <a:pt x="13064" y="4347"/>
                </a:lnTo>
                <a:lnTo>
                  <a:pt x="14341" y="4701"/>
                </a:lnTo>
                <a:lnTo>
                  <a:pt x="17022" y="6573"/>
                </a:lnTo>
                <a:lnTo>
                  <a:pt x="17712" y="7562"/>
                </a:lnTo>
                <a:lnTo>
                  <a:pt x="21600" y="5477"/>
                </a:lnTo>
                <a:lnTo>
                  <a:pt x="21199" y="4856"/>
                </a:lnTo>
                <a:lnTo>
                  <a:pt x="20750" y="4257"/>
                </a:lnTo>
                <a:lnTo>
                  <a:pt x="20726" y="4229"/>
                </a:lnTo>
                <a:close/>
              </a:path>
            </a:pathLst>
          </a:custGeom>
          <a:solidFill>
            <a:srgbClr val="FFFFFF"/>
          </a:solidFill>
          <a:ln w="12700">
            <a:miter lim="400000"/>
          </a:ln>
        </p:spPr>
        <p:txBody>
          <a:bodyPr lIns="45718" tIns="45718" rIns="45718" bIns="45718"/>
          <a:lstStyle/>
          <a:p>
            <a:endParaRPr/>
          </a:p>
        </p:txBody>
      </p:sp>
      <p:sp>
        <p:nvSpPr>
          <p:cNvPr id="571" name="Shape 603"/>
          <p:cNvSpPr txBox="1"/>
          <p:nvPr/>
        </p:nvSpPr>
        <p:spPr>
          <a:xfrm>
            <a:off x="2487670" y="435332"/>
            <a:ext cx="8029460" cy="6098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600" b="1" cap="all">
                <a:solidFill>
                  <a:srgbClr val="FC533D"/>
                </a:solidFill>
              </a:defRPr>
            </a:lvl1pPr>
          </a:lstStyle>
          <a:p>
            <a:r>
              <a:t>Unseres Herz braucht pflege</a:t>
            </a:r>
          </a:p>
        </p:txBody>
      </p:sp>
      <p:sp>
        <p:nvSpPr>
          <p:cNvPr id="572" name="Shape 604"/>
          <p:cNvSpPr txBox="1"/>
          <p:nvPr/>
        </p:nvSpPr>
        <p:spPr>
          <a:xfrm>
            <a:off x="2361147" y="1133017"/>
            <a:ext cx="8282505" cy="350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535353"/>
                </a:solidFill>
              </a:defRPr>
            </a:lvl1pPr>
          </a:lstStyle>
          <a:p>
            <a:r>
              <a:t>Erkrankungen des Herz-Kreislauf-Systems - die weltweit häufigste Todesursache</a:t>
            </a:r>
          </a:p>
        </p:txBody>
      </p:sp>
      <p:sp>
        <p:nvSpPr>
          <p:cNvPr id="573" name="Shape 605"/>
          <p:cNvSpPr txBox="1"/>
          <p:nvPr/>
        </p:nvSpPr>
        <p:spPr>
          <a:xfrm>
            <a:off x="10804838" y="6669510"/>
            <a:ext cx="1906820" cy="350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535353"/>
                </a:solidFill>
              </a:defRPr>
            </a:lvl1pPr>
          </a:lstStyle>
          <a:p>
            <a:r>
              <a:t>*По данным ВОЗ</a:t>
            </a:r>
          </a:p>
        </p:txBody>
      </p:sp>
      <p:sp>
        <p:nvSpPr>
          <p:cNvPr id="574" name="10 weltweit führende Todesursachen (2016)"/>
          <p:cNvSpPr txBox="1"/>
          <p:nvPr/>
        </p:nvSpPr>
        <p:spPr>
          <a:xfrm>
            <a:off x="2618110" y="1966958"/>
            <a:ext cx="7768579" cy="41249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2200" b="1">
                <a:solidFill>
                  <a:srgbClr val="535353"/>
                </a:solidFill>
              </a:defRPr>
            </a:lvl1pPr>
          </a:lstStyle>
          <a:p>
            <a:r>
              <a:t>10 weltweit führende Todesursachen (2016) </a:t>
            </a:r>
          </a:p>
        </p:txBody>
      </p:sp>
      <p:sp>
        <p:nvSpPr>
          <p:cNvPr id="575" name="Die Häufigkeit der Todesfälle (Millionen)"/>
          <p:cNvSpPr txBox="1"/>
          <p:nvPr/>
        </p:nvSpPr>
        <p:spPr>
          <a:xfrm>
            <a:off x="6018936" y="2803841"/>
            <a:ext cx="2988801" cy="264253"/>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200" b="1"/>
            </a:lvl1pPr>
          </a:lstStyle>
          <a:p>
            <a:r>
              <a:t>Die Häufigkeit der Todesfälle (Millionen)</a:t>
            </a:r>
          </a:p>
        </p:txBody>
      </p:sp>
      <p:sp>
        <p:nvSpPr>
          <p:cNvPr id="576" name="Chronische ischämische Herzkrankheit"/>
          <p:cNvSpPr txBox="1"/>
          <p:nvPr/>
        </p:nvSpPr>
        <p:spPr>
          <a:xfrm>
            <a:off x="1576965" y="3656339"/>
            <a:ext cx="2950030" cy="26425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1200" b="1">
                <a:solidFill>
                  <a:srgbClr val="222222"/>
                </a:solidFill>
              </a:defRPr>
            </a:lvl1pPr>
          </a:lstStyle>
          <a:p>
            <a:r>
              <a:t>Chronische ischämische Herzkrankheit</a:t>
            </a:r>
          </a:p>
        </p:txBody>
      </p:sp>
      <p:sp>
        <p:nvSpPr>
          <p:cNvPr id="577" name="Schlaganfall"/>
          <p:cNvSpPr txBox="1"/>
          <p:nvPr/>
        </p:nvSpPr>
        <p:spPr>
          <a:xfrm>
            <a:off x="3526736" y="3994580"/>
            <a:ext cx="1000259" cy="264253"/>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457200">
              <a:defRPr sz="1200" b="1">
                <a:solidFill>
                  <a:srgbClr val="222222"/>
                </a:solidFill>
              </a:defRPr>
            </a:lvl1pPr>
          </a:lstStyle>
          <a:p>
            <a:r>
              <a:t>Schlaganfall</a:t>
            </a:r>
          </a:p>
        </p:txBody>
      </p:sp>
      <p:sp>
        <p:nvSpPr>
          <p:cNvPr id="578" name="Chronische obstruktive Lungenerkrankung"/>
          <p:cNvSpPr txBox="1"/>
          <p:nvPr/>
        </p:nvSpPr>
        <p:spPr>
          <a:xfrm>
            <a:off x="1070568" y="4332820"/>
            <a:ext cx="3456427" cy="26425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defRPr sz="1200" b="1">
                <a:solidFill>
                  <a:srgbClr val="222222"/>
                </a:solidFill>
              </a:defRPr>
            </a:lvl1pPr>
          </a:lstStyle>
          <a:p>
            <a:r>
              <a:t>Chronische obstruktive Lungenerkrankung</a:t>
            </a:r>
          </a:p>
        </p:txBody>
      </p:sp>
      <p:sp>
        <p:nvSpPr>
          <p:cNvPr id="579" name="Infektionskrankheiten der unteren Atemwege"/>
          <p:cNvSpPr txBox="1"/>
          <p:nvPr/>
        </p:nvSpPr>
        <p:spPr>
          <a:xfrm>
            <a:off x="1070568" y="4668268"/>
            <a:ext cx="3456427" cy="264253"/>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defRPr sz="1200" b="1">
                <a:solidFill>
                  <a:srgbClr val="222222"/>
                </a:solidFill>
              </a:defRPr>
            </a:lvl1pPr>
          </a:lstStyle>
          <a:p>
            <a:r>
              <a:t>Infektionskrankheiten der unteren Atemwege</a:t>
            </a:r>
          </a:p>
        </p:txBody>
      </p:sp>
      <p:sp>
        <p:nvSpPr>
          <p:cNvPr id="580" name="Alzheimer"/>
          <p:cNvSpPr txBox="1"/>
          <p:nvPr/>
        </p:nvSpPr>
        <p:spPr>
          <a:xfrm>
            <a:off x="1070568" y="4983209"/>
            <a:ext cx="3456427" cy="26425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defRPr sz="1200" b="1">
                <a:solidFill>
                  <a:srgbClr val="222222"/>
                </a:solidFill>
              </a:defRPr>
            </a:lvl1pPr>
          </a:lstStyle>
          <a:p>
            <a:r>
              <a:t>Alzheimer</a:t>
            </a:r>
          </a:p>
        </p:txBody>
      </p:sp>
      <p:sp>
        <p:nvSpPr>
          <p:cNvPr id="581" name="Lungen- und Bronchialkrebs"/>
          <p:cNvSpPr txBox="1"/>
          <p:nvPr/>
        </p:nvSpPr>
        <p:spPr>
          <a:xfrm>
            <a:off x="1070568" y="5298151"/>
            <a:ext cx="3456427" cy="264253"/>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defRPr sz="1200" b="1">
                <a:solidFill>
                  <a:srgbClr val="222222"/>
                </a:solidFill>
              </a:defRPr>
            </a:lvl1pPr>
          </a:lstStyle>
          <a:p>
            <a:r>
              <a:t>Lungen- und Bronchialkrebs</a:t>
            </a:r>
          </a:p>
        </p:txBody>
      </p:sp>
      <p:sp>
        <p:nvSpPr>
          <p:cNvPr id="582" name="Diabetes"/>
          <p:cNvSpPr txBox="1"/>
          <p:nvPr/>
        </p:nvSpPr>
        <p:spPr>
          <a:xfrm>
            <a:off x="1070568" y="5633598"/>
            <a:ext cx="3456427" cy="442053"/>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defRPr sz="1200" b="1">
                <a:solidFill>
                  <a:srgbClr val="222222"/>
                </a:solidFill>
              </a:defRPr>
            </a:lvl1pPr>
          </a:lstStyle>
          <a:p>
            <a:r>
              <a:t>Diabetes</a:t>
            </a:r>
          </a:p>
        </p:txBody>
      </p:sp>
      <p:sp>
        <p:nvSpPr>
          <p:cNvPr id="583" name="Verkehrsunfälle"/>
          <p:cNvSpPr txBox="1"/>
          <p:nvPr/>
        </p:nvSpPr>
        <p:spPr>
          <a:xfrm>
            <a:off x="1070568" y="5936241"/>
            <a:ext cx="3456427" cy="442053"/>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defRPr sz="1200" b="1">
                <a:solidFill>
                  <a:srgbClr val="222222"/>
                </a:solidFill>
              </a:defRPr>
            </a:lvl1pPr>
          </a:lstStyle>
          <a:p>
            <a:r>
              <a:t>Verkehrsunfälle</a:t>
            </a:r>
          </a:p>
        </p:txBody>
      </p:sp>
      <p:sp>
        <p:nvSpPr>
          <p:cNvPr id="584" name="Durchfallerkrankungen"/>
          <p:cNvSpPr txBox="1"/>
          <p:nvPr/>
        </p:nvSpPr>
        <p:spPr>
          <a:xfrm>
            <a:off x="1070568" y="6263481"/>
            <a:ext cx="3456427" cy="442053"/>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defRPr sz="1200" b="1">
                <a:solidFill>
                  <a:srgbClr val="222222"/>
                </a:solidFill>
              </a:defRPr>
            </a:lvl1pPr>
          </a:lstStyle>
          <a:p>
            <a:r>
              <a:t>Durchfallerkrankungen</a:t>
            </a:r>
          </a:p>
        </p:txBody>
      </p:sp>
      <p:sp>
        <p:nvSpPr>
          <p:cNvPr id="585" name="Tuberkulose"/>
          <p:cNvSpPr txBox="1"/>
          <p:nvPr/>
        </p:nvSpPr>
        <p:spPr>
          <a:xfrm>
            <a:off x="1070568" y="6601721"/>
            <a:ext cx="3456427" cy="44205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defRPr sz="1200" b="1">
                <a:solidFill>
                  <a:srgbClr val="222222"/>
                </a:solidFill>
              </a:defRPr>
            </a:lvl1pPr>
          </a:lstStyle>
          <a:p>
            <a:r>
              <a:t>Tuberkulose</a:t>
            </a:r>
          </a:p>
        </p:txBody>
      </p:sp>
      <p:sp>
        <p:nvSpPr>
          <p:cNvPr id="586" name="Todesursachen"/>
          <p:cNvSpPr txBox="1"/>
          <p:nvPr/>
        </p:nvSpPr>
        <p:spPr>
          <a:xfrm>
            <a:off x="8647811" y="4826722"/>
            <a:ext cx="1549069" cy="264253"/>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457200">
              <a:defRPr sz="1200" b="1">
                <a:solidFill>
                  <a:srgbClr val="222222"/>
                </a:solidFill>
              </a:defRPr>
            </a:lvl1pPr>
          </a:lstStyle>
          <a:p>
            <a:r>
              <a:t>Todesursachen</a:t>
            </a:r>
          </a:p>
        </p:txBody>
      </p:sp>
      <p:sp>
        <p:nvSpPr>
          <p:cNvPr id="587" name="Infektionsbedingte und angeborene Krankheiten; nicht vererbte…"/>
          <p:cNvSpPr txBox="1"/>
          <p:nvPr/>
        </p:nvSpPr>
        <p:spPr>
          <a:xfrm>
            <a:off x="8838858" y="5179887"/>
            <a:ext cx="3996477" cy="34170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457200">
              <a:defRPr sz="900" b="1">
                <a:solidFill>
                  <a:srgbClr val="222222"/>
                </a:solidFill>
              </a:defRPr>
            </a:pPr>
            <a:r>
              <a:t>Infektionsbedingte und angeborene Krankheiten; nicht vererbte</a:t>
            </a:r>
          </a:p>
          <a:p>
            <a:pPr defTabSz="457200">
              <a:defRPr sz="900" b="1">
                <a:solidFill>
                  <a:srgbClr val="222222"/>
                </a:solidFill>
              </a:defRPr>
            </a:pPr>
            <a:r>
              <a:t>Krankheiten</a:t>
            </a:r>
          </a:p>
        </p:txBody>
      </p:sp>
      <p:sp>
        <p:nvSpPr>
          <p:cNvPr id="588" name="Nicht infektionsbedingte Krankheiten, sondern durch die Lebensweise hervorgerufene Krankheiten"/>
          <p:cNvSpPr txBox="1"/>
          <p:nvPr/>
        </p:nvSpPr>
        <p:spPr>
          <a:xfrm>
            <a:off x="8838858" y="5526822"/>
            <a:ext cx="3065705" cy="34170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457200">
              <a:defRPr sz="900" b="1">
                <a:solidFill>
                  <a:srgbClr val="222222"/>
                </a:solidFill>
              </a:defRPr>
            </a:lvl1pPr>
          </a:lstStyle>
          <a:p>
            <a:r>
              <a:t>Nicht infektionsbedingte Krankheiten, sondern durch die Lebensweise hervorgerufene Krankheiten </a:t>
            </a:r>
          </a:p>
        </p:txBody>
      </p:sp>
      <p:sp>
        <p:nvSpPr>
          <p:cNvPr id="589" name="Verletzungen"/>
          <p:cNvSpPr txBox="1"/>
          <p:nvPr/>
        </p:nvSpPr>
        <p:spPr>
          <a:xfrm>
            <a:off x="8838858" y="5873758"/>
            <a:ext cx="3065705" cy="21470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457200">
              <a:defRPr sz="900" b="1">
                <a:solidFill>
                  <a:srgbClr val="222222"/>
                </a:solidFill>
              </a:defRPr>
            </a:lvl1pPr>
          </a:lstStyle>
          <a:p>
            <a:r>
              <a:t>Verletzungen</a:t>
            </a:r>
          </a:p>
        </p:txBody>
      </p:sp>
      <p:sp>
        <p:nvSpPr>
          <p:cNvPr id="590" name="*laut WHO Statistik"/>
          <p:cNvSpPr txBox="1"/>
          <p:nvPr/>
        </p:nvSpPr>
        <p:spPr>
          <a:xfrm>
            <a:off x="10670907" y="6669510"/>
            <a:ext cx="2047686" cy="35066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t>*laut WHO Statistik</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5444"/>
        </a:solidFill>
        <a:effectLst/>
      </p:bgPr>
    </p:bg>
    <p:spTree>
      <p:nvGrpSpPr>
        <p:cNvPr id="1" name=""/>
        <p:cNvGrpSpPr/>
        <p:nvPr/>
      </p:nvGrpSpPr>
      <p:grpSpPr>
        <a:xfrm>
          <a:off x="0" y="0"/>
          <a:ext cx="0" cy="0"/>
          <a:chOff x="0" y="0"/>
          <a:chExt cx="0" cy="0"/>
        </a:xfrm>
      </p:grpSpPr>
      <p:sp>
        <p:nvSpPr>
          <p:cNvPr id="594" name="Shape 609"/>
          <p:cNvSpPr txBox="1"/>
          <p:nvPr/>
        </p:nvSpPr>
        <p:spPr>
          <a:xfrm>
            <a:off x="538052" y="846820"/>
            <a:ext cx="11326173" cy="1754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600" b="1" cap="all">
                <a:solidFill>
                  <a:srgbClr val="FFFFFF"/>
                </a:solidFill>
              </a:defRPr>
            </a:lvl1pPr>
          </a:lstStyle>
          <a:p>
            <a:r>
              <a:rPr dirty="0" err="1"/>
              <a:t>Für</a:t>
            </a:r>
            <a:r>
              <a:rPr dirty="0"/>
              <a:t> </a:t>
            </a:r>
            <a:r>
              <a:rPr lang="ru-RU" dirty="0" err="1" smtClean="0"/>
              <a:t>das</a:t>
            </a:r>
            <a:r>
              <a:rPr dirty="0" smtClean="0"/>
              <a:t> </a:t>
            </a:r>
            <a:r>
              <a:rPr lang="en-US" dirty="0" err="1" smtClean="0"/>
              <a:t>ordnungsgemäße</a:t>
            </a:r>
            <a:r>
              <a:rPr lang="en-US" dirty="0" smtClean="0"/>
              <a:t> </a:t>
            </a:r>
            <a:r>
              <a:rPr lang="en-US" dirty="0" err="1"/>
              <a:t>Funktionieren</a:t>
            </a:r>
            <a:r>
              <a:rPr lang="en-US" dirty="0"/>
              <a:t> </a:t>
            </a:r>
            <a:endParaRPr lang="ru-RU" dirty="0" smtClean="0"/>
          </a:p>
          <a:p>
            <a:r>
              <a:rPr dirty="0" smtClean="0"/>
              <a:t>des </a:t>
            </a:r>
            <a:r>
              <a:rPr dirty="0" err="1"/>
              <a:t>Herz</a:t>
            </a:r>
            <a:r>
              <a:rPr dirty="0"/>
              <a:t>-</a:t>
            </a:r>
            <a:r>
              <a:rPr dirty="0" err="1"/>
              <a:t>Kreislauf</a:t>
            </a:r>
            <a:r>
              <a:rPr dirty="0"/>
              <a:t>-Systems </a:t>
            </a:r>
            <a:r>
              <a:rPr dirty="0" err="1"/>
              <a:t>ist</a:t>
            </a:r>
            <a:r>
              <a:rPr dirty="0"/>
              <a:t> </a:t>
            </a:r>
            <a:endParaRPr lang="ru-RU" dirty="0" smtClean="0"/>
          </a:p>
          <a:p>
            <a:r>
              <a:rPr dirty="0" err="1" smtClean="0"/>
              <a:t>folgendes</a:t>
            </a:r>
            <a:r>
              <a:rPr dirty="0" smtClean="0"/>
              <a:t> </a:t>
            </a:r>
            <a:r>
              <a:rPr dirty="0" err="1"/>
              <a:t>notwendig</a:t>
            </a:r>
            <a:r>
              <a:rPr dirty="0"/>
              <a:t>:</a:t>
            </a:r>
          </a:p>
        </p:txBody>
      </p:sp>
      <p:sp>
        <p:nvSpPr>
          <p:cNvPr id="595" name="Shape 610"/>
          <p:cNvSpPr txBox="1"/>
          <p:nvPr/>
        </p:nvSpPr>
        <p:spPr>
          <a:xfrm>
            <a:off x="6450164" y="5768837"/>
            <a:ext cx="3901064"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b="1" cap="all">
                <a:solidFill>
                  <a:srgbClr val="FFFFFF"/>
                </a:solidFill>
              </a:defRPr>
            </a:pPr>
            <a:r>
              <a:rPr dirty="0" err="1"/>
              <a:t>Schützen</a:t>
            </a:r>
            <a:r>
              <a:rPr dirty="0"/>
              <a:t> </a:t>
            </a:r>
            <a:r>
              <a:rPr dirty="0" err="1"/>
              <a:t>Sie</a:t>
            </a:r>
            <a:r>
              <a:rPr dirty="0"/>
              <a:t> </a:t>
            </a:r>
            <a:r>
              <a:rPr lang="ru-RU" dirty="0" err="1" smtClean="0"/>
              <a:t>ihr</a:t>
            </a:r>
            <a:r>
              <a:rPr dirty="0" smtClean="0"/>
              <a:t> </a:t>
            </a:r>
            <a:r>
              <a:rPr dirty="0" err="1"/>
              <a:t>Herz</a:t>
            </a:r>
            <a:r>
              <a:rPr dirty="0"/>
              <a:t> </a:t>
            </a:r>
          </a:p>
          <a:p>
            <a:pPr algn="ctr">
              <a:defRPr b="1" cap="all">
                <a:solidFill>
                  <a:srgbClr val="FFFFFF"/>
                </a:solidFill>
              </a:defRPr>
            </a:pPr>
            <a:r>
              <a:rPr dirty="0" err="1" smtClean="0"/>
              <a:t>Mit</a:t>
            </a:r>
            <a:r>
              <a:rPr lang="ru-RU" dirty="0" smtClean="0"/>
              <a:t> </a:t>
            </a:r>
            <a:r>
              <a:rPr lang="ru-RU" dirty="0" err="1" smtClean="0"/>
              <a:t>nützlich</a:t>
            </a:r>
            <a:r>
              <a:rPr dirty="0" err="1" smtClean="0"/>
              <a:t>en</a:t>
            </a:r>
            <a:r>
              <a:rPr dirty="0" smtClean="0"/>
              <a:t> </a:t>
            </a:r>
            <a:r>
              <a:rPr dirty="0" err="1"/>
              <a:t>Nährstoffen</a:t>
            </a:r>
            <a:r>
              <a:rPr dirty="0"/>
              <a:t> </a:t>
            </a:r>
          </a:p>
        </p:txBody>
      </p:sp>
      <p:pic>
        <p:nvPicPr>
          <p:cNvPr id="596" name="cardiopack_heart-01-01.png" descr="cardiopack_heart-01-01.png"/>
          <p:cNvPicPr>
            <a:picLocks noChangeAspect="1"/>
          </p:cNvPicPr>
          <p:nvPr/>
        </p:nvPicPr>
        <p:blipFill>
          <a:blip r:embed="rId3">
            <a:alphaModFix amt="19633"/>
            <a:extLst/>
          </a:blip>
          <a:stretch>
            <a:fillRect/>
          </a:stretch>
        </p:blipFill>
        <p:spPr>
          <a:xfrm>
            <a:off x="9230748" y="-585345"/>
            <a:ext cx="3995992" cy="3630554"/>
          </a:xfrm>
          <a:prstGeom prst="rect">
            <a:avLst/>
          </a:prstGeom>
          <a:ln w="12700">
            <a:miter lim="400000"/>
          </a:ln>
        </p:spPr>
      </p:pic>
      <p:pic>
        <p:nvPicPr>
          <p:cNvPr id="597" name="cardiopack_icon_health-01.png" descr="cardiopack_icon_health-01.png"/>
          <p:cNvPicPr>
            <a:picLocks noChangeAspect="1"/>
          </p:cNvPicPr>
          <p:nvPr/>
        </p:nvPicPr>
        <p:blipFill>
          <a:blip r:embed="rId4">
            <a:extLst/>
          </a:blip>
          <a:stretch>
            <a:fillRect/>
          </a:stretch>
        </p:blipFill>
        <p:spPr>
          <a:xfrm>
            <a:off x="2036289" y="2854121"/>
            <a:ext cx="809144" cy="809144"/>
          </a:xfrm>
          <a:prstGeom prst="rect">
            <a:avLst/>
          </a:prstGeom>
          <a:ln w="12700">
            <a:miter lim="400000"/>
          </a:ln>
        </p:spPr>
      </p:pic>
      <p:pic>
        <p:nvPicPr>
          <p:cNvPr id="598" name="cardiopack_icon_health-02.png" descr="cardiopack_icon_health-02.png"/>
          <p:cNvPicPr>
            <a:picLocks noChangeAspect="1"/>
          </p:cNvPicPr>
          <p:nvPr/>
        </p:nvPicPr>
        <p:blipFill>
          <a:blip r:embed="rId5">
            <a:extLst/>
          </a:blip>
          <a:stretch>
            <a:fillRect/>
          </a:stretch>
        </p:blipFill>
        <p:spPr>
          <a:xfrm>
            <a:off x="6089736" y="2854121"/>
            <a:ext cx="825327" cy="809144"/>
          </a:xfrm>
          <a:prstGeom prst="rect">
            <a:avLst/>
          </a:prstGeom>
          <a:ln w="12700">
            <a:miter lim="400000"/>
          </a:ln>
        </p:spPr>
      </p:pic>
      <p:pic>
        <p:nvPicPr>
          <p:cNvPr id="599" name="cardiopack_icon_health-03.png" descr="cardiopack_icon_health-03.png"/>
          <p:cNvPicPr>
            <a:picLocks noChangeAspect="1"/>
          </p:cNvPicPr>
          <p:nvPr/>
        </p:nvPicPr>
        <p:blipFill>
          <a:blip r:embed="rId6">
            <a:extLst/>
          </a:blip>
          <a:stretch>
            <a:fillRect/>
          </a:stretch>
        </p:blipFill>
        <p:spPr>
          <a:xfrm>
            <a:off x="10119665" y="2854121"/>
            <a:ext cx="754154" cy="809144"/>
          </a:xfrm>
          <a:prstGeom prst="rect">
            <a:avLst/>
          </a:prstGeom>
          <a:ln w="12700">
            <a:miter lim="400000"/>
          </a:ln>
        </p:spPr>
      </p:pic>
      <p:pic>
        <p:nvPicPr>
          <p:cNvPr id="600" name="cardiopack_icon_health-04.png" descr="cardiopack_icon_health-04.png"/>
          <p:cNvPicPr>
            <a:picLocks noChangeAspect="1"/>
          </p:cNvPicPr>
          <p:nvPr/>
        </p:nvPicPr>
        <p:blipFill>
          <a:blip r:embed="rId7">
            <a:extLst/>
          </a:blip>
          <a:stretch>
            <a:fillRect/>
          </a:stretch>
        </p:blipFill>
        <p:spPr>
          <a:xfrm>
            <a:off x="3827693" y="4874116"/>
            <a:ext cx="733523" cy="809143"/>
          </a:xfrm>
          <a:prstGeom prst="rect">
            <a:avLst/>
          </a:prstGeom>
          <a:ln w="12700">
            <a:miter lim="400000"/>
          </a:ln>
        </p:spPr>
      </p:pic>
      <p:pic>
        <p:nvPicPr>
          <p:cNvPr id="601" name="cardiopack_icon_health-05.png" descr="cardiopack_icon_health-05.png"/>
          <p:cNvPicPr>
            <a:picLocks noChangeAspect="1"/>
          </p:cNvPicPr>
          <p:nvPr/>
        </p:nvPicPr>
        <p:blipFill>
          <a:blip r:embed="rId8">
            <a:extLst/>
          </a:blip>
          <a:stretch>
            <a:fillRect/>
          </a:stretch>
        </p:blipFill>
        <p:spPr>
          <a:xfrm>
            <a:off x="8071743" y="4874116"/>
            <a:ext cx="657903" cy="809143"/>
          </a:xfrm>
          <a:prstGeom prst="rect">
            <a:avLst/>
          </a:prstGeom>
          <a:ln w="12700">
            <a:miter lim="400000"/>
          </a:ln>
        </p:spPr>
      </p:pic>
      <p:sp>
        <p:nvSpPr>
          <p:cNvPr id="602" name="Shape 617"/>
          <p:cNvSpPr txBox="1"/>
          <p:nvPr/>
        </p:nvSpPr>
        <p:spPr>
          <a:xfrm>
            <a:off x="657213" y="3752581"/>
            <a:ext cx="3567295" cy="884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b="1" cap="all">
                <a:solidFill>
                  <a:srgbClr val="FFFFFF"/>
                </a:solidFill>
              </a:defRPr>
            </a:pPr>
            <a:r>
              <a:t>behalten sie den Wasser- </a:t>
            </a:r>
          </a:p>
          <a:p>
            <a:pPr algn="ctr">
              <a:defRPr b="1" cap="all">
                <a:solidFill>
                  <a:srgbClr val="FFFFFF"/>
                </a:solidFill>
              </a:defRPr>
            </a:pPr>
            <a:r>
              <a:t>und Hährstoffhaushalt </a:t>
            </a:r>
          </a:p>
          <a:p>
            <a:pPr algn="ctr">
              <a:defRPr b="1" cap="all">
                <a:solidFill>
                  <a:srgbClr val="FFFFFF"/>
                </a:solidFill>
              </a:defRPr>
            </a:pPr>
            <a:r>
              <a:t>im Auge</a:t>
            </a:r>
          </a:p>
        </p:txBody>
      </p:sp>
      <p:sp>
        <p:nvSpPr>
          <p:cNvPr id="603" name="Shape 618"/>
          <p:cNvSpPr txBox="1"/>
          <p:nvPr/>
        </p:nvSpPr>
        <p:spPr>
          <a:xfrm>
            <a:off x="4532632" y="3752581"/>
            <a:ext cx="3939536" cy="923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b="1" cap="all">
                <a:solidFill>
                  <a:srgbClr val="FFFFFF"/>
                </a:solidFill>
              </a:defRPr>
            </a:pPr>
            <a:r>
              <a:rPr dirty="0" err="1"/>
              <a:t>Bleiben</a:t>
            </a:r>
            <a:r>
              <a:rPr dirty="0"/>
              <a:t> </a:t>
            </a:r>
            <a:r>
              <a:rPr dirty="0" err="1"/>
              <a:t>sie</a:t>
            </a:r>
            <a:r>
              <a:rPr dirty="0"/>
              <a:t> in </a:t>
            </a:r>
            <a:r>
              <a:rPr dirty="0" err="1"/>
              <a:t>Bewegung</a:t>
            </a:r>
            <a:r>
              <a:rPr dirty="0"/>
              <a:t>,</a:t>
            </a:r>
          </a:p>
          <a:p>
            <a:pPr algn="ctr">
              <a:defRPr b="1" cap="all">
                <a:solidFill>
                  <a:srgbClr val="FFFFFF"/>
                </a:solidFill>
              </a:defRPr>
            </a:pPr>
            <a:r>
              <a:rPr dirty="0" err="1"/>
              <a:t>Ändern</a:t>
            </a:r>
            <a:r>
              <a:rPr dirty="0"/>
              <a:t> </a:t>
            </a:r>
            <a:r>
              <a:rPr dirty="0" err="1"/>
              <a:t>sie</a:t>
            </a:r>
            <a:r>
              <a:rPr dirty="0"/>
              <a:t> </a:t>
            </a:r>
            <a:r>
              <a:rPr dirty="0" err="1"/>
              <a:t>ihre</a:t>
            </a:r>
            <a:r>
              <a:rPr dirty="0"/>
              <a:t> </a:t>
            </a:r>
            <a:r>
              <a:rPr dirty="0" err="1" smtClean="0"/>
              <a:t>Lebensweise</a:t>
            </a:r>
            <a:r>
              <a:rPr dirty="0" smtClean="0"/>
              <a:t>,</a:t>
            </a:r>
            <a:endParaRPr lang="ru-RU" dirty="0" smtClean="0"/>
          </a:p>
          <a:p>
            <a:pPr algn="ctr">
              <a:defRPr b="1" cap="all">
                <a:solidFill>
                  <a:srgbClr val="FFFFFF"/>
                </a:solidFill>
              </a:defRPr>
            </a:pPr>
            <a:r>
              <a:rPr lang="en-US" dirty="0" smtClean="0"/>
              <a:t>S</a:t>
            </a:r>
            <a:r>
              <a:rPr lang="ru-RU" dirty="0" err="1" smtClean="0"/>
              <a:t>port</a:t>
            </a:r>
            <a:r>
              <a:rPr lang="ru-RU" dirty="0" smtClean="0"/>
              <a:t> </a:t>
            </a:r>
            <a:r>
              <a:rPr lang="ru-RU" dirty="0" err="1" smtClean="0"/>
              <a:t>treiben</a:t>
            </a:r>
            <a:endParaRPr dirty="0"/>
          </a:p>
        </p:txBody>
      </p:sp>
      <p:sp>
        <p:nvSpPr>
          <p:cNvPr id="604" name="Shape 619"/>
          <p:cNvSpPr txBox="1"/>
          <p:nvPr/>
        </p:nvSpPr>
        <p:spPr>
          <a:xfrm>
            <a:off x="8725746" y="3752581"/>
            <a:ext cx="354199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b="1" cap="all">
                <a:solidFill>
                  <a:srgbClr val="FFFFFF"/>
                </a:solidFill>
              </a:defRPr>
            </a:pPr>
            <a:r>
              <a:rPr lang="en-US" dirty="0" err="1"/>
              <a:t>schlechte</a:t>
            </a:r>
            <a:r>
              <a:rPr lang="en-US" dirty="0"/>
              <a:t> </a:t>
            </a:r>
            <a:r>
              <a:rPr lang="en-US" dirty="0" err="1"/>
              <a:t>Gewohnheiten</a:t>
            </a:r>
            <a:r>
              <a:rPr lang="en-US" dirty="0"/>
              <a:t> </a:t>
            </a:r>
            <a:endParaRPr lang="ru-RU" dirty="0" smtClean="0"/>
          </a:p>
          <a:p>
            <a:pPr algn="ctr">
              <a:defRPr b="1" cap="all">
                <a:solidFill>
                  <a:srgbClr val="FFFFFF"/>
                </a:solidFill>
              </a:defRPr>
            </a:pPr>
            <a:r>
              <a:rPr lang="en-US" dirty="0" err="1" smtClean="0"/>
              <a:t>aufgeben</a:t>
            </a:r>
            <a:endParaRPr dirty="0"/>
          </a:p>
        </p:txBody>
      </p:sp>
      <p:sp>
        <p:nvSpPr>
          <p:cNvPr id="605" name="Shape 620"/>
          <p:cNvSpPr txBox="1"/>
          <p:nvPr/>
        </p:nvSpPr>
        <p:spPr>
          <a:xfrm>
            <a:off x="2184273" y="5768837"/>
            <a:ext cx="4020365" cy="884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b="1" cap="all">
                <a:solidFill>
                  <a:srgbClr val="FFFFFF"/>
                </a:solidFill>
              </a:defRPr>
            </a:pPr>
            <a:r>
              <a:t>Lernen sie Stress abzubauen</a:t>
            </a:r>
          </a:p>
          <a:p>
            <a:pPr algn="ctr">
              <a:defRPr b="1" cap="all">
                <a:solidFill>
                  <a:srgbClr val="FFFFFF"/>
                </a:solidFill>
              </a:defRPr>
            </a:pPr>
            <a:r>
              <a:t>und emotional </a:t>
            </a:r>
          </a:p>
          <a:p>
            <a:pPr algn="ctr">
              <a:defRPr b="1" cap="all">
                <a:solidFill>
                  <a:srgbClr val="FFFFFF"/>
                </a:solidFill>
              </a:defRPr>
            </a:pPr>
            <a:r>
              <a:t>ausgeglichen zu sein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hape 624"/>
          <p:cNvSpPr txBox="1"/>
          <p:nvPr/>
        </p:nvSpPr>
        <p:spPr>
          <a:xfrm>
            <a:off x="1065059" y="846820"/>
            <a:ext cx="9889883" cy="120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600" b="1" cap="all">
                <a:solidFill>
                  <a:srgbClr val="FC533D"/>
                </a:solidFill>
              </a:defRPr>
            </a:lvl1pPr>
          </a:lstStyle>
          <a:p>
            <a:r>
              <a:rPr dirty="0"/>
              <a:t>Die </a:t>
            </a:r>
            <a:r>
              <a:rPr dirty="0" err="1"/>
              <a:t>Komponenten</a:t>
            </a:r>
            <a:r>
              <a:rPr dirty="0"/>
              <a:t> </a:t>
            </a:r>
            <a:r>
              <a:rPr dirty="0" err="1"/>
              <a:t>für</a:t>
            </a:r>
            <a:r>
              <a:rPr dirty="0"/>
              <a:t> die gesundheit </a:t>
            </a:r>
            <a:endParaRPr lang="ru-RU" dirty="0" smtClean="0"/>
          </a:p>
          <a:p>
            <a:r>
              <a:rPr dirty="0" smtClean="0"/>
              <a:t>des </a:t>
            </a:r>
            <a:r>
              <a:rPr dirty="0" err="1" smtClean="0"/>
              <a:t>herze</a:t>
            </a:r>
            <a:r>
              <a:rPr lang="ru-RU" dirty="0" smtClean="0"/>
              <a:t>n</a:t>
            </a:r>
            <a:r>
              <a:rPr dirty="0" smtClean="0"/>
              <a:t>s</a:t>
            </a:r>
            <a:r>
              <a:rPr dirty="0"/>
              <a:t>:</a:t>
            </a:r>
          </a:p>
        </p:txBody>
      </p:sp>
      <p:sp>
        <p:nvSpPr>
          <p:cNvPr id="610" name="Shape 625"/>
          <p:cNvSpPr txBox="1"/>
          <p:nvPr/>
        </p:nvSpPr>
        <p:spPr>
          <a:xfrm>
            <a:off x="8847076" y="5082363"/>
            <a:ext cx="3465047" cy="120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3600" b="1" cap="all">
                <a:solidFill>
                  <a:srgbClr val="F95444"/>
                </a:solidFill>
              </a:defRPr>
            </a:pPr>
            <a:r>
              <a:rPr dirty="0"/>
              <a:t>Magnesium</a:t>
            </a:r>
            <a:r>
              <a:rPr sz="1800" dirty="0">
                <a:solidFill>
                  <a:srgbClr val="535353"/>
                </a:solidFill>
              </a:rPr>
              <a:t> </a:t>
            </a:r>
            <a:endParaRPr dirty="0">
              <a:solidFill>
                <a:srgbClr val="535353"/>
              </a:solidFill>
            </a:endParaRPr>
          </a:p>
          <a:p>
            <a:pPr>
              <a:defRPr b="1">
                <a:solidFill>
                  <a:srgbClr val="535353"/>
                </a:solidFill>
              </a:defRPr>
            </a:pPr>
            <a:r>
              <a:rPr dirty="0" err="1" smtClean="0"/>
              <a:t>reduzier</a:t>
            </a:r>
            <a:r>
              <a:rPr lang="ru-RU" dirty="0" smtClean="0"/>
              <a:t>t</a:t>
            </a:r>
            <a:r>
              <a:rPr dirty="0" smtClean="0"/>
              <a:t> </a:t>
            </a:r>
            <a:r>
              <a:rPr dirty="0"/>
              <a:t>das </a:t>
            </a:r>
            <a:r>
              <a:rPr dirty="0" err="1"/>
              <a:t>Risiko</a:t>
            </a:r>
            <a:r>
              <a:rPr dirty="0"/>
              <a:t> </a:t>
            </a:r>
            <a:r>
              <a:rPr dirty="0" err="1"/>
              <a:t>eines</a:t>
            </a:r>
            <a:r>
              <a:rPr dirty="0"/>
              <a:t> </a:t>
            </a:r>
          </a:p>
          <a:p>
            <a:pPr>
              <a:defRPr b="1">
                <a:solidFill>
                  <a:srgbClr val="535353"/>
                </a:solidFill>
              </a:defRPr>
            </a:pPr>
            <a:r>
              <a:rPr dirty="0" err="1"/>
              <a:t>Herzinfarkts</a:t>
            </a:r>
            <a:r>
              <a:rPr dirty="0"/>
              <a:t> und </a:t>
            </a:r>
            <a:r>
              <a:rPr dirty="0" err="1"/>
              <a:t>Schlaganfalls</a:t>
            </a:r>
            <a:endParaRPr dirty="0"/>
          </a:p>
        </p:txBody>
      </p:sp>
      <p:pic>
        <p:nvPicPr>
          <p:cNvPr id="611" name="cardiopack_icon-01.png" descr="cardiopack_icon-01.png"/>
          <p:cNvPicPr>
            <a:picLocks noChangeAspect="1"/>
          </p:cNvPicPr>
          <p:nvPr/>
        </p:nvPicPr>
        <p:blipFill>
          <a:blip r:embed="rId3">
            <a:extLst/>
          </a:blip>
          <a:stretch>
            <a:fillRect/>
          </a:stretch>
        </p:blipFill>
        <p:spPr>
          <a:xfrm>
            <a:off x="7436966" y="5082363"/>
            <a:ext cx="866684" cy="1150763"/>
          </a:xfrm>
          <a:prstGeom prst="rect">
            <a:avLst/>
          </a:prstGeom>
          <a:ln w="12700">
            <a:miter lim="400000"/>
          </a:ln>
        </p:spPr>
      </p:pic>
      <p:pic>
        <p:nvPicPr>
          <p:cNvPr id="612" name="cardiopack_icon-02.png" descr="cardiopack_icon-02.png"/>
          <p:cNvPicPr>
            <a:picLocks noChangeAspect="1"/>
          </p:cNvPicPr>
          <p:nvPr/>
        </p:nvPicPr>
        <p:blipFill>
          <a:blip r:embed="rId4">
            <a:extLst/>
          </a:blip>
          <a:stretch>
            <a:fillRect/>
          </a:stretch>
        </p:blipFill>
        <p:spPr>
          <a:xfrm>
            <a:off x="971379" y="3086915"/>
            <a:ext cx="1389890" cy="674592"/>
          </a:xfrm>
          <a:prstGeom prst="rect">
            <a:avLst/>
          </a:prstGeom>
          <a:ln w="12700">
            <a:miter lim="400000"/>
          </a:ln>
        </p:spPr>
      </p:pic>
      <p:pic>
        <p:nvPicPr>
          <p:cNvPr id="613" name="cardiopack_icon-03.png" descr="cardiopack_icon-03.png"/>
          <p:cNvPicPr>
            <a:picLocks noChangeAspect="1"/>
          </p:cNvPicPr>
          <p:nvPr/>
        </p:nvPicPr>
        <p:blipFill>
          <a:blip r:embed="rId5">
            <a:extLst/>
          </a:blip>
          <a:stretch>
            <a:fillRect/>
          </a:stretch>
        </p:blipFill>
        <p:spPr>
          <a:xfrm>
            <a:off x="1169646" y="5003922"/>
            <a:ext cx="993358" cy="1301083"/>
          </a:xfrm>
          <a:prstGeom prst="rect">
            <a:avLst/>
          </a:prstGeom>
          <a:ln w="12700">
            <a:miter lim="400000"/>
          </a:ln>
        </p:spPr>
      </p:pic>
      <p:pic>
        <p:nvPicPr>
          <p:cNvPr id="614" name="cardiopack_icon-04.png" descr="cardiopack_icon-04.png"/>
          <p:cNvPicPr>
            <a:picLocks noChangeAspect="1"/>
          </p:cNvPicPr>
          <p:nvPr/>
        </p:nvPicPr>
        <p:blipFill>
          <a:blip r:embed="rId6">
            <a:extLst/>
          </a:blip>
          <a:stretch>
            <a:fillRect/>
          </a:stretch>
        </p:blipFill>
        <p:spPr>
          <a:xfrm>
            <a:off x="7216620" y="2996397"/>
            <a:ext cx="1307373" cy="941084"/>
          </a:xfrm>
          <a:prstGeom prst="rect">
            <a:avLst/>
          </a:prstGeom>
          <a:ln w="12700">
            <a:miter lim="400000"/>
          </a:ln>
        </p:spPr>
      </p:pic>
      <p:sp>
        <p:nvSpPr>
          <p:cNvPr id="615" name="Shape 630"/>
          <p:cNvSpPr txBox="1"/>
          <p:nvPr/>
        </p:nvSpPr>
        <p:spPr>
          <a:xfrm>
            <a:off x="2768990" y="2758208"/>
            <a:ext cx="3660275" cy="14174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3600" b="1" cap="all">
                <a:solidFill>
                  <a:srgbClr val="F95444"/>
                </a:solidFill>
              </a:defRPr>
            </a:pPr>
            <a:r>
              <a:t>Kalium</a:t>
            </a:r>
            <a:endParaRPr>
              <a:solidFill>
                <a:srgbClr val="535353"/>
              </a:solidFill>
            </a:endParaRPr>
          </a:p>
          <a:p>
            <a:pPr>
              <a:defRPr b="1">
                <a:solidFill>
                  <a:srgbClr val="535353"/>
                </a:solidFill>
              </a:defRPr>
            </a:pPr>
            <a:r>
              <a:t>wird für die Gesundheit und die </a:t>
            </a:r>
          </a:p>
          <a:p>
            <a:pPr>
              <a:defRPr b="1">
                <a:solidFill>
                  <a:srgbClr val="535353"/>
                </a:solidFill>
              </a:defRPr>
            </a:pPr>
            <a:r>
              <a:t>positive Energiebilanz des </a:t>
            </a:r>
          </a:p>
          <a:p>
            <a:pPr>
              <a:defRPr b="1">
                <a:solidFill>
                  <a:srgbClr val="535353"/>
                </a:solidFill>
              </a:defRPr>
            </a:pPr>
            <a:r>
              <a:t>Herzens benötigt </a:t>
            </a:r>
          </a:p>
        </p:txBody>
      </p:sp>
      <p:sp>
        <p:nvSpPr>
          <p:cNvPr id="616" name="Shape 631"/>
          <p:cNvSpPr txBox="1"/>
          <p:nvPr/>
        </p:nvSpPr>
        <p:spPr>
          <a:xfrm>
            <a:off x="2764587" y="5082363"/>
            <a:ext cx="3508359" cy="884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3600" b="1" cap="all">
                <a:solidFill>
                  <a:srgbClr val="F6554A"/>
                </a:solidFill>
              </a:defRPr>
            </a:pPr>
            <a:r>
              <a:t>Coenzym Q10</a:t>
            </a:r>
          </a:p>
          <a:p>
            <a:pPr>
              <a:defRPr b="1">
                <a:solidFill>
                  <a:srgbClr val="535353"/>
                </a:solidFill>
              </a:defRPr>
            </a:pPr>
            <a:r>
              <a:t>stärkt den Herzmuskel</a:t>
            </a:r>
          </a:p>
        </p:txBody>
      </p:sp>
      <p:sp>
        <p:nvSpPr>
          <p:cNvPr id="617" name="Shape 632"/>
          <p:cNvSpPr txBox="1"/>
          <p:nvPr/>
        </p:nvSpPr>
        <p:spPr>
          <a:xfrm>
            <a:off x="8844391" y="2758208"/>
            <a:ext cx="3580463" cy="120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3600" b="1" cap="all">
                <a:solidFill>
                  <a:srgbClr val="F6554A"/>
                </a:solidFill>
              </a:defRPr>
            </a:pPr>
            <a:r>
              <a:rPr dirty="0" err="1"/>
              <a:t>Taurin</a:t>
            </a:r>
            <a:endParaRPr dirty="0"/>
          </a:p>
          <a:p>
            <a:pPr>
              <a:defRPr b="1">
                <a:solidFill>
                  <a:srgbClr val="535353"/>
                </a:solidFill>
              </a:defRPr>
            </a:pPr>
            <a:r>
              <a:rPr dirty="0" err="1"/>
              <a:t>normalisiert</a:t>
            </a:r>
            <a:r>
              <a:rPr dirty="0"/>
              <a:t> den </a:t>
            </a:r>
            <a:r>
              <a:rPr lang="ru-RU" dirty="0" err="1" smtClean="0"/>
              <a:t>Blutd</a:t>
            </a:r>
            <a:r>
              <a:rPr dirty="0" smtClean="0"/>
              <a:t>ruck </a:t>
            </a:r>
            <a:r>
              <a:rPr dirty="0"/>
              <a:t>und </a:t>
            </a:r>
          </a:p>
          <a:p>
            <a:pPr>
              <a:defRPr b="1">
                <a:solidFill>
                  <a:srgbClr val="535353"/>
                </a:solidFill>
              </a:defRPr>
            </a:pPr>
            <a:r>
              <a:rPr dirty="0"/>
              <a:t>den </a:t>
            </a:r>
            <a:r>
              <a:rPr dirty="0" err="1"/>
              <a:t>Herzrhythmus</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1" name="cardiopack_fon-01.png" descr="cardiopack_fon-01.png"/>
          <p:cNvPicPr>
            <a:picLocks noChangeAspect="1"/>
          </p:cNvPicPr>
          <p:nvPr/>
        </p:nvPicPr>
        <p:blipFill>
          <a:blip r:embed="rId3">
            <a:extLst/>
          </a:blip>
          <a:stretch>
            <a:fillRect/>
          </a:stretch>
        </p:blipFill>
        <p:spPr>
          <a:xfrm>
            <a:off x="-58541" y="-36347"/>
            <a:ext cx="13121881" cy="7387893"/>
          </a:xfrm>
          <a:prstGeom prst="rect">
            <a:avLst/>
          </a:prstGeom>
          <a:ln w="12700">
            <a:miter lim="400000"/>
          </a:ln>
        </p:spPr>
      </p:pic>
      <p:sp>
        <p:nvSpPr>
          <p:cNvPr id="622" name="Shape 637"/>
          <p:cNvSpPr txBox="1"/>
          <p:nvPr/>
        </p:nvSpPr>
        <p:spPr>
          <a:xfrm>
            <a:off x="538052" y="1217661"/>
            <a:ext cx="5870039" cy="1143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3600" b="1" cap="all">
                <a:solidFill>
                  <a:srgbClr val="FFFFFF"/>
                </a:solidFill>
              </a:defRPr>
            </a:pPr>
            <a:r>
              <a:t>Alles was das Herz </a:t>
            </a:r>
          </a:p>
          <a:p>
            <a:pPr>
              <a:defRPr sz="3600" b="1" cap="all">
                <a:solidFill>
                  <a:srgbClr val="FFFFFF"/>
                </a:solidFill>
              </a:defRPr>
            </a:pPr>
            <a:r>
              <a:t>braucht - in einer Box</a:t>
            </a:r>
          </a:p>
        </p:txBody>
      </p:sp>
      <p:pic>
        <p:nvPicPr>
          <p:cNvPr id="623" name="CardioPack для з с.png" descr="CardioPack для з с.png"/>
          <p:cNvPicPr>
            <a:picLocks noChangeAspect="1"/>
          </p:cNvPicPr>
          <p:nvPr/>
        </p:nvPicPr>
        <p:blipFill>
          <a:blip r:embed="rId4">
            <a:extLst/>
          </a:blip>
          <a:stretch>
            <a:fillRect/>
          </a:stretch>
        </p:blipFill>
        <p:spPr>
          <a:xfrm>
            <a:off x="4614200" y="958710"/>
            <a:ext cx="9950275" cy="5597032"/>
          </a:xfrm>
          <a:prstGeom prst="rect">
            <a:avLst/>
          </a:prstGeom>
          <a:ln w="12700">
            <a:miter lim="400000"/>
          </a:ln>
        </p:spPr>
      </p:pic>
      <p:sp>
        <p:nvSpPr>
          <p:cNvPr id="624" name="Shape 639"/>
          <p:cNvSpPr txBox="1"/>
          <p:nvPr/>
        </p:nvSpPr>
        <p:spPr>
          <a:xfrm>
            <a:off x="561794" y="2450324"/>
            <a:ext cx="6464743" cy="39703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b="1">
                <a:solidFill>
                  <a:srgbClr val="FFFFFF"/>
                </a:solidFill>
              </a:defRPr>
            </a:pPr>
            <a:r>
              <a:rPr dirty="0"/>
              <a:t>Die </a:t>
            </a:r>
            <a:r>
              <a:rPr dirty="0" err="1"/>
              <a:t>Experten</a:t>
            </a:r>
            <a:r>
              <a:rPr dirty="0"/>
              <a:t> von Coral Club </a:t>
            </a:r>
            <a:r>
              <a:rPr dirty="0" err="1"/>
              <a:t>haben</a:t>
            </a:r>
            <a:r>
              <a:rPr dirty="0"/>
              <a:t> </a:t>
            </a:r>
            <a:r>
              <a:rPr dirty="0" err="1"/>
              <a:t>ein</a:t>
            </a:r>
            <a:r>
              <a:rPr dirty="0"/>
              <a:t> Set </a:t>
            </a:r>
            <a:r>
              <a:rPr dirty="0" err="1"/>
              <a:t>für</a:t>
            </a:r>
            <a:r>
              <a:rPr dirty="0"/>
              <a:t> die Gesundheit des </a:t>
            </a:r>
            <a:r>
              <a:rPr dirty="0" err="1"/>
              <a:t>Herzens</a:t>
            </a:r>
            <a:r>
              <a:rPr dirty="0"/>
              <a:t> </a:t>
            </a:r>
            <a:r>
              <a:rPr dirty="0" err="1"/>
              <a:t>entwickelt</a:t>
            </a:r>
            <a:r>
              <a:rPr dirty="0"/>
              <a:t>, das auf </a:t>
            </a:r>
            <a:r>
              <a:rPr dirty="0" err="1"/>
              <a:t>alle</a:t>
            </a:r>
            <a:r>
              <a:rPr dirty="0"/>
              <a:t> </a:t>
            </a:r>
            <a:r>
              <a:rPr dirty="0" err="1"/>
              <a:t>Nährstoffbedürfnissen</a:t>
            </a:r>
            <a:r>
              <a:rPr dirty="0"/>
              <a:t> des </a:t>
            </a:r>
            <a:r>
              <a:rPr dirty="0" err="1"/>
              <a:t>Herz</a:t>
            </a:r>
            <a:r>
              <a:rPr dirty="0"/>
              <a:t>-</a:t>
            </a:r>
            <a:r>
              <a:rPr dirty="0" err="1"/>
              <a:t>Kreislauf</a:t>
            </a:r>
            <a:r>
              <a:rPr dirty="0"/>
              <a:t>-Systems </a:t>
            </a:r>
            <a:r>
              <a:rPr dirty="0" err="1"/>
              <a:t>zugeschnitten</a:t>
            </a:r>
            <a:r>
              <a:rPr dirty="0"/>
              <a:t> </a:t>
            </a:r>
            <a:r>
              <a:rPr dirty="0" err="1"/>
              <a:t>ist</a:t>
            </a:r>
            <a:r>
              <a:rPr dirty="0"/>
              <a:t>.</a:t>
            </a:r>
          </a:p>
          <a:p>
            <a:pPr>
              <a:defRPr b="1">
                <a:solidFill>
                  <a:srgbClr val="FFFFFF"/>
                </a:solidFill>
              </a:defRPr>
            </a:pPr>
            <a:r>
              <a:rPr dirty="0"/>
              <a:t> </a:t>
            </a:r>
          </a:p>
          <a:p>
            <a:pPr>
              <a:defRPr b="1">
                <a:solidFill>
                  <a:srgbClr val="FFFFFF"/>
                </a:solidFill>
              </a:defRPr>
            </a:pPr>
            <a:endParaRPr dirty="0"/>
          </a:p>
          <a:p>
            <a:pPr>
              <a:defRPr b="1" cap="all">
                <a:solidFill>
                  <a:srgbClr val="FFFFFF"/>
                </a:solidFill>
              </a:defRPr>
            </a:pPr>
            <a:r>
              <a:rPr dirty="0"/>
              <a:t>Die </a:t>
            </a:r>
            <a:r>
              <a:rPr dirty="0" err="1"/>
              <a:t>Zusammensetzung</a:t>
            </a:r>
            <a:r>
              <a:rPr dirty="0"/>
              <a:t> der </a:t>
            </a:r>
            <a:r>
              <a:rPr dirty="0" err="1"/>
              <a:t>Komponenten</a:t>
            </a:r>
            <a:r>
              <a:rPr dirty="0"/>
              <a:t> hat </a:t>
            </a:r>
            <a:r>
              <a:rPr dirty="0" err="1"/>
              <a:t>eine</a:t>
            </a:r>
            <a:r>
              <a:rPr dirty="0"/>
              <a:t> </a:t>
            </a:r>
            <a:r>
              <a:rPr dirty="0" err="1"/>
              <a:t>starke</a:t>
            </a:r>
            <a:r>
              <a:rPr dirty="0"/>
              <a:t> </a:t>
            </a:r>
            <a:r>
              <a:rPr dirty="0" err="1"/>
              <a:t>synergetische</a:t>
            </a:r>
            <a:r>
              <a:rPr dirty="0"/>
              <a:t> </a:t>
            </a:r>
            <a:r>
              <a:rPr dirty="0" err="1"/>
              <a:t>Wirkung</a:t>
            </a:r>
            <a:r>
              <a:rPr dirty="0"/>
              <a:t> um den </a:t>
            </a:r>
            <a:r>
              <a:rPr dirty="0" err="1"/>
              <a:t>maximalen</a:t>
            </a:r>
            <a:r>
              <a:rPr dirty="0"/>
              <a:t> </a:t>
            </a:r>
            <a:r>
              <a:rPr dirty="0" err="1"/>
              <a:t>Effekt</a:t>
            </a:r>
            <a:r>
              <a:rPr dirty="0"/>
              <a:t> </a:t>
            </a:r>
            <a:r>
              <a:rPr dirty="0" err="1"/>
              <a:t>zu</a:t>
            </a:r>
            <a:r>
              <a:rPr dirty="0"/>
              <a:t> </a:t>
            </a:r>
            <a:r>
              <a:rPr dirty="0" err="1"/>
              <a:t>bieten</a:t>
            </a:r>
            <a:r>
              <a:rPr dirty="0"/>
              <a:t>: </a:t>
            </a:r>
          </a:p>
          <a:p>
            <a:pPr>
              <a:defRPr b="1" cap="all">
                <a:solidFill>
                  <a:srgbClr val="FFFFFF"/>
                </a:solidFill>
              </a:defRPr>
            </a:pPr>
            <a:endParaRPr dirty="0"/>
          </a:p>
          <a:p>
            <a:pPr>
              <a:lnSpc>
                <a:spcPct val="150000"/>
              </a:lnSpc>
              <a:defRPr b="1">
                <a:solidFill>
                  <a:srgbClr val="FFFFFF"/>
                </a:solidFill>
              </a:defRPr>
            </a:pPr>
            <a:r>
              <a:rPr lang="ru-RU" dirty="0" err="1"/>
              <a:t>w</a:t>
            </a:r>
            <a:r>
              <a:rPr lang="ru-RU" dirty="0" err="1" smtClean="0"/>
              <a:t>i</a:t>
            </a:r>
            <a:r>
              <a:rPr dirty="0" err="1" smtClean="0"/>
              <a:t>rkt</a:t>
            </a:r>
            <a:r>
              <a:rPr dirty="0" smtClean="0"/>
              <a:t> </a:t>
            </a:r>
            <a:r>
              <a:rPr dirty="0" err="1"/>
              <a:t>stärkend</a:t>
            </a:r>
            <a:r>
              <a:rPr dirty="0"/>
              <a:t> </a:t>
            </a:r>
            <a:r>
              <a:rPr dirty="0" err="1"/>
              <a:t>für</a:t>
            </a:r>
            <a:r>
              <a:rPr dirty="0"/>
              <a:t> den </a:t>
            </a:r>
            <a:r>
              <a:rPr dirty="0" err="1" smtClean="0"/>
              <a:t>Herzmuskel</a:t>
            </a:r>
            <a:endParaRPr lang="ru-RU" dirty="0" smtClean="0"/>
          </a:p>
          <a:p>
            <a:pPr>
              <a:lnSpc>
                <a:spcPct val="150000"/>
              </a:lnSpc>
              <a:defRPr b="1">
                <a:solidFill>
                  <a:srgbClr val="FFFFFF"/>
                </a:solidFill>
              </a:defRPr>
            </a:pPr>
            <a:r>
              <a:rPr lang="ru-RU" dirty="0" err="1"/>
              <a:t>v</a:t>
            </a:r>
            <a:r>
              <a:rPr lang="ru-RU" dirty="0" err="1" smtClean="0"/>
              <a:t>ersorgt</a:t>
            </a:r>
            <a:r>
              <a:rPr lang="ru-RU" dirty="0" smtClean="0"/>
              <a:t> </a:t>
            </a:r>
            <a:r>
              <a:rPr dirty="0" smtClean="0"/>
              <a:t>die </a:t>
            </a:r>
            <a:r>
              <a:rPr dirty="0" err="1"/>
              <a:t>Herzzellen</a:t>
            </a:r>
            <a:r>
              <a:rPr dirty="0"/>
              <a:t> </a:t>
            </a:r>
            <a:r>
              <a:rPr dirty="0" err="1"/>
              <a:t>mit</a:t>
            </a:r>
            <a:r>
              <a:rPr dirty="0"/>
              <a:t> </a:t>
            </a:r>
            <a:r>
              <a:rPr dirty="0" err="1"/>
              <a:t>zusätzlicher</a:t>
            </a:r>
            <a:r>
              <a:rPr dirty="0"/>
              <a:t> </a:t>
            </a:r>
            <a:r>
              <a:rPr dirty="0" err="1"/>
              <a:t>Energie</a:t>
            </a:r>
            <a:r>
              <a:rPr dirty="0"/>
              <a:t>,</a:t>
            </a:r>
          </a:p>
          <a:p>
            <a:pPr>
              <a:defRPr b="1">
                <a:solidFill>
                  <a:srgbClr val="FFFFFF"/>
                </a:solidFill>
              </a:defRPr>
            </a:pPr>
            <a:r>
              <a:rPr lang="ru-RU" dirty="0" err="1"/>
              <a:t>g</a:t>
            </a:r>
            <a:r>
              <a:rPr lang="ru-RU" dirty="0" err="1" smtClean="0"/>
              <a:t>ewährleistet</a:t>
            </a:r>
            <a:r>
              <a:rPr lang="ru-RU" dirty="0" smtClean="0"/>
              <a:t> </a:t>
            </a:r>
            <a:r>
              <a:rPr lang="ru-RU" dirty="0" err="1" smtClean="0"/>
              <a:t>den</a:t>
            </a:r>
            <a:r>
              <a:rPr lang="ru-RU" dirty="0" smtClean="0"/>
              <a:t> </a:t>
            </a:r>
            <a:r>
              <a:rPr lang="ru-RU" dirty="0" err="1" smtClean="0"/>
              <a:t>gesunden</a:t>
            </a:r>
            <a:r>
              <a:rPr lang="ru-RU" dirty="0" smtClean="0"/>
              <a:t> </a:t>
            </a:r>
            <a:r>
              <a:rPr lang="ru-RU" dirty="0" err="1" smtClean="0"/>
              <a:t>Herzrhytmus</a:t>
            </a:r>
            <a:endParaRPr dirty="0"/>
          </a:p>
        </p:txBody>
      </p:sp>
      <p:sp>
        <p:nvSpPr>
          <p:cNvPr id="625" name="Für ein gesundes Herz"/>
          <p:cNvSpPr txBox="1"/>
          <p:nvPr/>
        </p:nvSpPr>
        <p:spPr>
          <a:xfrm>
            <a:off x="8396848" y="3585340"/>
            <a:ext cx="2308780" cy="31339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600" b="1"/>
            </a:lvl1pPr>
          </a:lstStyle>
          <a:p>
            <a:r>
              <a:t>Für ein gesundes Herz</a:t>
            </a:r>
          </a:p>
        </p:txBody>
      </p:sp>
      <p:sp>
        <p:nvSpPr>
          <p:cNvPr id="626" name="60 Tage"/>
          <p:cNvSpPr txBox="1"/>
          <p:nvPr/>
        </p:nvSpPr>
        <p:spPr>
          <a:xfrm>
            <a:off x="8396848" y="3970239"/>
            <a:ext cx="2308780" cy="20241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800" b="1"/>
            </a:lvl1pPr>
          </a:lstStyle>
          <a:p>
            <a:r>
              <a:t>60 Tage</a:t>
            </a:r>
          </a:p>
        </p:txBody>
      </p:sp>
      <p:sp>
        <p:nvSpPr>
          <p:cNvPr id="627" name="C-Pack"/>
          <p:cNvSpPr txBox="1"/>
          <p:nvPr/>
        </p:nvSpPr>
        <p:spPr>
          <a:xfrm>
            <a:off x="8434948" y="3101333"/>
            <a:ext cx="2308780" cy="41249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200" b="1"/>
            </a:lvl1pPr>
          </a:lstStyle>
          <a:p>
            <a:r>
              <a:t>C-Pack</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256</TotalTime>
  <Words>1827</Words>
  <Application>Microsoft Office PowerPoint</Application>
  <PresentationFormat>Custom</PresentationFormat>
  <Paragraphs>267</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Viktoria Robl</dc:creator>
  <cp:lastModifiedBy>Vitaliy Adamenko</cp:lastModifiedBy>
  <cp:revision>58</cp:revision>
  <dcterms:modified xsi:type="dcterms:W3CDTF">2019-09-25T13:52:07Z</dcterms:modified>
</cp:coreProperties>
</file>