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body"/>
          </p:nvPr>
        </p:nvSpPr>
        <p:spPr>
          <a:xfrm>
            <a:off x="756000" y="5078520"/>
            <a:ext cx="6047640" cy="4811040"/>
          </a:xfrm>
          <a:prstGeom prst="rect">
            <a:avLst/>
          </a:prstGeom>
        </p:spPr>
        <p:txBody>
          <a:bodyPr lIns="0" tIns="0" rIns="0" bIns="0"/>
          <a:lstStyle/>
          <a:p>
            <a:r>
              <a:rPr lang="de-DE" sz="2000" b="0" strike="noStrike" spc="-1">
                <a:latin typeface="Arial"/>
              </a:rPr>
              <a:t>Format der Notizen mittels Klicken bearbeiten</a:t>
            </a:r>
          </a:p>
        </p:txBody>
      </p:sp>
      <p:sp>
        <p:nvSpPr>
          <p:cNvPr id="39"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latin typeface="Times New Roman"/>
              </a:rPr>
              <a:t>&lt;Kopfzeile&gt;</a:t>
            </a:r>
          </a:p>
        </p:txBody>
      </p:sp>
      <p:sp>
        <p:nvSpPr>
          <p:cNvPr id="40"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latin typeface="Times New Roman"/>
              </a:rPr>
              <a:t>&lt;Datum/Uhrzeit&gt;</a:t>
            </a:r>
          </a:p>
        </p:txBody>
      </p:sp>
      <p:sp>
        <p:nvSpPr>
          <p:cNvPr id="41"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latin typeface="Times New Roman"/>
              </a:rPr>
              <a:t>&lt;Fußzeile&gt;</a:t>
            </a:r>
          </a:p>
        </p:txBody>
      </p:sp>
      <p:sp>
        <p:nvSpPr>
          <p:cNvPr id="42" name="PlaceHolder 5"/>
          <p:cNvSpPr>
            <a:spLocks noGrp="1"/>
          </p:cNvSpPr>
          <p:nvPr>
            <p:ph type="sldNum"/>
          </p:nvPr>
        </p:nvSpPr>
        <p:spPr>
          <a:xfrm>
            <a:off x="4278960" y="10157400"/>
            <a:ext cx="3280680" cy="534240"/>
          </a:xfrm>
          <a:prstGeom prst="rect">
            <a:avLst/>
          </a:prstGeom>
        </p:spPr>
        <p:txBody>
          <a:bodyPr lIns="0" tIns="0" rIns="0" bIns="0" anchor="b"/>
          <a:lstStyle/>
          <a:p>
            <a:pPr algn="r"/>
            <a:fld id="{2FE927C1-E25B-4EC6-9B5E-2B6163050065}" type="slidenum">
              <a:rPr lang="de-DE" sz="1400" b="0" strike="noStrike" spc="-1">
                <a:latin typeface="Times New Roman"/>
              </a:rPr>
              <a:t>‹#›</a:t>
            </a:fld>
            <a:endParaRPr lang="de-DE" sz="1400" b="0" strike="noStrike" spc="-1">
              <a:latin typeface="Times New Roman"/>
            </a:endParaRPr>
          </a:p>
        </p:txBody>
      </p:sp>
    </p:spTree>
    <p:extLst>
      <p:ext uri="{BB962C8B-B14F-4D97-AF65-F5344CB8AC3E}">
        <p14:creationId xmlns:p14="http://schemas.microsoft.com/office/powerpoint/2010/main" val="123573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body"/>
          </p:nvPr>
        </p:nvSpPr>
        <p:spPr>
          <a:xfrm>
            <a:off x="685800" y="4343400"/>
            <a:ext cx="5485320" cy="4113720"/>
          </a:xfrm>
          <a:prstGeom prst="rect">
            <a:avLst/>
          </a:prstGeom>
        </p:spPr>
        <p:txBody>
          <a:bodyPr lIns="0" tIns="0" rIns="0" bIns="0"/>
          <a:lstStyle/>
          <a:p>
            <a:endParaRPr lang="de-DE" sz="2000" b="0" strike="noStrike" spc="-1">
              <a:latin typeface="Arial"/>
            </a:endParaRPr>
          </a:p>
        </p:txBody>
      </p:sp>
      <p:sp>
        <p:nvSpPr>
          <p:cNvPr id="197"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AA13037-D959-4D09-BCD6-AD8C59B8C359}" type="slidenum">
              <a:rPr lang="de-DE" sz="1200" b="0" strike="noStrike" spc="-1">
                <a:solidFill>
                  <a:srgbClr val="000000"/>
                </a:solidFill>
                <a:latin typeface="+mn-lt"/>
                <a:ea typeface="+mn-ea"/>
              </a:rPr>
              <a:t>1</a:t>
            </a:fld>
            <a:endParaRPr lang="de-DE" sz="1200" b="0" strike="noStrike" spc="-1">
              <a:latin typeface="Arial"/>
            </a:endParaRPr>
          </a:p>
        </p:txBody>
      </p:sp>
    </p:spTree>
    <p:extLst>
      <p:ext uri="{BB962C8B-B14F-4D97-AF65-F5344CB8AC3E}">
        <p14:creationId xmlns:p14="http://schemas.microsoft.com/office/powerpoint/2010/main" val="193499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685800" y="4343400"/>
            <a:ext cx="5485320" cy="4113720"/>
          </a:xfrm>
          <a:prstGeom prst="rect">
            <a:avLst/>
          </a:prstGeom>
        </p:spPr>
        <p:txBody>
          <a:bodyPr lIns="0" tIns="0" rIns="0" bIns="0"/>
          <a:lstStyle/>
          <a:p>
            <a:pPr marL="216000" indent="-215640">
              <a:lnSpc>
                <a:spcPct val="100000"/>
              </a:lnSpc>
            </a:pPr>
            <a:r>
              <a:rPr lang="de-DE" sz="1200" b="0" strike="noStrike" spc="-1">
                <a:solidFill>
                  <a:srgbClr val="000000"/>
                </a:solidFill>
                <a:latin typeface="+mn-lt"/>
                <a:ea typeface="+mn-ea"/>
              </a:rPr>
              <a:t>Der Energydrink Synergizer enthält Inhaltsstoffe, die für Vitalität und Energie notwendig sind: B-Vitamine, die Mineralstoffe Magnesium, Natrium und Chrom, Extrakte aus Guarana und Grüntee, L-Carnitin, Aminosäuren- und Kohlehydratkomplexe.</a:t>
            </a:r>
            <a:endParaRPr lang="de-DE" sz="1200" b="0" strike="noStrike" spc="-1">
              <a:latin typeface="Arial"/>
            </a:endParaRPr>
          </a:p>
        </p:txBody>
      </p:sp>
      <p:sp>
        <p:nvSpPr>
          <p:cNvPr id="215"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9430B59-0721-485D-9BE9-5ACF29188287}" type="slidenum">
              <a:rPr lang="de-DE" sz="1200" b="0" strike="noStrike" spc="-1">
                <a:solidFill>
                  <a:srgbClr val="000000"/>
                </a:solidFill>
                <a:latin typeface="+mn-lt"/>
                <a:ea typeface="+mn-ea"/>
              </a:rPr>
              <a:t>10</a:t>
            </a:fld>
            <a:endParaRPr lang="de-DE" sz="1200" b="0" strike="noStrike" spc="-1">
              <a:latin typeface="Arial"/>
            </a:endParaRPr>
          </a:p>
        </p:txBody>
      </p:sp>
    </p:spTree>
    <p:extLst>
      <p:ext uri="{BB962C8B-B14F-4D97-AF65-F5344CB8AC3E}">
        <p14:creationId xmlns:p14="http://schemas.microsoft.com/office/powerpoint/2010/main" val="413941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solidFill>
                  <a:srgbClr val="000000"/>
                </a:solidFill>
                <a:latin typeface="+mn-lt"/>
                <a:ea typeface="+mn-ea"/>
              </a:rPr>
              <a:t>Der Energydrink Synergizer enthält die Mineralstoffe Magnesium, Natrium und Chrom.</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Magnesium</a:t>
            </a:r>
            <a:r>
              <a:rPr lang="de-DE" sz="1200" b="0" strike="noStrike" spc="-1">
                <a:solidFill>
                  <a:srgbClr val="000000"/>
                </a:solidFill>
                <a:latin typeface="+mn-lt"/>
                <a:ea typeface="+mn-ea"/>
              </a:rPr>
              <a:t> ist aktiv am Kohlenhydrat- und am Energiestoffwechsel beteiligt. Es verbessert die Blutversorgung des Herzmuskels und hilft, den Blutdruck zu regulieren. Magnesium, welches an mehr als 400 Stoffwechselreaktionen beteiligt ist, gilt als „bester Helfer“ im Sport. Magnesiumaufnahme soll die Muskelkraft steigern.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Chrom</a:t>
            </a:r>
            <a:r>
              <a:rPr lang="de-DE" sz="1200" b="0" strike="noStrike" spc="-1">
                <a:solidFill>
                  <a:srgbClr val="000000"/>
                </a:solidFill>
                <a:latin typeface="+mn-lt"/>
                <a:ea typeface="+mn-ea"/>
              </a:rPr>
              <a:t> ist ein lebenswichtiges Spurenelement und ein integraler Bestandteil der Zellen aller Organe und Gewebe. Es ist an der Regulierung des Fettstoff- und Kohlenhydratstoffwechsels beteiligt, trägt zur Aufrechterhaltung des normalen Blutzuckerspiegels bei, hat eine positive Wirkung auf die Funktion des Herzmuskels und der Blutgefäße.</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Studien zufolge dämpft Chrom den Heißhunger auf Süßes und macht es somit leichter, sich an eine kohlenhydratarme Diät zu halten. Es regt den Stoffwechsel an, fördert die Verbrennung von überschüssigem Fett bei körperlicher Betätigung und hilft gleichzeitig bei einer begrenzten Kalorienzufuhr, den Verlust von Muskelmasse zu verhindern.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Natrium</a:t>
            </a:r>
            <a:r>
              <a:rPr lang="de-DE" sz="1200" b="0" strike="noStrike" spc="-1">
                <a:solidFill>
                  <a:srgbClr val="000000"/>
                </a:solidFill>
                <a:latin typeface="+mn-lt"/>
                <a:ea typeface="+mn-ea"/>
              </a:rPr>
              <a:t> ist ein lebenswichtiges Makroelement, ein Elektrolyt. Es ist wichtig für die Regulierung des Wasser-Salz-Haushaltes, des Blutdrucks, der Nerven- und Muskelfunktion, des Transports von Glukose und anderen Substanzen in die Zellen und aus den Zellen heraus. Das Aufrechterhalten eines normalen Natriumspiegels im Körper ist eine wichtige Aufgabe für Sportler, insbesondere bei längeren Belastungen, wenn infolge andauernder intensiver Schweißbildung Natrium verloren geht.</a:t>
            </a:r>
            <a:endParaRPr lang="de-DE" sz="1200" b="0" strike="noStrike" spc="-1">
              <a:latin typeface="Arial"/>
            </a:endParaRPr>
          </a:p>
        </p:txBody>
      </p:sp>
      <p:sp>
        <p:nvSpPr>
          <p:cNvPr id="217"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8624BFA-19A6-4B1E-9359-2918D5778968}" type="slidenum">
              <a:rPr lang="de-DE" sz="1200" b="0" strike="noStrike" spc="-1">
                <a:solidFill>
                  <a:srgbClr val="000000"/>
                </a:solidFill>
                <a:latin typeface="+mn-lt"/>
                <a:ea typeface="+mn-ea"/>
              </a:rPr>
              <a:t>11</a:t>
            </a:fld>
            <a:endParaRPr lang="de-DE" sz="1200" b="0" strike="noStrike" spc="-1">
              <a:latin typeface="Arial"/>
            </a:endParaRPr>
          </a:p>
        </p:txBody>
      </p:sp>
    </p:spTree>
    <p:extLst>
      <p:ext uri="{BB962C8B-B14F-4D97-AF65-F5344CB8AC3E}">
        <p14:creationId xmlns:p14="http://schemas.microsoft.com/office/powerpoint/2010/main" val="428121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solidFill>
                  <a:srgbClr val="000000"/>
                </a:solidFill>
                <a:latin typeface="+mn-lt"/>
                <a:ea typeface="+mn-ea"/>
              </a:rPr>
              <a:t>Aminosäuren sind Nährstoffe, die als Bausteine für alle Körperproteine dienen. Der Körper verwendet sie für Wachstum, Regeneration, Stärkung sowie für die Produktion von verschiedenen Hormonen, Antikörpern und Enzymen. Sie beeinflussen nicht nur den Kraftzuwachs und die Zunahme der Muskelmasse, sondern auch die körperliche und mentale Regeneration nach dem Training.</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Taurin</a:t>
            </a:r>
            <a:r>
              <a:rPr lang="de-DE" sz="1200" b="0" strike="noStrike" spc="-1">
                <a:solidFill>
                  <a:srgbClr val="000000"/>
                </a:solidFill>
                <a:latin typeface="+mn-lt"/>
                <a:ea typeface="+mn-ea"/>
              </a:rPr>
              <a:t> ist eine nicht essenzielle Aminosäure und wird vom Körper produziert. Im Falle eines Taurinmangels sind alle Arten von Stoffwechsel in jeder einzelnen Körperzelle betroffen. Die Zugabe von Taurin bei Energydrinks ist wichtig für eine schnelle Regeneration und Stärkung des Muskelskeletts. Darüber hinaus verbessert Taurin die Durchblutung sowie Stoffwechselprozesse im Herzmuskel, unterstützt das Nervensystem in Stresssituationen, verbessert den psychologischen Zustand.</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Es ist bewiesen, dass Taurin zur Senkung des Blutzuckerspiegels beiträgt.</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Glycin</a:t>
            </a:r>
            <a:r>
              <a:rPr lang="de-DE" sz="1200" b="0" strike="noStrike" spc="-1">
                <a:solidFill>
                  <a:srgbClr val="000000"/>
                </a:solidFill>
                <a:latin typeface="+mn-lt"/>
                <a:ea typeface="+mn-ea"/>
              </a:rPr>
              <a:t> ist eine nicht essentielle Aminosäure, welche die Energieproduktion im Körper steigert und  zur Akkumulation von Glykogen beiträgt. Glycin ist wichtig für die Synthese von Keratin, welches das Wachstum von Muskelmasse verbessert. Es steigert die Ausdauer und wirkt sich positiv auf das Nervensystem aus, verbessert die Übertragung von Nervenimpulsen, steigert dadurch Konzentration, Auffassungsvermögen und Gedächtnisleistung. Glycin hilft, psychische und emotionale Spannungen abzubauen und den Stress zu bewältigen.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Citrullin</a:t>
            </a:r>
            <a:r>
              <a:rPr lang="de-DE" sz="1200" b="0" strike="noStrike" spc="-1">
                <a:solidFill>
                  <a:srgbClr val="000000"/>
                </a:solidFill>
                <a:latin typeface="+mn-lt"/>
                <a:ea typeface="+mn-ea"/>
              </a:rPr>
              <a:t> beschleunigt die Muskelerholung nach Belastungen, reduziert die Muskelermüdung, verbessert den Energiestoffwechsel im Herzmuskel. Es aktiviert die Synthese von Arginin, das zur Versorgung von Muskeln mit Nährstoffen und Sauerstoff beiträgt, und verbessert den intrazellulären Energietransport. Dies wirkt sich positiv auf die körperliche Aktivität im Allgemeinen aus.</a:t>
            </a:r>
            <a:endParaRPr lang="de-DE" sz="1200" b="0" strike="noStrike" spc="-1">
              <a:latin typeface="Arial"/>
            </a:endParaRPr>
          </a:p>
        </p:txBody>
      </p:sp>
      <p:sp>
        <p:nvSpPr>
          <p:cNvPr id="219"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57D18BE-63B0-451B-B049-C7BC4E1058D9}" type="slidenum">
              <a:rPr lang="de-DE" sz="1200" b="0" strike="noStrike" spc="-1">
                <a:solidFill>
                  <a:srgbClr val="000000"/>
                </a:solidFill>
                <a:latin typeface="+mn-lt"/>
                <a:ea typeface="+mn-ea"/>
              </a:rPr>
              <a:t>12</a:t>
            </a:fld>
            <a:endParaRPr lang="de-DE" sz="1200" b="0" strike="noStrike" spc="-1">
              <a:latin typeface="Arial"/>
            </a:endParaRPr>
          </a:p>
        </p:txBody>
      </p:sp>
    </p:spTree>
    <p:extLst>
      <p:ext uri="{BB962C8B-B14F-4D97-AF65-F5344CB8AC3E}">
        <p14:creationId xmlns:p14="http://schemas.microsoft.com/office/powerpoint/2010/main" val="355058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1" strike="noStrike" spc="-1">
                <a:solidFill>
                  <a:srgbClr val="000000"/>
                </a:solidFill>
                <a:latin typeface="+mn-lt"/>
                <a:ea typeface="+mn-ea"/>
              </a:rPr>
              <a:t>L-Carnitin</a:t>
            </a:r>
            <a:r>
              <a:rPr lang="de-DE" sz="1200" b="0" strike="noStrike" spc="-1">
                <a:solidFill>
                  <a:srgbClr val="000000"/>
                </a:solidFill>
                <a:latin typeface="+mn-lt"/>
                <a:ea typeface="+mn-ea"/>
              </a:rPr>
              <a:t> ist ein leistungsstarker Biostimulator. Es beschleunigt den Fettabbau, indem es Fett zur Verbrennung in die Zellkraftwerke,  die Mitochondrien, transportiert. Die Einnahme von Carnitin verhindert außerdem die Erschöpfung des Nervensystems und Probleme mit dem Herzmuskel, verbessert die körperliche Ausdauer und die geistige Aktivität. Darüber hinaus beschleunigt es die Spaltung von Kohlenhydraten in Milchsäure und fördert ihre schnelle Entfernung aus dem Muskelgewebe.</a:t>
            </a:r>
            <a:endParaRPr lang="de-DE" sz="1200" b="0" strike="noStrike" spc="-1">
              <a:latin typeface="Arial"/>
            </a:endParaRPr>
          </a:p>
        </p:txBody>
      </p:sp>
      <p:sp>
        <p:nvSpPr>
          <p:cNvPr id="221"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B759025-1D05-407D-A644-DB526B4504C6}" type="slidenum">
              <a:rPr lang="de-DE" sz="1200" b="0" strike="noStrike" spc="-1">
                <a:solidFill>
                  <a:srgbClr val="000000"/>
                </a:solidFill>
                <a:latin typeface="+mn-lt"/>
                <a:ea typeface="+mn-ea"/>
              </a:rPr>
              <a:t>13</a:t>
            </a:fld>
            <a:endParaRPr lang="de-DE" sz="1200" b="0" strike="noStrike" spc="-1">
              <a:latin typeface="Arial"/>
            </a:endParaRPr>
          </a:p>
        </p:txBody>
      </p:sp>
    </p:spTree>
    <p:extLst>
      <p:ext uri="{BB962C8B-B14F-4D97-AF65-F5344CB8AC3E}">
        <p14:creationId xmlns:p14="http://schemas.microsoft.com/office/powerpoint/2010/main" val="141207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solidFill>
                  <a:srgbClr val="000000"/>
                </a:solidFill>
                <a:latin typeface="+mn-lt"/>
                <a:ea typeface="+mn-ea"/>
              </a:rPr>
              <a:t>Der biologische Wert des </a:t>
            </a:r>
            <a:r>
              <a:rPr lang="de-DE" sz="1200" b="1" strike="noStrike" spc="-1">
                <a:solidFill>
                  <a:srgbClr val="000000"/>
                </a:solidFill>
                <a:latin typeface="+mn-lt"/>
                <a:ea typeface="+mn-ea"/>
              </a:rPr>
              <a:t>Grüntee-Extraktes</a:t>
            </a:r>
            <a:r>
              <a:rPr lang="de-DE" sz="1200" b="0" strike="noStrike" spc="-1">
                <a:solidFill>
                  <a:srgbClr val="000000"/>
                </a:solidFill>
                <a:latin typeface="+mn-lt"/>
                <a:ea typeface="+mn-ea"/>
              </a:rPr>
              <a:t> wird vor allem durch den hohen Gehalt an Catechinen, Coffein (Tein) und Vitaminen bestimmt.</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Die Catechine des Grüntees besitzen eine hohe biologische Aktivität, einschließlich antioxidativer Aktivität. Sie sind beteiligt am Stoffwechsel und helfen, den Blutzuckerspiegel zu regulieren.</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Koffein im Tee ist durch sogenannte Gerbstoffe (Tannine) gebunden, wodurch eine sicherere und schonendere Wirkung auf den Körper gewährleistet ist.</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Grüner Tee ist reich an Vitamin C und Vitamin K, das an vielen wichtigen physiologischen Prozessen, einschließlich Glykogensynthese, beteiligt ist. Der Konsum von grünem Tee hilft, einen hohen Tonus aufrechtzuerhalten, und gibt zusätzliche Energie für den Tag.</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Guarana-Extrakt</a:t>
            </a:r>
            <a:r>
              <a:rPr lang="de-DE" sz="1200" b="0" strike="noStrike" spc="-1">
                <a:solidFill>
                  <a:srgbClr val="000000"/>
                </a:solidFill>
                <a:latin typeface="+mn-lt"/>
                <a:ea typeface="+mn-ea"/>
              </a:rPr>
              <a:t> enthält besondere Kristallverbindungen unter dem allgemeinen Namen Guaranin, die dem Tannin im Tee und dem Koffein im Kaffee ähneln.</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Bemerkenswert ist, dass der Guarana-Extrakt eine weniger aggressive Art von Koffein enthält, wobei seine stimulierende Wirkung 2- bis 5-mal höher ist, als die von Kaffee.</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Das Koffein aus Guarana und grünem Tee entfaltet sich langsamer und wirkt schonender. Dies ist auf die in der Pflanze vorhandenen Tannine zurückzuführen. Sie verlangsamen und verlängern die Aufnahme von Koffein und reduzieren dadurch erheblich seine reizende Wirkung auf die Magen-Darm-Schleimhaut sowie die Belastung des Herz-Kreislauf-Systems.</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Die tonisierende Wirkung des Produktes hält dadurch wesentlich länger an und führt nicht zu Übererregung.</a:t>
            </a:r>
            <a:endParaRPr lang="de-DE" sz="1200" b="0" strike="noStrike" spc="-1">
              <a:latin typeface="Arial"/>
            </a:endParaRPr>
          </a:p>
        </p:txBody>
      </p:sp>
      <p:sp>
        <p:nvSpPr>
          <p:cNvPr id="223"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6DACC8A-4BCD-4708-91A0-70D1F2322947}" type="slidenum">
              <a:rPr lang="de-DE" sz="1200" b="0" strike="noStrike" spc="-1">
                <a:solidFill>
                  <a:srgbClr val="000000"/>
                </a:solidFill>
                <a:latin typeface="+mn-lt"/>
                <a:ea typeface="+mn-ea"/>
              </a:rPr>
              <a:t>14</a:t>
            </a:fld>
            <a:endParaRPr lang="de-DE" sz="1200" b="0" strike="noStrike" spc="-1">
              <a:latin typeface="Arial"/>
            </a:endParaRPr>
          </a:p>
        </p:txBody>
      </p:sp>
    </p:spTree>
    <p:extLst>
      <p:ext uri="{BB962C8B-B14F-4D97-AF65-F5344CB8AC3E}">
        <p14:creationId xmlns:p14="http://schemas.microsoft.com/office/powerpoint/2010/main" val="368199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solidFill>
                  <a:srgbClr val="000000"/>
                </a:solidFill>
                <a:latin typeface="+mn-lt"/>
                <a:ea typeface="+mn-ea"/>
              </a:rPr>
              <a:t>Kohlenhydrate sind die Hauptenergielieferanten unseres Körpers.  Außerdem sind sie in beinahe allen Zellen und Geweben enthalten und sind somit auch als Bausteine von Bedeutung.</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Synergyizer enthält eine ausgewogene Kombination von Kohlenhydraten, die schnell und zuverlässig Energie liefern.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Maltodextrin</a:t>
            </a:r>
            <a:r>
              <a:rPr lang="de-DE" sz="1200" b="0" strike="noStrike" spc="-1">
                <a:solidFill>
                  <a:srgbClr val="000000"/>
                </a:solidFill>
                <a:latin typeface="+mn-lt"/>
                <a:ea typeface="+mn-ea"/>
              </a:rPr>
              <a:t> ist ein Kohlenhydrat, das durch die Hydrolyse (Spaltung) von Stärke hergestellt wird. Durch Hydrolyse werden seine Moleküle zu Dextrinen, Polysacchariden mit einer kürzeren Polymerkette als bei Stärke, gespaltet. Maltodextrin ist ein erstklassiger Energielieferant während des Trainings. Es sorgt für einen schnellen Nachschub von verbrauchtem Glykogen und eine lange und gleichmäßige Glukosezufuhr, ohne dass der Blutzuckerspiegel dabei sprunghaft ansteigt. Maltodextrin wird oft bei Sportnahrung eingesetzt, es erhöht den Energiewert des Produkts und verbessert seine Textur.</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Glukose</a:t>
            </a:r>
            <a:r>
              <a:rPr lang="de-DE" sz="1200" b="0" strike="noStrike" spc="-1">
                <a:solidFill>
                  <a:srgbClr val="000000"/>
                </a:solidFill>
                <a:latin typeface="+mn-lt"/>
                <a:ea typeface="+mn-ea"/>
              </a:rPr>
              <a:t> ist ein einfaches Kohlenhydrat und eine universelle Energiequelle für Stoffwechselprozesse im menschlichen Körper. Es ist an der Synthese von ATP-Molekülen ("Treibstoff des Lebens") beteiligt und bildet Kohlenhydratdepots als Energiereserve. Ein stabiler Glukosespiegel ist besonders wichtig für Kraftsportler, die bei intensiven körperlichen Belastungen erhöhte Mengen davon verbrauchen.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Saccharose</a:t>
            </a:r>
            <a:r>
              <a:rPr lang="de-DE" sz="1200" b="0" strike="noStrike" spc="-1">
                <a:solidFill>
                  <a:srgbClr val="000000"/>
                </a:solidFill>
                <a:latin typeface="+mn-lt"/>
                <a:ea typeface="+mn-ea"/>
              </a:rPr>
              <a:t> ist ein einfaches Kohlenhydrat, ein Disaccharid (Zweifachzucker) der Glukose und Fruktose. Die Aufnahme von Saccharose verhindert die Erschöpfung der Glykogendepots in der Leber und hilft, Müdigkeit vorzubeugen. Aus diesem Grund enthalten die meisten Sportgetränke zur Auffüllung der Energiereserven Saccharose oder eine Mischung aus Saccharose und Glukose. Die Zufuhr von Saccharose hilft, die Ausdauer zu steigern und auch längere und intensive körperliche Belastungen leichter zu bewältigen.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Steviolglycosid</a:t>
            </a:r>
            <a:r>
              <a:rPr lang="de-DE" sz="1200" b="0" strike="noStrike" spc="-1">
                <a:solidFill>
                  <a:srgbClr val="000000"/>
                </a:solidFill>
                <a:latin typeface="+mn-lt"/>
                <a:ea typeface="+mn-ea"/>
              </a:rPr>
              <a:t> ist ein natürlicher Süßstoff. Es ist ein Extrakt aus Blättern der Stevia-Pflanze („Honigkraut“), der eine hundertfach höhere Süßkraft als Zucker hat und dabei aber auch für Diabetiker geeignet ist.</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Erythritol</a:t>
            </a:r>
            <a:r>
              <a:rPr lang="de-DE" sz="1200" b="0" strike="noStrike" spc="-1">
                <a:solidFill>
                  <a:srgbClr val="000000"/>
                </a:solidFill>
                <a:latin typeface="+mn-lt"/>
                <a:ea typeface="+mn-ea"/>
              </a:rPr>
              <a:t> ist ein weiterer für Diabetiker geeigneter und natürlicher Süßstoff ohne Kalorien.</a:t>
            </a:r>
            <a:endParaRPr lang="de-DE" sz="1200" b="0" strike="noStrike" spc="-1">
              <a:latin typeface="Arial"/>
            </a:endParaRPr>
          </a:p>
        </p:txBody>
      </p:sp>
      <p:sp>
        <p:nvSpPr>
          <p:cNvPr id="225"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5BF67D5-E7E0-4126-9899-D9152100FEE9}" type="slidenum">
              <a:rPr lang="de-DE" sz="1200" b="0" strike="noStrike" spc="-1">
                <a:solidFill>
                  <a:srgbClr val="000000"/>
                </a:solidFill>
                <a:latin typeface="+mn-lt"/>
                <a:ea typeface="+mn-ea"/>
              </a:rPr>
              <a:t>15</a:t>
            </a:fld>
            <a:endParaRPr lang="de-DE" sz="1200" b="0" strike="noStrike" spc="-1">
              <a:latin typeface="Arial"/>
            </a:endParaRPr>
          </a:p>
        </p:txBody>
      </p:sp>
    </p:spTree>
    <p:extLst>
      <p:ext uri="{BB962C8B-B14F-4D97-AF65-F5344CB8AC3E}">
        <p14:creationId xmlns:p14="http://schemas.microsoft.com/office/powerpoint/2010/main" val="265214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685800" y="4343400"/>
            <a:ext cx="5485320" cy="4113720"/>
          </a:xfrm>
          <a:prstGeom prst="rect">
            <a:avLst/>
          </a:prstGeom>
        </p:spPr>
        <p:txBody>
          <a:bodyPr lIns="0" tIns="0" rIns="0" bIns="0"/>
          <a:lstStyle/>
          <a:p>
            <a:pPr marL="216000" indent="-215640">
              <a:lnSpc>
                <a:spcPct val="100000"/>
              </a:lnSpc>
            </a:pPr>
            <a:r>
              <a:rPr lang="de-DE" sz="1200" b="0" strike="noStrike" spc="-1">
                <a:solidFill>
                  <a:srgbClr val="000000"/>
                </a:solidFill>
                <a:latin typeface="+mn-lt"/>
                <a:ea typeface="+mn-ea"/>
              </a:rPr>
              <a:t>Für den ausgeprägten Geschmack des Getränks sorgen natürliche Geschmackszusätze aus Orange und Mango.</a:t>
            </a:r>
            <a:endParaRPr lang="de-DE" sz="1200" b="0" strike="noStrike" spc="-1">
              <a:latin typeface="Arial"/>
            </a:endParaRPr>
          </a:p>
          <a:p>
            <a:pPr marL="216000" indent="-215640">
              <a:lnSpc>
                <a:spcPct val="100000"/>
              </a:lnSpc>
            </a:pPr>
            <a:r>
              <a:rPr lang="de-DE" sz="1200" b="0" strike="noStrike" spc="-1">
                <a:solidFill>
                  <a:srgbClr val="000000"/>
                </a:solidFill>
                <a:latin typeface="+mn-lt"/>
                <a:ea typeface="+mn-ea"/>
              </a:rPr>
              <a:t>Keine künstlichen Aromen!</a:t>
            </a:r>
            <a:endParaRPr lang="de-DE" sz="1200" b="0" strike="noStrike" spc="-1">
              <a:latin typeface="Arial"/>
            </a:endParaRPr>
          </a:p>
        </p:txBody>
      </p:sp>
      <p:sp>
        <p:nvSpPr>
          <p:cNvPr id="227"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92E5BD4-7B97-4529-82A6-8C635AA56709}" type="slidenum">
              <a:rPr lang="de-DE" sz="1200" b="0" strike="noStrike" spc="-1">
                <a:solidFill>
                  <a:srgbClr val="000000"/>
                </a:solidFill>
                <a:latin typeface="+mn-lt"/>
                <a:ea typeface="+mn-ea"/>
              </a:rPr>
              <a:t>16</a:t>
            </a:fld>
            <a:endParaRPr lang="de-DE" sz="1200" b="0" strike="noStrike" spc="-1">
              <a:latin typeface="Arial"/>
            </a:endParaRPr>
          </a:p>
        </p:txBody>
      </p:sp>
    </p:spTree>
    <p:extLst>
      <p:ext uri="{BB962C8B-B14F-4D97-AF65-F5344CB8AC3E}">
        <p14:creationId xmlns:p14="http://schemas.microsoft.com/office/powerpoint/2010/main" val="305462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body"/>
          </p:nvPr>
        </p:nvSpPr>
        <p:spPr>
          <a:xfrm>
            <a:off x="685800" y="4343400"/>
            <a:ext cx="5485320" cy="4113720"/>
          </a:xfrm>
          <a:prstGeom prst="rect">
            <a:avLst/>
          </a:prstGeom>
        </p:spPr>
        <p:txBody>
          <a:bodyPr lIns="0" tIns="0" rIns="0" bIns="0"/>
          <a:lstStyle/>
          <a:p>
            <a:endParaRPr lang="de-DE" sz="2000" b="0" strike="noStrike" spc="-1">
              <a:latin typeface="Arial"/>
            </a:endParaRPr>
          </a:p>
        </p:txBody>
      </p:sp>
      <p:sp>
        <p:nvSpPr>
          <p:cNvPr id="229"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D76E6B9-062A-45C9-85D7-D623DD1A355C}" type="slidenum">
              <a:rPr lang="de-DE" sz="1200" b="0" strike="noStrike" spc="-1">
                <a:solidFill>
                  <a:srgbClr val="000000"/>
                </a:solidFill>
                <a:latin typeface="+mn-lt"/>
                <a:ea typeface="+mn-ea"/>
              </a:rPr>
              <a:t>17</a:t>
            </a:fld>
            <a:endParaRPr lang="de-DE" sz="1200" b="0" strike="noStrike" spc="-1">
              <a:latin typeface="Arial"/>
            </a:endParaRPr>
          </a:p>
        </p:txBody>
      </p:sp>
    </p:spTree>
    <p:extLst>
      <p:ext uri="{BB962C8B-B14F-4D97-AF65-F5344CB8AC3E}">
        <p14:creationId xmlns:p14="http://schemas.microsoft.com/office/powerpoint/2010/main" val="419958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685800" y="4343400"/>
            <a:ext cx="5485320" cy="4113720"/>
          </a:xfrm>
          <a:prstGeom prst="rect">
            <a:avLst/>
          </a:prstGeom>
        </p:spPr>
        <p:txBody>
          <a:bodyPr lIns="0" tIns="0" rIns="0" bIns="0"/>
          <a:lstStyle/>
          <a:p>
            <a:endParaRPr lang="de-DE" sz="2000" b="0" strike="noStrike" spc="-1">
              <a:latin typeface="Arial"/>
            </a:endParaRPr>
          </a:p>
        </p:txBody>
      </p:sp>
      <p:sp>
        <p:nvSpPr>
          <p:cNvPr id="231"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0C56635-96EE-4AB4-9D0B-8B59E0881654}" type="slidenum">
              <a:rPr lang="de-DE" sz="1200" b="0" strike="noStrike" spc="-1">
                <a:solidFill>
                  <a:srgbClr val="000000"/>
                </a:solidFill>
                <a:latin typeface="+mn-lt"/>
                <a:ea typeface="+mn-ea"/>
              </a:rPr>
              <a:t>18</a:t>
            </a:fld>
            <a:endParaRPr lang="de-DE" sz="1200" b="0" strike="noStrike" spc="-1">
              <a:latin typeface="Arial"/>
            </a:endParaRPr>
          </a:p>
        </p:txBody>
      </p:sp>
    </p:spTree>
    <p:extLst>
      <p:ext uri="{BB962C8B-B14F-4D97-AF65-F5344CB8AC3E}">
        <p14:creationId xmlns:p14="http://schemas.microsoft.com/office/powerpoint/2010/main" val="411909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body"/>
          </p:nvPr>
        </p:nvSpPr>
        <p:spPr>
          <a:xfrm>
            <a:off x="685800" y="4343400"/>
            <a:ext cx="5485320" cy="4113720"/>
          </a:xfrm>
          <a:prstGeom prst="rect">
            <a:avLst/>
          </a:prstGeom>
        </p:spPr>
        <p:txBody>
          <a:bodyPr lIns="0" tIns="0" rIns="0" bIns="0"/>
          <a:lstStyle/>
          <a:p>
            <a:endParaRPr lang="de-DE" sz="2000" b="0" strike="noStrike" spc="-1">
              <a:latin typeface="Arial"/>
            </a:endParaRPr>
          </a:p>
        </p:txBody>
      </p:sp>
      <p:sp>
        <p:nvSpPr>
          <p:cNvPr id="233"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570B5F9-B323-42F9-A761-365F588DF336}" type="slidenum">
              <a:rPr lang="de-DE" sz="1200" b="0" strike="noStrike" spc="-1">
                <a:solidFill>
                  <a:srgbClr val="000000"/>
                </a:solidFill>
                <a:latin typeface="+mn-lt"/>
                <a:ea typeface="+mn-ea"/>
              </a:rPr>
              <a:t>19</a:t>
            </a:fld>
            <a:endParaRPr lang="de-DE" sz="1200" b="0" strike="noStrike" spc="-1">
              <a:latin typeface="Arial"/>
            </a:endParaRPr>
          </a:p>
        </p:txBody>
      </p:sp>
    </p:spTree>
    <p:extLst>
      <p:ext uri="{BB962C8B-B14F-4D97-AF65-F5344CB8AC3E}">
        <p14:creationId xmlns:p14="http://schemas.microsoft.com/office/powerpoint/2010/main" val="428832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latin typeface="+mn-lt"/>
              </a:rPr>
              <a:t>Manchmal fällt es uns sehr schwer, uns selbst dazu zu bewegen, mit der Arbeit zu beginnen oder zum Training zu gehen. </a:t>
            </a:r>
            <a:endParaRPr lang="de-DE" sz="1200" b="0" strike="noStrike" spc="-1">
              <a:latin typeface="Arial"/>
            </a:endParaRPr>
          </a:p>
          <a:p>
            <a:pPr marL="216000" indent="-215280">
              <a:lnSpc>
                <a:spcPct val="100000"/>
              </a:lnSpc>
            </a:pPr>
            <a:r>
              <a:rPr lang="de-DE" sz="1200" b="0" strike="noStrike" spc="-1">
                <a:latin typeface="+mn-lt"/>
              </a:rPr>
              <a:t>Bei einem Leistungstief bleibt auch die Motivation aus.</a:t>
            </a:r>
            <a:endParaRPr lang="de-DE" sz="1200" b="0" strike="noStrike" spc="-1">
              <a:latin typeface="Arial"/>
            </a:endParaRPr>
          </a:p>
          <a:p>
            <a:pPr marL="216000" indent="-215280" algn="ctr">
              <a:lnSpc>
                <a:spcPct val="100000"/>
              </a:lnSpc>
            </a:pPr>
            <a:endParaRPr lang="de-DE" sz="1200" b="0" strike="noStrike" spc="-1">
              <a:latin typeface="Arial"/>
            </a:endParaRPr>
          </a:p>
        </p:txBody>
      </p:sp>
      <p:sp>
        <p:nvSpPr>
          <p:cNvPr id="199"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1F2C73B-E21B-4778-ABFA-BB85C5BD3C8D}" type="slidenum">
              <a:rPr lang="de-DE" sz="1200" b="0" strike="noStrike" spc="-1">
                <a:solidFill>
                  <a:srgbClr val="000000"/>
                </a:solidFill>
                <a:latin typeface="+mn-lt"/>
                <a:ea typeface="+mn-ea"/>
              </a:rPr>
              <a:t>2</a:t>
            </a:fld>
            <a:endParaRPr lang="de-DE" sz="1200" b="0" strike="noStrike" spc="-1">
              <a:latin typeface="Arial"/>
            </a:endParaRPr>
          </a:p>
        </p:txBody>
      </p:sp>
    </p:spTree>
    <p:extLst>
      <p:ext uri="{BB962C8B-B14F-4D97-AF65-F5344CB8AC3E}">
        <p14:creationId xmlns:p14="http://schemas.microsoft.com/office/powerpoint/2010/main" val="142190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solidFill>
                  <a:srgbClr val="000000"/>
                </a:solidFill>
                <a:latin typeface="+mn-lt"/>
                <a:ea typeface="+mn-ea"/>
              </a:rPr>
              <a:t>Viele von uns greifen in solchen Situationen zu den üblichen Energydrinks, ohne sich Gedanken über die Inhaltsstoffe zu machen …</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In der Regel liefern solche Getränke eine hohe Dosis an synthetisch hergestelltem Koffein und enthalten große Mengen an Zucker.</a:t>
            </a:r>
            <a:endParaRPr lang="de-DE" sz="1200" b="0" strike="noStrike" spc="-1">
              <a:latin typeface="Arial"/>
            </a:endParaRPr>
          </a:p>
        </p:txBody>
      </p:sp>
      <p:sp>
        <p:nvSpPr>
          <p:cNvPr id="201"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28E9DF1-8D53-40F1-9564-16173439BCE4}" type="slidenum">
              <a:rPr lang="de-DE" sz="1200" b="0" strike="noStrike" spc="-1">
                <a:solidFill>
                  <a:srgbClr val="000000"/>
                </a:solidFill>
                <a:latin typeface="+mn-lt"/>
                <a:ea typeface="+mn-ea"/>
              </a:rPr>
              <a:t>3</a:t>
            </a:fld>
            <a:endParaRPr lang="de-DE" sz="1200" b="0" strike="noStrike" spc="-1">
              <a:latin typeface="Arial"/>
            </a:endParaRPr>
          </a:p>
        </p:txBody>
      </p:sp>
    </p:spTree>
    <p:extLst>
      <p:ext uri="{BB962C8B-B14F-4D97-AF65-F5344CB8AC3E}">
        <p14:creationId xmlns:p14="http://schemas.microsoft.com/office/powerpoint/2010/main" val="234272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0" strike="noStrike" spc="-1">
                <a:solidFill>
                  <a:srgbClr val="000000"/>
                </a:solidFill>
                <a:latin typeface="+mn-lt"/>
                <a:ea typeface="+mn-ea"/>
              </a:rPr>
              <a:t>Dies ist ein Energiekredit, den wir bei unserem Körper zu extrem hohen Zinsen aufnehmen.</a:t>
            </a: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Die Energie wird schnell verbraucht, die Kräfte schwinden zusehends, die Stimmung verschlechtert sich.</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0" strike="noStrike" spc="-1">
                <a:solidFill>
                  <a:srgbClr val="000000"/>
                </a:solidFill>
                <a:latin typeface="+mn-lt"/>
                <a:ea typeface="+mn-ea"/>
              </a:rPr>
              <a:t>Darüber hinaus kann der regelmäßige Konsum solcher Getränke einen Mangel an B-Vitaminen, die für die Energieproduktion sehr wichtig sind, verursachen.</a:t>
            </a:r>
            <a:endParaRPr lang="de-DE" sz="1200" b="0" strike="noStrike" spc="-1">
              <a:latin typeface="Arial"/>
            </a:endParaRPr>
          </a:p>
        </p:txBody>
      </p:sp>
      <p:sp>
        <p:nvSpPr>
          <p:cNvPr id="203"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6CE4734-24F9-4086-8E7E-C649EAE9A50A}" type="slidenum">
              <a:rPr lang="de-DE" sz="1200" b="0" strike="noStrike" spc="-1">
                <a:solidFill>
                  <a:srgbClr val="000000"/>
                </a:solidFill>
                <a:latin typeface="+mn-lt"/>
                <a:ea typeface="+mn-ea"/>
              </a:rPr>
              <a:t>4</a:t>
            </a:fld>
            <a:endParaRPr lang="de-DE" sz="1200" b="0" strike="noStrike" spc="-1">
              <a:latin typeface="Arial"/>
            </a:endParaRPr>
          </a:p>
        </p:txBody>
      </p:sp>
    </p:spTree>
    <p:extLst>
      <p:ext uri="{BB962C8B-B14F-4D97-AF65-F5344CB8AC3E}">
        <p14:creationId xmlns:p14="http://schemas.microsoft.com/office/powerpoint/2010/main" val="283047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000" b="0" strike="noStrike" spc="-1">
                <a:latin typeface="+mn-lt"/>
              </a:rPr>
              <a:t>Ist es möglich, die benötigte Energie auf eine „ökologischere“ Art und Weise zu erhalten?</a:t>
            </a:r>
            <a:r>
              <a:t/>
            </a:r>
            <a:br/>
            <a:r>
              <a:rPr lang="de-DE" sz="1000" b="0" strike="noStrike" spc="-1">
                <a:latin typeface="+mn-lt"/>
              </a:rPr>
              <a:t>Mit dieser Frage beschäftigen sich alle, die sich bemühen, gesund zu leben, und nicht nur wirksame, sondern auch sichere Lösungen für die Gesundheit vorziehen.</a:t>
            </a:r>
            <a:endParaRPr lang="de-DE" sz="1000" b="0" strike="noStrike" spc="-1">
              <a:latin typeface="Arial"/>
            </a:endParaRPr>
          </a:p>
          <a:p>
            <a:pPr marL="216000" indent="-215280">
              <a:lnSpc>
                <a:spcPct val="100000"/>
              </a:lnSpc>
            </a:pPr>
            <a:endParaRPr lang="de-DE" sz="1000" b="0" strike="noStrike" spc="-1">
              <a:latin typeface="Arial"/>
            </a:endParaRPr>
          </a:p>
          <a:p>
            <a:pPr marL="216000" indent="-215280">
              <a:lnSpc>
                <a:spcPct val="100000"/>
              </a:lnSpc>
            </a:pPr>
            <a:r>
              <a:rPr lang="de-DE" sz="1000" b="0" strike="noStrike" spc="-1">
                <a:latin typeface="+mn-lt"/>
              </a:rPr>
              <a:t>Viele der „Monster-Cocktails“ haben Nebenwirkungen: Herzrasen, Überreizung der Nerven, Einschlafschwierigkeiten, Gereiztheit und Unruhe, verzögerte Ermüdung, die schnell Munterkeit und Begeisterung ablöst.</a:t>
            </a:r>
            <a:endParaRPr lang="de-DE" sz="1000" b="0" strike="noStrike" spc="-1">
              <a:latin typeface="Arial"/>
            </a:endParaRPr>
          </a:p>
        </p:txBody>
      </p:sp>
      <p:sp>
        <p:nvSpPr>
          <p:cNvPr id="205"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A6DF5DD-1E0E-4716-85A4-CA2EEEDD7F52}" type="slidenum">
              <a:rPr lang="de-DE" sz="1200" b="0" strike="noStrike" spc="-1">
                <a:solidFill>
                  <a:srgbClr val="000000"/>
                </a:solidFill>
                <a:latin typeface="+mn-lt"/>
                <a:ea typeface="+mn-ea"/>
              </a:rPr>
              <a:t>5</a:t>
            </a:fld>
            <a:endParaRPr lang="de-DE" sz="1200" b="0" strike="noStrike" spc="-1">
              <a:latin typeface="Arial"/>
            </a:endParaRPr>
          </a:p>
        </p:txBody>
      </p:sp>
    </p:spTree>
    <p:extLst>
      <p:ext uri="{BB962C8B-B14F-4D97-AF65-F5344CB8AC3E}">
        <p14:creationId xmlns:p14="http://schemas.microsoft.com/office/powerpoint/2010/main" val="140606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000" b="0" strike="noStrike" spc="-1">
                <a:latin typeface="+mn-lt"/>
              </a:rPr>
              <a:t>Die Lösung von Coral Club heißt Synergizer, ein ausgewogener Energydrink mit einem ausgeprägten Frucht- und Zitrusgeschmack.</a:t>
            </a:r>
            <a:endParaRPr lang="de-DE" sz="1000" b="0" strike="noStrike" spc="-1">
              <a:latin typeface="Arial"/>
            </a:endParaRPr>
          </a:p>
        </p:txBody>
      </p:sp>
      <p:sp>
        <p:nvSpPr>
          <p:cNvPr id="207"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6C758C9-36E9-4B85-BA4B-2F375E2DB4A9}" type="slidenum">
              <a:rPr lang="de-DE" sz="1200" b="0" strike="noStrike" spc="-1">
                <a:solidFill>
                  <a:srgbClr val="000000"/>
                </a:solidFill>
                <a:latin typeface="+mn-lt"/>
                <a:ea typeface="+mn-ea"/>
              </a:rPr>
              <a:t>6</a:t>
            </a:fld>
            <a:endParaRPr lang="de-DE" sz="1200" b="0" strike="noStrike" spc="-1">
              <a:latin typeface="Arial"/>
            </a:endParaRPr>
          </a:p>
        </p:txBody>
      </p:sp>
    </p:spTree>
    <p:extLst>
      <p:ext uri="{BB962C8B-B14F-4D97-AF65-F5344CB8AC3E}">
        <p14:creationId xmlns:p14="http://schemas.microsoft.com/office/powerpoint/2010/main" val="23026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685800" y="4343400"/>
            <a:ext cx="5485320" cy="4113720"/>
          </a:xfrm>
          <a:prstGeom prst="rect">
            <a:avLst/>
          </a:prstGeom>
        </p:spPr>
        <p:txBody>
          <a:bodyPr lIns="0" tIns="0" rIns="0" bIns="0"/>
          <a:lstStyle/>
          <a:p>
            <a:endParaRPr lang="de-DE" sz="2000" b="0" strike="noStrike" spc="-1">
              <a:latin typeface="Arial"/>
            </a:endParaRPr>
          </a:p>
        </p:txBody>
      </p:sp>
      <p:sp>
        <p:nvSpPr>
          <p:cNvPr id="209"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88A2F6F-8AEC-49F2-8B51-27CB7AE16A49}" type="slidenum">
              <a:rPr lang="de-DE" sz="1200" b="0" strike="noStrike" spc="-1">
                <a:solidFill>
                  <a:srgbClr val="000000"/>
                </a:solidFill>
                <a:latin typeface="+mn-lt"/>
                <a:ea typeface="+mn-ea"/>
              </a:rPr>
              <a:t>7</a:t>
            </a:fld>
            <a:endParaRPr lang="de-DE" sz="1200" b="0" strike="noStrike" spc="-1">
              <a:latin typeface="Arial"/>
            </a:endParaRPr>
          </a:p>
        </p:txBody>
      </p:sp>
    </p:spTree>
    <p:extLst>
      <p:ext uri="{BB962C8B-B14F-4D97-AF65-F5344CB8AC3E}">
        <p14:creationId xmlns:p14="http://schemas.microsoft.com/office/powerpoint/2010/main" val="409003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endParaRPr lang="de-DE" sz="2000" b="0" strike="noStrike" spc="-1">
              <a:latin typeface="Arial"/>
            </a:endParaRPr>
          </a:p>
          <a:p>
            <a:pPr marL="216000" indent="-215280">
              <a:lnSpc>
                <a:spcPct val="100000"/>
              </a:lnSpc>
            </a:pPr>
            <a:endParaRPr lang="de-DE" sz="2000" b="0" strike="noStrike" spc="-1">
              <a:latin typeface="Arial"/>
            </a:endParaRPr>
          </a:p>
          <a:p>
            <a:pPr marL="216000" indent="-215280">
              <a:lnSpc>
                <a:spcPct val="100000"/>
              </a:lnSpc>
            </a:pPr>
            <a:endParaRPr lang="de-DE" sz="2000" b="0" strike="noStrike" spc="-1">
              <a:latin typeface="Arial"/>
            </a:endParaRPr>
          </a:p>
          <a:p>
            <a:pPr marL="216000" indent="-215280">
              <a:lnSpc>
                <a:spcPct val="100000"/>
              </a:lnSpc>
            </a:pPr>
            <a:endParaRPr lang="de-DE" sz="2000" b="0" strike="noStrike" spc="-1">
              <a:latin typeface="Arial"/>
            </a:endParaRPr>
          </a:p>
        </p:txBody>
      </p:sp>
      <p:sp>
        <p:nvSpPr>
          <p:cNvPr id="211"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F14C7C3-6FD6-4B13-9B13-05D4F7234794}" type="slidenum">
              <a:rPr lang="de-DE" sz="1200" b="0" strike="noStrike" spc="-1">
                <a:solidFill>
                  <a:srgbClr val="000000"/>
                </a:solidFill>
                <a:latin typeface="+mn-lt"/>
                <a:ea typeface="+mn-ea"/>
              </a:rPr>
              <a:t>8</a:t>
            </a:fld>
            <a:endParaRPr lang="de-DE" sz="1200" b="0" strike="noStrike" spc="-1">
              <a:latin typeface="Arial"/>
            </a:endParaRPr>
          </a:p>
        </p:txBody>
      </p:sp>
    </p:spTree>
    <p:extLst>
      <p:ext uri="{BB962C8B-B14F-4D97-AF65-F5344CB8AC3E}">
        <p14:creationId xmlns:p14="http://schemas.microsoft.com/office/powerpoint/2010/main" val="310940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685800" y="4343400"/>
            <a:ext cx="5485320" cy="4113720"/>
          </a:xfrm>
          <a:prstGeom prst="rect">
            <a:avLst/>
          </a:prstGeom>
        </p:spPr>
        <p:txBody>
          <a:bodyPr lIns="0" tIns="0" rIns="0" bIns="0"/>
          <a:lstStyle/>
          <a:p>
            <a:pPr marL="216000" indent="-215280">
              <a:lnSpc>
                <a:spcPct val="100000"/>
              </a:lnSpc>
            </a:pPr>
            <a:r>
              <a:rPr lang="de-DE" sz="1200" b="1" strike="noStrike" spc="-1">
                <a:solidFill>
                  <a:srgbClr val="000000"/>
                </a:solidFill>
                <a:latin typeface="+mn-lt"/>
                <a:ea typeface="+mn-ea"/>
              </a:rPr>
              <a:t>Vitamin B1 (Thiamin) </a:t>
            </a:r>
            <a:r>
              <a:rPr lang="de-DE" sz="1200" b="0" strike="noStrike" spc="-1">
                <a:solidFill>
                  <a:srgbClr val="000000"/>
                </a:solidFill>
                <a:latin typeface="+mn-lt"/>
                <a:ea typeface="+mn-ea"/>
              </a:rPr>
              <a:t>ist aktiv an Stoffwechselprozessen beteiligt. Es ist notwendig für die Umwandlung von Kohlenhydraten in Energie und für die normale Funktion des zentralen Nervensystems (beteiligt an der Biosynthese von Acetylcholin, einem Neurotransmitter, der für die Übertragung von Impulsen im zentralen Nervensystem verantwortlich ist). Die Zufuhr von Thiamin verbessert kognitive Funktionen, einschließlich Gedächtnis und Auffassungsvermögen, und hilft, den emotionalen Zustand zu stabilisieren.</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Vitamin B2 (Riboflavin) </a:t>
            </a:r>
            <a:r>
              <a:rPr lang="de-DE" sz="1200" b="0" strike="noStrike" spc="-1">
                <a:solidFill>
                  <a:srgbClr val="000000"/>
                </a:solidFill>
                <a:latin typeface="+mn-lt"/>
                <a:ea typeface="+mn-ea"/>
              </a:rPr>
              <a:t>wird für eine effektive Energieproduktion benötigt. Es ist an Protein-, Kohlenhydrat- und Lipidstoffwechsel sowie an der Synthese von ATP-Molekülen (Adenosintriphosphatsäure - "Treibstoff des Lebens") beteiligt.</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Vitamin B3 (Niacin, Vitamin PP) </a:t>
            </a:r>
            <a:r>
              <a:rPr lang="de-DE" sz="1200" b="0" strike="noStrike" spc="-1">
                <a:solidFill>
                  <a:srgbClr val="000000"/>
                </a:solidFill>
                <a:latin typeface="+mn-lt"/>
                <a:ea typeface="+mn-ea"/>
              </a:rPr>
              <a:t>ist wichtig für die Aufrechterhaltung eines normalen Stoffwechsels und des Energiestoffwechsels. Es ist beteiligt an den wichtigsten Redoxreaktionen. Vitamin B3 besitzt sedierende Eigenschaften und hilft, den psychischen Zustand bei Angst, Überreizung und Stress zu verbessern. Nicotinsäure wird zu präventiven Zwecken bei starken körperlichen und geistigen Belastungen eingesetzt.</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Vitamin B5 (Pantothensäure) </a:t>
            </a:r>
            <a:r>
              <a:rPr lang="de-DE" sz="1200" b="0" strike="noStrike" spc="-1">
                <a:solidFill>
                  <a:srgbClr val="000000"/>
                </a:solidFill>
                <a:latin typeface="+mn-lt"/>
                <a:ea typeface="+mn-ea"/>
              </a:rPr>
              <a:t>unterstützt die Leistungsfähigkeit des zentralen Nervensystems (ist beteiligt an der Synthese von Neurotransmittern, den Übermittlern des zentralen Nervensystems). Es stimuliert die Gehirnfunktion, reduziert Zerstreutheit, Vergesslichkeit und leichte depressive Störungen. Pantothensäure ist am Kohlenhydrat-, Protein- und Fettstoffwechsel beteiligt. Sie verbessert den allgemeinen Tonus und erhöht die Ausdauer.</a:t>
            </a:r>
            <a:endParaRPr lang="de-DE" sz="1200" b="0" strike="noStrike" spc="-1">
              <a:latin typeface="Arial"/>
            </a:endParaRPr>
          </a:p>
          <a:p>
            <a:pPr marL="216000" indent="-215280">
              <a:lnSpc>
                <a:spcPct val="100000"/>
              </a:lnSpc>
            </a:pPr>
            <a:endParaRPr lang="de-DE" sz="1200" b="0" strike="noStrike" spc="-1">
              <a:latin typeface="Arial"/>
            </a:endParaRPr>
          </a:p>
          <a:p>
            <a:pPr marL="216000" indent="-215280">
              <a:lnSpc>
                <a:spcPct val="100000"/>
              </a:lnSpc>
            </a:pPr>
            <a:r>
              <a:rPr lang="de-DE" sz="1200" b="1" strike="noStrike" spc="-1">
                <a:solidFill>
                  <a:srgbClr val="000000"/>
                </a:solidFill>
                <a:latin typeface="+mn-lt"/>
                <a:ea typeface="+mn-ea"/>
              </a:rPr>
              <a:t>Vitamin B6 (Pyridoxin) </a:t>
            </a:r>
            <a:r>
              <a:rPr lang="de-DE" sz="1200" b="0" strike="noStrike" spc="-1">
                <a:solidFill>
                  <a:srgbClr val="000000"/>
                </a:solidFill>
                <a:latin typeface="+mn-lt"/>
                <a:ea typeface="+mn-ea"/>
              </a:rPr>
              <a:t>wird für normale Abläufe und Körperfunktionen des gesamten menschlichen Organismus benötigt. Pyridoxin spielt eine wesentliche Rolle im Stoffwechsel der Aminosäuren, die Grundbausteine der Proteine sind. Vitamin B6 hilft, die Gesundheit des Herz-Kreislauf-Systems zu erhalten.</a:t>
            </a:r>
            <a:endParaRPr lang="de-DE" sz="1200" b="0" strike="noStrike" spc="-1">
              <a:latin typeface="Arial"/>
            </a:endParaRPr>
          </a:p>
        </p:txBody>
      </p:sp>
      <p:sp>
        <p:nvSpPr>
          <p:cNvPr id="213"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726EB61-C7BC-4030-9BDF-BA6FBBC303CF}" type="slidenum">
              <a:rPr lang="de-DE" sz="1200" b="0" strike="noStrike" spc="-1">
                <a:solidFill>
                  <a:srgbClr val="000000"/>
                </a:solidFill>
                <a:latin typeface="+mn-lt"/>
                <a:ea typeface="+mn-ea"/>
              </a:rPr>
              <a:t>9</a:t>
            </a:fld>
            <a:endParaRPr lang="de-DE" sz="1200" b="0" strike="noStrike" spc="-1">
              <a:latin typeface="Arial"/>
            </a:endParaRPr>
          </a:p>
        </p:txBody>
      </p:sp>
    </p:spTree>
    <p:extLst>
      <p:ext uri="{BB962C8B-B14F-4D97-AF65-F5344CB8AC3E}">
        <p14:creationId xmlns:p14="http://schemas.microsoft.com/office/powerpoint/2010/main" val="309966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0"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3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5"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7"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3"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4"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lstStyle/>
          <a:p>
            <a:endParaRPr lang="de-DE" sz="1800" b="0" strike="noStrike" spc="-1">
              <a:solidFill>
                <a:srgbClr val="000000"/>
              </a:solidFill>
              <a:latin typeface="Calibri"/>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r>
              <a:rPr lang="de-DE" sz="1800" b="0" strike="noStrike" spc="-1">
                <a:solidFill>
                  <a:srgbClr val="000000"/>
                </a:solidFill>
                <a:latin typeface="Calibri"/>
              </a:rPr>
              <a:t>Format des Titeltextes durch Klicken bearbeiten</a:t>
            </a:r>
          </a:p>
        </p:txBody>
      </p:sp>
      <p:sp>
        <p:nvSpPr>
          <p:cNvPr id="3"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9.wmf"/><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9.wmf"/><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29.wmf"/><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64.jpe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wmf"/><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57960" y="0"/>
            <a:ext cx="9142920" cy="5142600"/>
          </a:xfrm>
          <a:prstGeom prst="rect">
            <a:avLst/>
          </a:prstGeom>
          <a:solidFill>
            <a:schemeClr val="bg1">
              <a:alpha val="69000"/>
            </a:schemeClr>
          </a:solidFill>
          <a:ln w="12600">
            <a:noFill/>
          </a:ln>
        </p:spPr>
        <p:style>
          <a:lnRef idx="0">
            <a:scrgbClr r="0" g="0" b="0"/>
          </a:lnRef>
          <a:fillRef idx="0">
            <a:scrgbClr r="0" g="0" b="0"/>
          </a:fillRef>
          <a:effectRef idx="0">
            <a:scrgbClr r="0" g="0" b="0"/>
          </a:effectRef>
          <a:fontRef idx="minor"/>
        </p:style>
      </p:sp>
      <p:sp>
        <p:nvSpPr>
          <p:cNvPr id="44" name="CustomShape 2"/>
          <p:cNvSpPr/>
          <p:nvPr/>
        </p:nvSpPr>
        <p:spPr>
          <a:xfrm>
            <a:off x="1961640" y="314280"/>
            <a:ext cx="5219640" cy="60840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 name="CustomShape 3"/>
          <p:cNvSpPr/>
          <p:nvPr/>
        </p:nvSpPr>
        <p:spPr>
          <a:xfrm>
            <a:off x="3328200" y="4461120"/>
            <a:ext cx="2486160" cy="301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gn="ctr">
              <a:lnSpc>
                <a:spcPts val="2375"/>
              </a:lnSpc>
            </a:pPr>
            <a:r>
              <a:rPr lang="de-DE" sz="1100" b="0" strike="noStrike" spc="46">
                <a:solidFill>
                  <a:srgbClr val="FF0000"/>
                </a:solidFill>
                <a:latin typeface="Calibri"/>
                <a:ea typeface="DejaVu Sans"/>
              </a:rPr>
              <a:t>CORAL-CLUB.COM</a:t>
            </a:r>
            <a:endParaRPr lang="de-DE" sz="1100" b="0" strike="noStrike" spc="-1">
              <a:latin typeface="Arial"/>
            </a:endParaRPr>
          </a:p>
        </p:txBody>
      </p:sp>
      <p:sp>
        <p:nvSpPr>
          <p:cNvPr id="46" name="CustomShape 4"/>
          <p:cNvSpPr/>
          <p:nvPr/>
        </p:nvSpPr>
        <p:spPr>
          <a:xfrm>
            <a:off x="3274560" y="207720"/>
            <a:ext cx="4810320" cy="202176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t/>
            </a:r>
            <a:br/>
            <a:endParaRPr lang="de-DE" sz="1800" b="0" strike="noStrike" spc="-1">
              <a:latin typeface="Arial"/>
            </a:endParaRPr>
          </a:p>
          <a:p>
            <a:pPr algn="ctr">
              <a:lnSpc>
                <a:spcPct val="100000"/>
              </a:lnSpc>
            </a:pPr>
            <a:endParaRPr lang="de-DE" sz="1800" b="0" strike="noStrike" spc="-1">
              <a:latin typeface="Arial"/>
            </a:endParaRPr>
          </a:p>
          <a:p>
            <a:pPr>
              <a:lnSpc>
                <a:spcPct val="100000"/>
              </a:lnSpc>
            </a:pPr>
            <a:endParaRPr lang="de-DE" sz="1800" b="0" strike="noStrike" spc="-1">
              <a:latin typeface="Arial"/>
            </a:endParaRPr>
          </a:p>
          <a:p>
            <a:pPr algn="ctr">
              <a:lnSpc>
                <a:spcPct val="100000"/>
              </a:lnSpc>
            </a:pPr>
            <a:r>
              <a:t/>
            </a:r>
            <a:br/>
            <a:r>
              <a:rPr lang="de-DE" sz="4400" b="1" strike="noStrike" spc="-1">
                <a:solidFill>
                  <a:srgbClr val="008000"/>
                </a:solidFill>
                <a:latin typeface="Raleway"/>
                <a:ea typeface="DejaVu Sans"/>
              </a:rPr>
              <a:t> </a:t>
            </a:r>
            <a:r>
              <a:t/>
            </a:r>
            <a:br/>
            <a:endParaRPr lang="de-DE" sz="4400" b="0" strike="noStrike" spc="-1">
              <a:latin typeface="Arial"/>
            </a:endParaRPr>
          </a:p>
          <a:p>
            <a:pPr algn="ctr">
              <a:lnSpc>
                <a:spcPct val="100000"/>
              </a:lnSpc>
            </a:pPr>
            <a:endParaRPr lang="de-DE" sz="4400" b="0" strike="noStrike" spc="-1">
              <a:latin typeface="Arial"/>
            </a:endParaRPr>
          </a:p>
        </p:txBody>
      </p:sp>
      <p:pic>
        <p:nvPicPr>
          <p:cNvPr id="47" name="Изображение 17"/>
          <p:cNvPicPr/>
          <p:nvPr/>
        </p:nvPicPr>
        <p:blipFill>
          <a:blip r:embed="rId3"/>
          <a:stretch/>
        </p:blipFill>
        <p:spPr>
          <a:xfrm>
            <a:off x="8086320" y="344160"/>
            <a:ext cx="688680" cy="455040"/>
          </a:xfrm>
          <a:prstGeom prst="rect">
            <a:avLst/>
          </a:prstGeom>
          <a:ln>
            <a:noFill/>
          </a:ln>
        </p:spPr>
      </p:pic>
      <p:pic>
        <p:nvPicPr>
          <p:cNvPr id="48" name="Рисунок 1"/>
          <p:cNvPicPr/>
          <p:nvPr/>
        </p:nvPicPr>
        <p:blipFill>
          <a:blip r:embed="rId4"/>
          <a:stretch/>
        </p:blipFill>
        <p:spPr>
          <a:xfrm>
            <a:off x="7005600" y="1217520"/>
            <a:ext cx="1571400" cy="1068840"/>
          </a:xfrm>
          <a:prstGeom prst="rect">
            <a:avLst/>
          </a:prstGeom>
          <a:ln>
            <a:noFill/>
          </a:ln>
        </p:spPr>
      </p:pic>
      <p:pic>
        <p:nvPicPr>
          <p:cNvPr id="49" name="Picture 2"/>
          <p:cNvPicPr/>
          <p:nvPr/>
        </p:nvPicPr>
        <p:blipFill>
          <a:blip r:embed="rId5"/>
          <a:stretch/>
        </p:blipFill>
        <p:spPr>
          <a:xfrm>
            <a:off x="3575880" y="1458720"/>
            <a:ext cx="3516480" cy="916560"/>
          </a:xfrm>
          <a:prstGeom prst="rect">
            <a:avLst/>
          </a:prstGeom>
          <a:ln>
            <a:noFill/>
          </a:ln>
        </p:spPr>
      </p:pic>
      <p:sp>
        <p:nvSpPr>
          <p:cNvPr id="50" name="CustomShape 5"/>
          <p:cNvSpPr/>
          <p:nvPr/>
        </p:nvSpPr>
        <p:spPr>
          <a:xfrm>
            <a:off x="3575880" y="2376360"/>
            <a:ext cx="504468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1" strike="noStrike" spc="-1">
                <a:solidFill>
                  <a:srgbClr val="FF6600"/>
                </a:solidFill>
                <a:latin typeface="Calibri"/>
                <a:ea typeface="DejaVu Sans"/>
              </a:rPr>
              <a:t>Mehr Energie für ein tolles Leben!</a:t>
            </a:r>
            <a:endParaRPr lang="de-DE" sz="2400" b="0" strike="noStrike" spc="-1">
              <a:latin typeface="Arial"/>
            </a:endParaRPr>
          </a:p>
          <a:p>
            <a:pPr>
              <a:lnSpc>
                <a:spcPct val="100000"/>
              </a:lnSpc>
            </a:pPr>
            <a:endParaRPr lang="de-DE" sz="2400" b="0" strike="noStrike" spc="-1">
              <a:latin typeface="Arial"/>
            </a:endParaRPr>
          </a:p>
        </p:txBody>
      </p:sp>
      <p:pic>
        <p:nvPicPr>
          <p:cNvPr id="51" name="Picture 2"/>
          <p:cNvPicPr/>
          <p:nvPr/>
        </p:nvPicPr>
        <p:blipFill>
          <a:blip r:embed="rId6"/>
          <a:stretch/>
        </p:blipFill>
        <p:spPr>
          <a:xfrm>
            <a:off x="-85680" y="323280"/>
            <a:ext cx="3966840" cy="39668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Line 1"/>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13"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14" name="Изображение 22"/>
          <p:cNvPicPr/>
          <p:nvPr/>
        </p:nvPicPr>
        <p:blipFill>
          <a:blip r:embed="rId3"/>
          <a:stretch/>
        </p:blipFill>
        <p:spPr>
          <a:xfrm>
            <a:off x="8143920" y="352440"/>
            <a:ext cx="465480" cy="307440"/>
          </a:xfrm>
          <a:prstGeom prst="rect">
            <a:avLst/>
          </a:prstGeom>
          <a:ln>
            <a:noFill/>
          </a:ln>
        </p:spPr>
      </p:pic>
      <p:sp>
        <p:nvSpPr>
          <p:cNvPr id="115" name="CustomShape 3"/>
          <p:cNvSpPr/>
          <p:nvPr/>
        </p:nvSpPr>
        <p:spPr>
          <a:xfrm>
            <a:off x="488880" y="3812040"/>
            <a:ext cx="8256960" cy="55656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t/>
            </a:r>
            <a:br/>
            <a:r>
              <a:rPr lang="de-DE" sz="1800" b="1" strike="noStrike" spc="-1">
                <a:solidFill>
                  <a:srgbClr val="CC0000"/>
                </a:solidFill>
                <a:latin typeface="Raleway"/>
                <a:ea typeface="DejaVu Sans"/>
              </a:rPr>
              <a:t>AUSGEWOGENE ZUSAMMENSETZUNG </a:t>
            </a:r>
            <a:endParaRPr lang="de-DE" sz="1800" b="0" strike="noStrike" spc="-1">
              <a:latin typeface="Arial"/>
            </a:endParaRPr>
          </a:p>
          <a:p>
            <a:pPr algn="ctr">
              <a:lnSpc>
                <a:spcPct val="100000"/>
              </a:lnSpc>
            </a:pPr>
            <a:r>
              <a:rPr lang="de-DE" sz="1800" b="1" strike="noStrike" spc="-1">
                <a:solidFill>
                  <a:srgbClr val="CC0000"/>
                </a:solidFill>
                <a:latin typeface="Raleway"/>
                <a:ea typeface="DejaVu Sans"/>
              </a:rPr>
              <a:t>für eine effektive Energieerzeugung</a:t>
            </a:r>
            <a:endParaRPr lang="de-DE" sz="1800" b="0" strike="noStrike" spc="-1">
              <a:latin typeface="Arial"/>
            </a:endParaRPr>
          </a:p>
        </p:txBody>
      </p:sp>
      <p:pic>
        <p:nvPicPr>
          <p:cNvPr id="116" name="Рисунок 2"/>
          <p:cNvPicPr/>
          <p:nvPr/>
        </p:nvPicPr>
        <p:blipFill>
          <a:blip r:embed="rId4"/>
          <a:stretch/>
        </p:blipFill>
        <p:spPr>
          <a:xfrm>
            <a:off x="-109800" y="563760"/>
            <a:ext cx="3560400" cy="3560400"/>
          </a:xfrm>
          <a:prstGeom prst="rect">
            <a:avLst/>
          </a:prstGeom>
          <a:ln>
            <a:noFill/>
          </a:ln>
        </p:spPr>
      </p:pic>
      <p:pic>
        <p:nvPicPr>
          <p:cNvPr id="117" name="Рисунок 7"/>
          <p:cNvPicPr/>
          <p:nvPr/>
        </p:nvPicPr>
        <p:blipFill>
          <a:blip r:embed="rId5"/>
          <a:stretch/>
        </p:blipFill>
        <p:spPr>
          <a:xfrm>
            <a:off x="3110760" y="994320"/>
            <a:ext cx="1191240" cy="893160"/>
          </a:xfrm>
          <a:prstGeom prst="rect">
            <a:avLst/>
          </a:prstGeom>
          <a:ln>
            <a:noFill/>
          </a:ln>
        </p:spPr>
      </p:pic>
      <p:pic>
        <p:nvPicPr>
          <p:cNvPr id="118" name="Рисунок 9"/>
          <p:cNvPicPr/>
          <p:nvPr/>
        </p:nvPicPr>
        <p:blipFill>
          <a:blip r:embed="rId6"/>
          <a:stretch/>
        </p:blipFill>
        <p:spPr>
          <a:xfrm>
            <a:off x="5798520" y="897840"/>
            <a:ext cx="1278720" cy="852480"/>
          </a:xfrm>
          <a:prstGeom prst="rect">
            <a:avLst/>
          </a:prstGeom>
          <a:ln>
            <a:noFill/>
          </a:ln>
        </p:spPr>
      </p:pic>
      <p:pic>
        <p:nvPicPr>
          <p:cNvPr id="119" name="Рисунок 10"/>
          <p:cNvPicPr/>
          <p:nvPr/>
        </p:nvPicPr>
        <p:blipFill>
          <a:blip r:embed="rId7"/>
          <a:stretch/>
        </p:blipFill>
        <p:spPr>
          <a:xfrm>
            <a:off x="7223400" y="949680"/>
            <a:ext cx="966960" cy="812160"/>
          </a:xfrm>
          <a:prstGeom prst="rect">
            <a:avLst/>
          </a:prstGeom>
          <a:ln>
            <a:noFill/>
          </a:ln>
        </p:spPr>
      </p:pic>
      <p:pic>
        <p:nvPicPr>
          <p:cNvPr id="120" name="Рисунок 14"/>
          <p:cNvPicPr/>
          <p:nvPr/>
        </p:nvPicPr>
        <p:blipFill>
          <a:blip r:embed="rId8"/>
          <a:stretch/>
        </p:blipFill>
        <p:spPr>
          <a:xfrm>
            <a:off x="6214680" y="2211120"/>
            <a:ext cx="1163880" cy="776160"/>
          </a:xfrm>
          <a:prstGeom prst="rect">
            <a:avLst/>
          </a:prstGeom>
          <a:ln>
            <a:noFill/>
          </a:ln>
        </p:spPr>
      </p:pic>
      <p:pic>
        <p:nvPicPr>
          <p:cNvPr id="121" name="Рисунок 5"/>
          <p:cNvPicPr/>
          <p:nvPr/>
        </p:nvPicPr>
        <p:blipFill>
          <a:blip r:embed="rId9"/>
          <a:stretch/>
        </p:blipFill>
        <p:spPr>
          <a:xfrm>
            <a:off x="3598920" y="2211120"/>
            <a:ext cx="1282320" cy="721440"/>
          </a:xfrm>
          <a:prstGeom prst="rect">
            <a:avLst/>
          </a:prstGeom>
          <a:ln>
            <a:noFill/>
          </a:ln>
        </p:spPr>
      </p:pic>
      <p:pic>
        <p:nvPicPr>
          <p:cNvPr id="122" name="Рисунок 15"/>
          <p:cNvPicPr/>
          <p:nvPr/>
        </p:nvPicPr>
        <p:blipFill>
          <a:blip r:embed="rId10"/>
          <a:stretch/>
        </p:blipFill>
        <p:spPr>
          <a:xfrm>
            <a:off x="4991760" y="2104560"/>
            <a:ext cx="1027800" cy="828360"/>
          </a:xfrm>
          <a:prstGeom prst="rect">
            <a:avLst/>
          </a:prstGeom>
          <a:ln>
            <a:noFill/>
          </a:ln>
        </p:spPr>
      </p:pic>
      <p:pic>
        <p:nvPicPr>
          <p:cNvPr id="123" name="Picture 2"/>
          <p:cNvPicPr/>
          <p:nvPr/>
        </p:nvPicPr>
        <p:blipFill>
          <a:blip r:embed="rId11"/>
          <a:stretch/>
        </p:blipFill>
        <p:spPr>
          <a:xfrm>
            <a:off x="4329360" y="1032840"/>
            <a:ext cx="1324080" cy="81648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4400" y="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5"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26"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27" name="Изображение 22"/>
          <p:cNvPicPr/>
          <p:nvPr/>
        </p:nvPicPr>
        <p:blipFill>
          <a:blip r:embed="rId3"/>
          <a:stretch/>
        </p:blipFill>
        <p:spPr>
          <a:xfrm>
            <a:off x="8143920" y="352440"/>
            <a:ext cx="465480" cy="307440"/>
          </a:xfrm>
          <a:prstGeom prst="rect">
            <a:avLst/>
          </a:prstGeom>
          <a:ln>
            <a:noFill/>
          </a:ln>
        </p:spPr>
      </p:pic>
      <p:sp>
        <p:nvSpPr>
          <p:cNvPr id="128" name="CustomShape 4"/>
          <p:cNvSpPr/>
          <p:nvPr/>
        </p:nvSpPr>
        <p:spPr>
          <a:xfrm>
            <a:off x="1260000" y="4105800"/>
            <a:ext cx="781164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1" strike="noStrike" spc="-1">
                <a:solidFill>
                  <a:srgbClr val="C00000"/>
                </a:solidFill>
                <a:latin typeface="Raleway"/>
                <a:ea typeface="DejaVu Sans"/>
              </a:rPr>
              <a:t>MINERALSTOFFE: </a:t>
            </a:r>
            <a:r>
              <a:t/>
            </a:r>
            <a:br/>
            <a:r>
              <a:rPr lang="de-DE" sz="1800" b="1" strike="noStrike" spc="-1">
                <a:solidFill>
                  <a:srgbClr val="000000"/>
                </a:solidFill>
                <a:latin typeface="Raleway"/>
                <a:ea typeface="DejaVu Sans"/>
              </a:rPr>
              <a:t>MAGNESIUM, NATRIUM, CHROM</a:t>
            </a:r>
            <a:endParaRPr lang="de-DE" sz="1800" b="0" strike="noStrike" spc="-1">
              <a:latin typeface="Arial"/>
            </a:endParaRPr>
          </a:p>
        </p:txBody>
      </p:sp>
      <p:pic>
        <p:nvPicPr>
          <p:cNvPr id="129" name="Picture 3"/>
          <p:cNvPicPr/>
          <p:nvPr/>
        </p:nvPicPr>
        <p:blipFill>
          <a:blip r:embed="rId4"/>
          <a:stretch/>
        </p:blipFill>
        <p:spPr>
          <a:xfrm>
            <a:off x="3426120" y="992160"/>
            <a:ext cx="3051000" cy="1883160"/>
          </a:xfrm>
          <a:prstGeom prst="rect">
            <a:avLst/>
          </a:prstGeom>
          <a:ln>
            <a:noFill/>
          </a:ln>
        </p:spPr>
      </p:pic>
      <p:pic>
        <p:nvPicPr>
          <p:cNvPr id="130" name="Picture 2"/>
          <p:cNvPicPr/>
          <p:nvPr/>
        </p:nvPicPr>
        <p:blipFill>
          <a:blip r:embed="rId5"/>
          <a:srcRect t="-947"/>
          <a:stretch/>
        </p:blipFill>
        <p:spPr>
          <a:xfrm>
            <a:off x="6116760" y="267120"/>
            <a:ext cx="2955240" cy="3713040"/>
          </a:xfrm>
          <a:prstGeom prst="rect">
            <a:avLst/>
          </a:prstGeom>
          <a:ln>
            <a:noFill/>
          </a:ln>
        </p:spPr>
      </p:pic>
      <p:pic>
        <p:nvPicPr>
          <p:cNvPr id="131" name="Picture 2"/>
          <p:cNvPicPr/>
          <p:nvPr/>
        </p:nvPicPr>
        <p:blipFill>
          <a:blip r:embed="rId6"/>
          <a:stretch/>
        </p:blipFill>
        <p:spPr>
          <a:xfrm>
            <a:off x="119880" y="276840"/>
            <a:ext cx="3827880" cy="382788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4400" y="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3"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34"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35" name="Изображение 22"/>
          <p:cNvPicPr/>
          <p:nvPr/>
        </p:nvPicPr>
        <p:blipFill>
          <a:blip r:embed="rId3"/>
          <a:stretch/>
        </p:blipFill>
        <p:spPr>
          <a:xfrm>
            <a:off x="8143920" y="352440"/>
            <a:ext cx="465480" cy="307440"/>
          </a:xfrm>
          <a:prstGeom prst="rect">
            <a:avLst/>
          </a:prstGeom>
          <a:ln>
            <a:noFill/>
          </a:ln>
        </p:spPr>
      </p:pic>
      <p:sp>
        <p:nvSpPr>
          <p:cNvPr id="136" name="CustomShape 4"/>
          <p:cNvSpPr/>
          <p:nvPr/>
        </p:nvSpPr>
        <p:spPr>
          <a:xfrm>
            <a:off x="560520" y="4105800"/>
            <a:ext cx="825696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1" strike="noStrike" spc="-1">
                <a:solidFill>
                  <a:srgbClr val="C00000"/>
                </a:solidFill>
                <a:latin typeface="Raleway"/>
                <a:ea typeface="DejaVu Sans"/>
              </a:rPr>
              <a:t>AMINOSÄUREN </a:t>
            </a:r>
            <a:r>
              <a:t/>
            </a:r>
            <a:br/>
            <a:r>
              <a:rPr lang="de-DE" sz="1800" b="1" strike="noStrike" spc="-1">
                <a:solidFill>
                  <a:srgbClr val="000000"/>
                </a:solidFill>
                <a:latin typeface="Raleway"/>
                <a:ea typeface="DejaVu Sans"/>
              </a:rPr>
              <a:t>TAURIN, GLYCIN, CITRULLIN</a:t>
            </a:r>
            <a:endParaRPr lang="de-DE" sz="1800" b="0" strike="noStrike" spc="-1">
              <a:latin typeface="Arial"/>
            </a:endParaRPr>
          </a:p>
        </p:txBody>
      </p:sp>
      <p:pic>
        <p:nvPicPr>
          <p:cNvPr id="137" name="Рисунок 5"/>
          <p:cNvPicPr/>
          <p:nvPr/>
        </p:nvPicPr>
        <p:blipFill>
          <a:blip r:embed="rId4"/>
          <a:stretch/>
        </p:blipFill>
        <p:spPr>
          <a:xfrm>
            <a:off x="4010400" y="2341440"/>
            <a:ext cx="1575000" cy="1074240"/>
          </a:xfrm>
          <a:prstGeom prst="rect">
            <a:avLst/>
          </a:prstGeom>
          <a:ln>
            <a:noFill/>
          </a:ln>
        </p:spPr>
      </p:pic>
      <p:pic>
        <p:nvPicPr>
          <p:cNvPr id="138" name="Рисунок 19"/>
          <p:cNvPicPr/>
          <p:nvPr/>
        </p:nvPicPr>
        <p:blipFill>
          <a:blip r:embed="rId5"/>
          <a:stretch/>
        </p:blipFill>
        <p:spPr>
          <a:xfrm>
            <a:off x="2570400" y="588960"/>
            <a:ext cx="1986120" cy="1498320"/>
          </a:xfrm>
          <a:prstGeom prst="rect">
            <a:avLst/>
          </a:prstGeom>
          <a:ln>
            <a:noFill/>
          </a:ln>
        </p:spPr>
      </p:pic>
      <p:pic>
        <p:nvPicPr>
          <p:cNvPr id="139" name="Picture 2"/>
          <p:cNvPicPr/>
          <p:nvPr/>
        </p:nvPicPr>
        <p:blipFill>
          <a:blip r:embed="rId6"/>
          <a:stretch/>
        </p:blipFill>
        <p:spPr>
          <a:xfrm>
            <a:off x="6062760" y="195480"/>
            <a:ext cx="3080160" cy="3784320"/>
          </a:xfrm>
          <a:prstGeom prst="rect">
            <a:avLst/>
          </a:prstGeom>
          <a:ln>
            <a:noFill/>
          </a:ln>
        </p:spPr>
      </p:pic>
      <p:pic>
        <p:nvPicPr>
          <p:cNvPr id="140" name="Picture 2"/>
          <p:cNvPicPr/>
          <p:nvPr/>
        </p:nvPicPr>
        <p:blipFill>
          <a:blip r:embed="rId7"/>
          <a:stretch/>
        </p:blipFill>
        <p:spPr>
          <a:xfrm>
            <a:off x="127440" y="345600"/>
            <a:ext cx="3751920" cy="3751920"/>
          </a:xfrm>
          <a:prstGeom prst="rect">
            <a:avLst/>
          </a:prstGeom>
          <a:ln>
            <a:noFill/>
          </a:ln>
        </p:spPr>
      </p:pic>
      <p:pic>
        <p:nvPicPr>
          <p:cNvPr id="141" name="Рисунок 18"/>
          <p:cNvPicPr/>
          <p:nvPr/>
        </p:nvPicPr>
        <p:blipFill>
          <a:blip r:embed="rId8"/>
          <a:stretch/>
        </p:blipFill>
        <p:spPr>
          <a:xfrm>
            <a:off x="4586400" y="733320"/>
            <a:ext cx="1805400" cy="13539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1080" y="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3"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44"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45" name="Изображение 22"/>
          <p:cNvPicPr/>
          <p:nvPr/>
        </p:nvPicPr>
        <p:blipFill>
          <a:blip r:embed="rId3"/>
          <a:stretch/>
        </p:blipFill>
        <p:spPr>
          <a:xfrm>
            <a:off x="8143920" y="352440"/>
            <a:ext cx="465480" cy="307440"/>
          </a:xfrm>
          <a:prstGeom prst="rect">
            <a:avLst/>
          </a:prstGeom>
          <a:ln>
            <a:noFill/>
          </a:ln>
        </p:spPr>
      </p:pic>
      <p:sp>
        <p:nvSpPr>
          <p:cNvPr id="146" name="CustomShape 4"/>
          <p:cNvSpPr/>
          <p:nvPr/>
        </p:nvSpPr>
        <p:spPr>
          <a:xfrm>
            <a:off x="560520" y="4105800"/>
            <a:ext cx="825696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1" strike="noStrike" spc="-1">
                <a:solidFill>
                  <a:srgbClr val="C00000"/>
                </a:solidFill>
                <a:latin typeface="Raleway"/>
                <a:ea typeface="DejaVu Sans"/>
              </a:rPr>
              <a:t>L-CARNITIN</a:t>
            </a:r>
            <a:r>
              <a:t/>
            </a:r>
            <a:br/>
            <a:r>
              <a:rPr lang="de-DE" sz="1800" b="1" strike="noStrike" spc="-1">
                <a:solidFill>
                  <a:srgbClr val="000000"/>
                </a:solidFill>
                <a:latin typeface="Raleway"/>
                <a:ea typeface="DejaVu Sans"/>
              </a:rPr>
              <a:t>LEISTUNGSSTARKER ENERGIE-BIOSTIMULATOR</a:t>
            </a:r>
            <a:endParaRPr lang="de-DE" sz="1800" b="0" strike="noStrike" spc="-1">
              <a:latin typeface="Arial"/>
            </a:endParaRPr>
          </a:p>
        </p:txBody>
      </p:sp>
      <p:pic>
        <p:nvPicPr>
          <p:cNvPr id="147" name="Рисунок 10"/>
          <p:cNvPicPr/>
          <p:nvPr/>
        </p:nvPicPr>
        <p:blipFill>
          <a:blip r:embed="rId4"/>
          <a:stretch/>
        </p:blipFill>
        <p:spPr>
          <a:xfrm>
            <a:off x="3527640" y="717120"/>
            <a:ext cx="2322720" cy="1548720"/>
          </a:xfrm>
          <a:prstGeom prst="rect">
            <a:avLst/>
          </a:prstGeom>
          <a:ln>
            <a:noFill/>
          </a:ln>
        </p:spPr>
      </p:pic>
      <p:pic>
        <p:nvPicPr>
          <p:cNvPr id="148" name="Рисунок 5"/>
          <p:cNvPicPr/>
          <p:nvPr/>
        </p:nvPicPr>
        <p:blipFill>
          <a:blip r:embed="rId5"/>
          <a:stretch/>
        </p:blipFill>
        <p:spPr>
          <a:xfrm>
            <a:off x="3814920" y="2385360"/>
            <a:ext cx="1747800" cy="1468080"/>
          </a:xfrm>
          <a:prstGeom prst="rect">
            <a:avLst/>
          </a:prstGeom>
          <a:ln>
            <a:noFill/>
          </a:ln>
        </p:spPr>
      </p:pic>
      <p:pic>
        <p:nvPicPr>
          <p:cNvPr id="149" name="Picture 3"/>
          <p:cNvPicPr/>
          <p:nvPr/>
        </p:nvPicPr>
        <p:blipFill>
          <a:blip r:embed="rId6"/>
          <a:stretch/>
        </p:blipFill>
        <p:spPr>
          <a:xfrm>
            <a:off x="5820120" y="234360"/>
            <a:ext cx="3281040" cy="3740040"/>
          </a:xfrm>
          <a:prstGeom prst="rect">
            <a:avLst/>
          </a:prstGeom>
          <a:ln>
            <a:noFill/>
          </a:ln>
          <a:scene3d>
            <a:camera prst="orthographicFront">
              <a:rot lat="0" lon="300000" rev="0"/>
            </a:camera>
            <a:lightRig rig="threePt" dir="t"/>
          </a:scene3d>
        </p:spPr>
      </p:pic>
      <p:pic>
        <p:nvPicPr>
          <p:cNvPr id="150" name="Picture 2"/>
          <p:cNvPicPr/>
          <p:nvPr/>
        </p:nvPicPr>
        <p:blipFill>
          <a:blip r:embed="rId7"/>
          <a:stretch/>
        </p:blipFill>
        <p:spPr>
          <a:xfrm>
            <a:off x="63000" y="478440"/>
            <a:ext cx="3463560" cy="346356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4400" y="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2"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53"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54" name="Изображение 22"/>
          <p:cNvPicPr/>
          <p:nvPr/>
        </p:nvPicPr>
        <p:blipFill>
          <a:blip r:embed="rId3"/>
          <a:stretch/>
        </p:blipFill>
        <p:spPr>
          <a:xfrm>
            <a:off x="8143920" y="352440"/>
            <a:ext cx="465480" cy="307440"/>
          </a:xfrm>
          <a:prstGeom prst="rect">
            <a:avLst/>
          </a:prstGeom>
          <a:ln>
            <a:noFill/>
          </a:ln>
        </p:spPr>
      </p:pic>
      <p:sp>
        <p:nvSpPr>
          <p:cNvPr id="155" name="CustomShape 4"/>
          <p:cNvSpPr/>
          <p:nvPr/>
        </p:nvSpPr>
        <p:spPr>
          <a:xfrm>
            <a:off x="560520" y="4105800"/>
            <a:ext cx="825696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1" strike="noStrike" spc="-1">
                <a:solidFill>
                  <a:srgbClr val="C00000"/>
                </a:solidFill>
                <a:latin typeface="Raleway"/>
                <a:ea typeface="DejaVu Sans"/>
              </a:rPr>
              <a:t>PFLANZLICHE EXTRAKTE</a:t>
            </a:r>
            <a:r>
              <a:t/>
            </a:r>
            <a:br/>
            <a:r>
              <a:rPr lang="de-DE" sz="1800" b="1" strike="noStrike" spc="-1">
                <a:solidFill>
                  <a:srgbClr val="000000"/>
                </a:solidFill>
                <a:latin typeface="Raleway"/>
                <a:ea typeface="DejaVu Sans"/>
              </a:rPr>
              <a:t>GUARANA, GRÜNTEE</a:t>
            </a:r>
            <a:endParaRPr lang="de-DE" sz="1800" b="0" strike="noStrike" spc="-1">
              <a:latin typeface="Arial"/>
            </a:endParaRPr>
          </a:p>
        </p:txBody>
      </p:sp>
      <p:pic>
        <p:nvPicPr>
          <p:cNvPr id="156" name="Рисунок 10"/>
          <p:cNvPicPr/>
          <p:nvPr/>
        </p:nvPicPr>
        <p:blipFill>
          <a:blip r:embed="rId4"/>
          <a:stretch/>
        </p:blipFill>
        <p:spPr>
          <a:xfrm>
            <a:off x="3727800" y="1067760"/>
            <a:ext cx="1694880" cy="1131120"/>
          </a:xfrm>
          <a:prstGeom prst="rect">
            <a:avLst/>
          </a:prstGeom>
          <a:ln>
            <a:noFill/>
          </a:ln>
        </p:spPr>
      </p:pic>
      <p:pic>
        <p:nvPicPr>
          <p:cNvPr id="157" name="Рисунок 5"/>
          <p:cNvPicPr/>
          <p:nvPr/>
        </p:nvPicPr>
        <p:blipFill>
          <a:blip r:embed="rId5"/>
          <a:stretch/>
        </p:blipFill>
        <p:spPr>
          <a:xfrm>
            <a:off x="3768120" y="2558520"/>
            <a:ext cx="1666080" cy="1110960"/>
          </a:xfrm>
          <a:prstGeom prst="rect">
            <a:avLst/>
          </a:prstGeom>
          <a:ln>
            <a:noFill/>
          </a:ln>
        </p:spPr>
      </p:pic>
      <p:pic>
        <p:nvPicPr>
          <p:cNvPr id="158" name="Рисунок 1"/>
          <p:cNvPicPr/>
          <p:nvPr/>
        </p:nvPicPr>
        <p:blipFill>
          <a:blip r:embed="rId6"/>
          <a:stretch/>
        </p:blipFill>
        <p:spPr>
          <a:xfrm>
            <a:off x="6419880" y="48960"/>
            <a:ext cx="2621880" cy="3931200"/>
          </a:xfrm>
          <a:prstGeom prst="rect">
            <a:avLst/>
          </a:prstGeom>
          <a:ln>
            <a:noFill/>
          </a:ln>
        </p:spPr>
      </p:pic>
      <p:pic>
        <p:nvPicPr>
          <p:cNvPr id="159" name="Picture 2"/>
          <p:cNvPicPr/>
          <p:nvPr/>
        </p:nvPicPr>
        <p:blipFill>
          <a:blip r:embed="rId7"/>
          <a:stretch/>
        </p:blipFill>
        <p:spPr>
          <a:xfrm>
            <a:off x="287280" y="506880"/>
            <a:ext cx="3540600" cy="354060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0" y="-17136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1"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62"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63" name="Изображение 22"/>
          <p:cNvPicPr/>
          <p:nvPr/>
        </p:nvPicPr>
        <p:blipFill>
          <a:blip r:embed="rId3"/>
          <a:stretch/>
        </p:blipFill>
        <p:spPr>
          <a:xfrm>
            <a:off x="8143920" y="352440"/>
            <a:ext cx="465480" cy="307440"/>
          </a:xfrm>
          <a:prstGeom prst="rect">
            <a:avLst/>
          </a:prstGeom>
          <a:ln>
            <a:noFill/>
          </a:ln>
        </p:spPr>
      </p:pic>
      <p:sp>
        <p:nvSpPr>
          <p:cNvPr id="164" name="CustomShape 4"/>
          <p:cNvSpPr/>
          <p:nvPr/>
        </p:nvSpPr>
        <p:spPr>
          <a:xfrm>
            <a:off x="560160" y="3951360"/>
            <a:ext cx="839232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50000"/>
              </a:lnSpc>
            </a:pPr>
            <a:r>
              <a:rPr lang="de-DE" sz="1600" b="1" strike="noStrike" spc="-1">
                <a:solidFill>
                  <a:srgbClr val="C00000"/>
                </a:solidFill>
                <a:latin typeface="Raleway"/>
                <a:ea typeface="DejaVu Sans"/>
              </a:rPr>
              <a:t>SYNERGETISCHE KOMBINATION: KOHLENHYDRATE + NATÜRLICHE SÜSSSTOFFE</a:t>
            </a:r>
            <a:r>
              <a:t/>
            </a:r>
            <a:br/>
            <a:r>
              <a:rPr lang="de-DE" sz="1400" b="1" strike="noStrike" spc="-1">
                <a:solidFill>
                  <a:srgbClr val="000000"/>
                </a:solidFill>
                <a:latin typeface="Raleway"/>
                <a:ea typeface="DejaVu Sans"/>
              </a:rPr>
              <a:t>MALTODEXTRIN, SACCHAROSE, GLUKOSE, STEVIOSID, ERITHRITOL</a:t>
            </a:r>
            <a:endParaRPr lang="de-DE" sz="1400" b="0" strike="noStrike" spc="-1">
              <a:latin typeface="Arial"/>
            </a:endParaRPr>
          </a:p>
        </p:txBody>
      </p:sp>
      <p:pic>
        <p:nvPicPr>
          <p:cNvPr id="165" name="Picture 2"/>
          <p:cNvPicPr/>
          <p:nvPr/>
        </p:nvPicPr>
        <p:blipFill>
          <a:blip r:embed="rId4"/>
          <a:stretch/>
        </p:blipFill>
        <p:spPr>
          <a:xfrm>
            <a:off x="187920" y="506880"/>
            <a:ext cx="3525840" cy="3525840"/>
          </a:xfrm>
          <a:prstGeom prst="rect">
            <a:avLst/>
          </a:prstGeom>
          <a:ln>
            <a:noFill/>
          </a:ln>
        </p:spPr>
      </p:pic>
      <p:pic>
        <p:nvPicPr>
          <p:cNvPr id="166" name="Рисунок 12"/>
          <p:cNvPicPr/>
          <p:nvPr/>
        </p:nvPicPr>
        <p:blipFill>
          <a:blip r:embed="rId5"/>
          <a:stretch/>
        </p:blipFill>
        <p:spPr>
          <a:xfrm>
            <a:off x="2891880" y="1334520"/>
            <a:ext cx="1201320" cy="968040"/>
          </a:xfrm>
          <a:prstGeom prst="rect">
            <a:avLst/>
          </a:prstGeom>
          <a:ln>
            <a:noFill/>
          </a:ln>
        </p:spPr>
      </p:pic>
      <p:pic>
        <p:nvPicPr>
          <p:cNvPr id="167" name="Picture 2"/>
          <p:cNvPicPr/>
          <p:nvPr/>
        </p:nvPicPr>
        <p:blipFill>
          <a:blip r:embed="rId6"/>
          <a:stretch/>
        </p:blipFill>
        <p:spPr>
          <a:xfrm>
            <a:off x="4143600" y="1221840"/>
            <a:ext cx="1829520" cy="1251000"/>
          </a:xfrm>
          <a:prstGeom prst="rect">
            <a:avLst/>
          </a:prstGeom>
          <a:ln>
            <a:noFill/>
          </a:ln>
        </p:spPr>
      </p:pic>
      <p:pic>
        <p:nvPicPr>
          <p:cNvPr id="168" name="Picture 3"/>
          <p:cNvPicPr/>
          <p:nvPr/>
        </p:nvPicPr>
        <p:blipFill>
          <a:blip r:embed="rId7"/>
          <a:stretch/>
        </p:blipFill>
        <p:spPr>
          <a:xfrm>
            <a:off x="3567960" y="2473920"/>
            <a:ext cx="1549440" cy="811080"/>
          </a:xfrm>
          <a:prstGeom prst="rect">
            <a:avLst/>
          </a:prstGeom>
          <a:ln>
            <a:noFill/>
          </a:ln>
        </p:spPr>
      </p:pic>
      <p:pic>
        <p:nvPicPr>
          <p:cNvPr id="169" name="Picture 4"/>
          <p:cNvPicPr/>
          <p:nvPr/>
        </p:nvPicPr>
        <p:blipFill>
          <a:blip r:embed="rId8"/>
          <a:stretch/>
        </p:blipFill>
        <p:spPr>
          <a:xfrm>
            <a:off x="5974200" y="-62280"/>
            <a:ext cx="2978280" cy="387072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0" y="-17136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1"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72"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73" name="Изображение 22"/>
          <p:cNvPicPr/>
          <p:nvPr/>
        </p:nvPicPr>
        <p:blipFill>
          <a:blip r:embed="rId3"/>
          <a:stretch/>
        </p:blipFill>
        <p:spPr>
          <a:xfrm>
            <a:off x="8143920" y="352440"/>
            <a:ext cx="465480" cy="307440"/>
          </a:xfrm>
          <a:prstGeom prst="rect">
            <a:avLst/>
          </a:prstGeom>
          <a:ln>
            <a:noFill/>
          </a:ln>
        </p:spPr>
      </p:pic>
      <p:sp>
        <p:nvSpPr>
          <p:cNvPr id="174" name="CustomShape 4"/>
          <p:cNvSpPr/>
          <p:nvPr/>
        </p:nvSpPr>
        <p:spPr>
          <a:xfrm>
            <a:off x="560520" y="3914280"/>
            <a:ext cx="825696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50000"/>
              </a:lnSpc>
            </a:pPr>
            <a:r>
              <a:rPr lang="de-DE" sz="1600" b="1" strike="noStrike" spc="-1">
                <a:solidFill>
                  <a:srgbClr val="C00000"/>
                </a:solidFill>
                <a:latin typeface="Raleway"/>
                <a:ea typeface="DejaVu Sans"/>
              </a:rPr>
              <a:t>NATÜRLICHE GESCHMACKSZUSÄTZE</a:t>
            </a:r>
            <a:r>
              <a:t/>
            </a:r>
            <a:br/>
            <a:r>
              <a:rPr lang="de-DE" sz="1400" b="1" strike="noStrike" spc="-1">
                <a:solidFill>
                  <a:srgbClr val="000000"/>
                </a:solidFill>
                <a:latin typeface="Raleway"/>
                <a:ea typeface="DejaVu Sans"/>
              </a:rPr>
              <a:t>ORANGE UND MANGO</a:t>
            </a:r>
            <a:endParaRPr lang="de-DE" sz="1400" b="0" strike="noStrike" spc="-1">
              <a:latin typeface="Arial"/>
            </a:endParaRPr>
          </a:p>
        </p:txBody>
      </p:sp>
      <p:pic>
        <p:nvPicPr>
          <p:cNvPr id="175" name="Picture 2"/>
          <p:cNvPicPr/>
          <p:nvPr/>
        </p:nvPicPr>
        <p:blipFill>
          <a:blip r:embed="rId4"/>
          <a:stretch/>
        </p:blipFill>
        <p:spPr>
          <a:xfrm>
            <a:off x="188280" y="247680"/>
            <a:ext cx="3548160" cy="3548160"/>
          </a:xfrm>
          <a:prstGeom prst="rect">
            <a:avLst/>
          </a:prstGeom>
          <a:ln>
            <a:noFill/>
          </a:ln>
        </p:spPr>
      </p:pic>
      <p:pic>
        <p:nvPicPr>
          <p:cNvPr id="176" name="Рисунок 12"/>
          <p:cNvPicPr/>
          <p:nvPr/>
        </p:nvPicPr>
        <p:blipFill>
          <a:blip r:embed="rId5"/>
          <a:stretch/>
        </p:blipFill>
        <p:spPr>
          <a:xfrm>
            <a:off x="3371040" y="1819080"/>
            <a:ext cx="2635920" cy="1976760"/>
          </a:xfrm>
          <a:prstGeom prst="rect">
            <a:avLst/>
          </a:prstGeom>
          <a:ln>
            <a:noFill/>
          </a:ln>
        </p:spPr>
      </p:pic>
      <p:pic>
        <p:nvPicPr>
          <p:cNvPr id="177" name="Рисунок 8"/>
          <p:cNvPicPr/>
          <p:nvPr/>
        </p:nvPicPr>
        <p:blipFill>
          <a:blip r:embed="rId6"/>
          <a:stretch/>
        </p:blipFill>
        <p:spPr>
          <a:xfrm>
            <a:off x="6675120" y="450360"/>
            <a:ext cx="2467800" cy="335808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2"/>
          <p:cNvPicPr/>
          <p:nvPr/>
        </p:nvPicPr>
        <p:blipFill>
          <a:blip r:embed="rId3"/>
          <a:stretch/>
        </p:blipFill>
        <p:spPr>
          <a:xfrm>
            <a:off x="4378320" y="881280"/>
            <a:ext cx="2999880" cy="780480"/>
          </a:xfrm>
          <a:prstGeom prst="rect">
            <a:avLst/>
          </a:prstGeom>
          <a:ln>
            <a:noFill/>
          </a:ln>
        </p:spPr>
      </p:pic>
      <p:pic>
        <p:nvPicPr>
          <p:cNvPr id="179" name="Picture 3"/>
          <p:cNvPicPr/>
          <p:nvPr/>
        </p:nvPicPr>
        <p:blipFill>
          <a:blip r:embed="rId4"/>
          <a:stretch/>
        </p:blipFill>
        <p:spPr>
          <a:xfrm>
            <a:off x="7321320" y="508680"/>
            <a:ext cx="1492920" cy="1016640"/>
          </a:xfrm>
          <a:prstGeom prst="rect">
            <a:avLst/>
          </a:prstGeom>
          <a:ln>
            <a:noFill/>
          </a:ln>
        </p:spPr>
      </p:pic>
      <p:sp>
        <p:nvSpPr>
          <p:cNvPr id="180" name="CustomShape 1"/>
          <p:cNvSpPr/>
          <p:nvPr/>
        </p:nvSpPr>
        <p:spPr>
          <a:xfrm>
            <a:off x="4358160" y="2007720"/>
            <a:ext cx="4338360" cy="344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800" b="1" strike="noStrike" spc="-1">
                <a:solidFill>
                  <a:srgbClr val="DF6317"/>
                </a:solidFill>
                <a:latin typeface="Calibri"/>
                <a:ea typeface="DejaVu Sans"/>
              </a:rPr>
              <a:t>1 MINUTE – UND FERTIG!</a:t>
            </a:r>
            <a:r>
              <a:t/>
            </a:r>
            <a:br/>
            <a:endParaRPr lang="de-DE" sz="2800" b="0" strike="noStrike" spc="-1">
              <a:latin typeface="Arial"/>
            </a:endParaRPr>
          </a:p>
          <a:p>
            <a:pPr>
              <a:lnSpc>
                <a:spcPct val="100000"/>
              </a:lnSpc>
            </a:pPr>
            <a:r>
              <a:rPr lang="de-DE" sz="2000" b="1" strike="noStrike" spc="-1">
                <a:solidFill>
                  <a:srgbClr val="000000"/>
                </a:solidFill>
                <a:latin typeface="Calibri"/>
                <a:ea typeface="DejaVu Sans"/>
              </a:rPr>
              <a:t>Einfach 1 Messlöffel Pulver</a:t>
            </a:r>
            <a:endParaRPr lang="de-DE" sz="2000" b="0" strike="noStrike" spc="-1">
              <a:latin typeface="Arial"/>
            </a:endParaRPr>
          </a:p>
          <a:p>
            <a:pPr>
              <a:lnSpc>
                <a:spcPct val="100000"/>
              </a:lnSpc>
            </a:pPr>
            <a:r>
              <a:rPr lang="de-DE" sz="2000" b="1" strike="noStrike" spc="-1">
                <a:solidFill>
                  <a:srgbClr val="000000"/>
                </a:solidFill>
                <a:latin typeface="Calibri"/>
                <a:ea typeface="DejaVu Sans"/>
              </a:rPr>
              <a:t>oder 1 Päckchen (25 g) </a:t>
            </a:r>
            <a:endParaRPr lang="de-DE" sz="2000" b="0" strike="noStrike" spc="-1">
              <a:latin typeface="Arial"/>
            </a:endParaRPr>
          </a:p>
          <a:p>
            <a:pPr>
              <a:lnSpc>
                <a:spcPct val="100000"/>
              </a:lnSpc>
            </a:pPr>
            <a:r>
              <a:rPr lang="de-DE" sz="2000" b="1" strike="noStrike" spc="-1">
                <a:solidFill>
                  <a:srgbClr val="000000"/>
                </a:solidFill>
                <a:latin typeface="Calibri"/>
                <a:ea typeface="DejaVu Sans"/>
              </a:rPr>
              <a:t>mit Wasser übergießen und umrühren</a:t>
            </a:r>
            <a:endParaRPr lang="de-DE" sz="2000" b="0" strike="noStrike" spc="-1">
              <a:latin typeface="Arial"/>
            </a:endParaRPr>
          </a:p>
          <a:p>
            <a:pPr>
              <a:lnSpc>
                <a:spcPct val="100000"/>
              </a:lnSpc>
            </a:pPr>
            <a:endParaRPr lang="de-DE" sz="2000" b="0" strike="noStrike" spc="-1">
              <a:latin typeface="Arial"/>
            </a:endParaRPr>
          </a:p>
          <a:p>
            <a:pPr>
              <a:lnSpc>
                <a:spcPct val="100000"/>
              </a:lnSpc>
            </a:pPr>
            <a:endParaRPr lang="de-DE" sz="2000" b="0" strike="noStrike" spc="-1">
              <a:latin typeface="Arial"/>
            </a:endParaRPr>
          </a:p>
          <a:p>
            <a:pPr>
              <a:lnSpc>
                <a:spcPct val="100000"/>
              </a:lnSpc>
            </a:pPr>
            <a:endParaRPr lang="de-DE" sz="2000" b="0" strike="noStrike" spc="-1">
              <a:latin typeface="Arial"/>
            </a:endParaRPr>
          </a:p>
          <a:p>
            <a:pPr>
              <a:lnSpc>
                <a:spcPct val="100000"/>
              </a:lnSpc>
            </a:pPr>
            <a:endParaRPr lang="de-DE" sz="2000" b="0" strike="noStrike" spc="-1">
              <a:latin typeface="Arial"/>
            </a:endParaRPr>
          </a:p>
        </p:txBody>
      </p:sp>
      <p:pic>
        <p:nvPicPr>
          <p:cNvPr id="181" name="Picture 4"/>
          <p:cNvPicPr/>
          <p:nvPr/>
        </p:nvPicPr>
        <p:blipFill>
          <a:blip r:embed="rId5"/>
          <a:stretch/>
        </p:blipFill>
        <p:spPr>
          <a:xfrm>
            <a:off x="2967480" y="1924560"/>
            <a:ext cx="1389600" cy="2081160"/>
          </a:xfrm>
          <a:prstGeom prst="rect">
            <a:avLst/>
          </a:prstGeom>
          <a:ln>
            <a:noFill/>
          </a:ln>
        </p:spPr>
      </p:pic>
      <p:pic>
        <p:nvPicPr>
          <p:cNvPr id="182" name="Рисунок 1"/>
          <p:cNvPicPr/>
          <p:nvPr/>
        </p:nvPicPr>
        <p:blipFill>
          <a:blip r:embed="rId6"/>
          <a:stretch/>
        </p:blipFill>
        <p:spPr>
          <a:xfrm>
            <a:off x="243720" y="743040"/>
            <a:ext cx="3454200" cy="345420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Рисунок 2"/>
          <p:cNvPicPr/>
          <p:nvPr/>
        </p:nvPicPr>
        <p:blipFill>
          <a:blip r:embed="rId3"/>
          <a:stretch/>
        </p:blipFill>
        <p:spPr>
          <a:xfrm>
            <a:off x="0" y="45720"/>
            <a:ext cx="3000240" cy="4176720"/>
          </a:xfrm>
          <a:prstGeom prst="rect">
            <a:avLst/>
          </a:prstGeom>
          <a:ln w="15840">
            <a:noFill/>
          </a:ln>
        </p:spPr>
      </p:pic>
      <p:sp>
        <p:nvSpPr>
          <p:cNvPr id="184" name="CustomShape 1"/>
          <p:cNvSpPr/>
          <p:nvPr/>
        </p:nvSpPr>
        <p:spPr>
          <a:xfrm>
            <a:off x="0" y="4225680"/>
            <a:ext cx="9142920" cy="916560"/>
          </a:xfrm>
          <a:prstGeom prst="rect">
            <a:avLst/>
          </a:prstGeom>
          <a:solidFill>
            <a:srgbClr val="FF993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5" name="CustomShape 2"/>
          <p:cNvSpPr/>
          <p:nvPr/>
        </p:nvSpPr>
        <p:spPr>
          <a:xfrm>
            <a:off x="346320" y="4342320"/>
            <a:ext cx="84506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800" b="1" strike="noStrike" spc="-1">
                <a:solidFill>
                  <a:srgbClr val="FFFFFF"/>
                </a:solidFill>
                <a:latin typeface="Calibri"/>
                <a:ea typeface="DejaVu Sans"/>
              </a:rPr>
              <a:t>Produktvorteile</a:t>
            </a:r>
            <a:endParaRPr lang="de-DE" sz="2800" b="0" strike="noStrike" spc="-1">
              <a:latin typeface="Arial"/>
            </a:endParaRPr>
          </a:p>
        </p:txBody>
      </p:sp>
      <p:sp>
        <p:nvSpPr>
          <p:cNvPr id="186" name="CustomShape 3"/>
          <p:cNvSpPr/>
          <p:nvPr/>
        </p:nvSpPr>
        <p:spPr>
          <a:xfrm>
            <a:off x="4183200" y="411480"/>
            <a:ext cx="4613400" cy="404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DF6317"/>
                </a:solidFill>
                <a:latin typeface="Calibri"/>
                <a:ea typeface="DejaVu Sans"/>
              </a:rPr>
              <a:t>AUSGEPRÄGTER FRUCHT- UND ZITRUSGESCHMACK</a:t>
            </a:r>
            <a:r>
              <a:t/>
            </a:r>
            <a:br/>
            <a:r>
              <a:rPr lang="de-DE" sz="1600" b="0" strike="noStrike" spc="-1">
                <a:solidFill>
                  <a:srgbClr val="000000"/>
                </a:solidFill>
                <a:latin typeface="Calibri"/>
                <a:ea typeface="DejaVu Sans"/>
              </a:rPr>
              <a:t>natürlicher Geschmack von Orange und Mango</a:t>
            </a:r>
            <a:r>
              <a:t/>
            </a:r>
            <a:br/>
            <a:endParaRPr lang="de-DE" sz="1600" b="0" strike="noStrike" spc="-1">
              <a:latin typeface="Arial"/>
            </a:endParaRPr>
          </a:p>
          <a:p>
            <a:pPr>
              <a:lnSpc>
                <a:spcPct val="100000"/>
              </a:lnSpc>
            </a:pPr>
            <a:r>
              <a:rPr lang="de-DE" sz="1600" b="1" strike="noStrike" spc="-1">
                <a:solidFill>
                  <a:srgbClr val="DF6317"/>
                </a:solidFill>
                <a:latin typeface="Calibri"/>
                <a:ea typeface="DejaVu Sans"/>
              </a:rPr>
              <a:t>SCHNELLE UND STÄNDIGE ENERGIEZUFUHR</a:t>
            </a:r>
            <a:r>
              <a:t/>
            </a:r>
            <a:br/>
            <a:r>
              <a:rPr lang="de-DE" sz="1600" b="0" strike="noStrike" spc="-1">
                <a:solidFill>
                  <a:srgbClr val="000000"/>
                </a:solidFill>
                <a:latin typeface="Calibri"/>
                <a:ea typeface="DejaVu Sans"/>
              </a:rPr>
              <a:t>eine harmonisch abgestimmte Zusammensetzung von Zutaten für Vitalität und Ausdauer</a:t>
            </a:r>
            <a:endParaRPr lang="de-DE" sz="1600" b="0" strike="noStrike" spc="-1">
              <a:latin typeface="Arial"/>
            </a:endParaRPr>
          </a:p>
          <a:p>
            <a:pPr>
              <a:lnSpc>
                <a:spcPct val="100000"/>
              </a:lnSpc>
            </a:pPr>
            <a:endParaRPr lang="de-DE" sz="1600" b="0" strike="noStrike" spc="-1">
              <a:latin typeface="Arial"/>
            </a:endParaRPr>
          </a:p>
          <a:p>
            <a:pPr>
              <a:lnSpc>
                <a:spcPct val="100000"/>
              </a:lnSpc>
            </a:pPr>
            <a:r>
              <a:rPr lang="de-DE" sz="1600" b="1" strike="noStrike" spc="-1">
                <a:solidFill>
                  <a:srgbClr val="DF6317"/>
                </a:solidFill>
                <a:latin typeface="Calibri"/>
                <a:ea typeface="DejaVu Sans"/>
              </a:rPr>
              <a:t>KOFFEIN NATÜRLICHER HERKUNFT</a:t>
            </a:r>
            <a:endParaRPr lang="de-DE" sz="1600" b="0" strike="noStrike" spc="-1">
              <a:latin typeface="Arial"/>
            </a:endParaRPr>
          </a:p>
          <a:p>
            <a:pPr>
              <a:lnSpc>
                <a:spcPct val="100000"/>
              </a:lnSpc>
            </a:pPr>
            <a:r>
              <a:rPr lang="de-DE" sz="1600" b="0" strike="noStrike" spc="-1">
                <a:solidFill>
                  <a:srgbClr val="000000"/>
                </a:solidFill>
                <a:latin typeface="Calibri"/>
                <a:ea typeface="DejaVu Sans"/>
              </a:rPr>
              <a:t>aus Guarana- und Grüntee-Extrakten</a:t>
            </a:r>
            <a:endParaRPr lang="de-DE" sz="1600" b="0" strike="noStrike" spc="-1">
              <a:latin typeface="Arial"/>
            </a:endParaRPr>
          </a:p>
          <a:p>
            <a:pPr>
              <a:lnSpc>
                <a:spcPct val="100000"/>
              </a:lnSpc>
            </a:pPr>
            <a:endParaRPr lang="de-DE" sz="1600" b="0" strike="noStrike" spc="-1">
              <a:latin typeface="Arial"/>
            </a:endParaRPr>
          </a:p>
          <a:p>
            <a:pPr>
              <a:lnSpc>
                <a:spcPct val="100000"/>
              </a:lnSpc>
            </a:pPr>
            <a:r>
              <a:rPr lang="de-DE" sz="1600" b="1" strike="noStrike" spc="-1">
                <a:solidFill>
                  <a:srgbClr val="DF6317"/>
                </a:solidFill>
                <a:latin typeface="Calibri"/>
                <a:ea typeface="DejaVu Sans"/>
              </a:rPr>
              <a:t>KEINE NEBENWIRKUNGEN,</a:t>
            </a:r>
            <a:endParaRPr lang="de-DE" sz="1600" b="0" strike="noStrike" spc="-1">
              <a:latin typeface="Arial"/>
            </a:endParaRPr>
          </a:p>
          <a:p>
            <a:pPr>
              <a:lnSpc>
                <a:spcPct val="100000"/>
              </a:lnSpc>
            </a:pPr>
            <a:r>
              <a:rPr lang="de-DE" sz="1600" b="0" strike="noStrike" spc="-1">
                <a:solidFill>
                  <a:srgbClr val="000000"/>
                </a:solidFill>
                <a:latin typeface="Calibri"/>
                <a:ea typeface="DejaVu Sans"/>
              </a:rPr>
              <a:t>die für Energydrinks mit synthetischem Koffein typisch sind</a:t>
            </a:r>
            <a:endParaRPr lang="de-DE" sz="1600" b="0" strike="noStrike" spc="-1">
              <a:latin typeface="Arial"/>
            </a:endParaRPr>
          </a:p>
          <a:p>
            <a:pPr>
              <a:lnSpc>
                <a:spcPct val="100000"/>
              </a:lnSpc>
            </a:pPr>
            <a:endParaRPr lang="de-DE" sz="1600" b="0" strike="noStrike" spc="-1">
              <a:latin typeface="Arial"/>
            </a:endParaRPr>
          </a:p>
          <a:p>
            <a:pPr>
              <a:lnSpc>
                <a:spcPct val="100000"/>
              </a:lnSpc>
            </a:pPr>
            <a:r>
              <a:t/>
            </a:r>
            <a:br/>
            <a:endParaRPr lang="de-DE" sz="1600" b="0" strike="noStrike" spc="-1">
              <a:latin typeface="Arial"/>
            </a:endParaRPr>
          </a:p>
        </p:txBody>
      </p:sp>
      <p:pic>
        <p:nvPicPr>
          <p:cNvPr id="187" name="Picture 2"/>
          <p:cNvPicPr/>
          <p:nvPr/>
        </p:nvPicPr>
        <p:blipFill>
          <a:blip r:embed="rId4"/>
          <a:stretch/>
        </p:blipFill>
        <p:spPr>
          <a:xfrm>
            <a:off x="1851120" y="1936440"/>
            <a:ext cx="2598120" cy="2598120"/>
          </a:xfrm>
          <a:prstGeom prst="rect">
            <a:avLst/>
          </a:prstGeom>
          <a:ln>
            <a:noFill/>
          </a:ln>
        </p:spPr>
      </p:pic>
      <p:pic>
        <p:nvPicPr>
          <p:cNvPr id="188" name="Picture 2"/>
          <p:cNvPicPr/>
          <p:nvPr/>
        </p:nvPicPr>
        <p:blipFill>
          <a:blip r:embed="rId5"/>
          <a:stretch/>
        </p:blipFill>
        <p:spPr>
          <a:xfrm>
            <a:off x="4450680" y="4225680"/>
            <a:ext cx="2898000" cy="755280"/>
          </a:xfrm>
          <a:prstGeom prst="rect">
            <a:avLst/>
          </a:prstGeom>
          <a:ln>
            <a:noFill/>
          </a:ln>
        </p:spPr>
      </p:pic>
      <p:pic>
        <p:nvPicPr>
          <p:cNvPr id="189" name="Picture 2"/>
          <p:cNvPicPr/>
          <p:nvPr/>
        </p:nvPicPr>
        <p:blipFill>
          <a:blip r:embed="rId6"/>
          <a:stretch/>
        </p:blipFill>
        <p:spPr>
          <a:xfrm>
            <a:off x="7301880" y="3950280"/>
            <a:ext cx="1494720" cy="101664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3328200" y="4461120"/>
            <a:ext cx="2486160" cy="301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gn="ctr">
              <a:lnSpc>
                <a:spcPts val="2375"/>
              </a:lnSpc>
            </a:pPr>
            <a:r>
              <a:rPr lang="de-DE" sz="1200" b="0" strike="noStrike" spc="46">
                <a:solidFill>
                  <a:srgbClr val="F2F2F2"/>
                </a:solidFill>
                <a:latin typeface="Calibri"/>
                <a:ea typeface="DejaVu Sans"/>
              </a:rPr>
              <a:t>CORAL-CLUB.COM</a:t>
            </a:r>
            <a:endParaRPr lang="de-DE" sz="1200" b="0" strike="noStrike" spc="-1">
              <a:latin typeface="Arial"/>
            </a:endParaRPr>
          </a:p>
        </p:txBody>
      </p:sp>
      <p:pic>
        <p:nvPicPr>
          <p:cNvPr id="191" name="Рисунок 190"/>
          <p:cNvPicPr/>
          <p:nvPr/>
        </p:nvPicPr>
        <p:blipFill>
          <a:blip r:embed="rId3"/>
          <a:stretch/>
        </p:blipFill>
        <p:spPr>
          <a:xfrm>
            <a:off x="0" y="4680"/>
            <a:ext cx="9144000" cy="514332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20880" y="2520"/>
            <a:ext cx="9152280" cy="5142600"/>
          </a:xfrm>
          <a:prstGeom prst="rect">
            <a:avLst/>
          </a:prstGeom>
          <a:solidFill>
            <a:schemeClr val="bg1"/>
          </a:solidFill>
          <a:ln w="12600">
            <a:noFill/>
          </a:ln>
        </p:spPr>
        <p:style>
          <a:lnRef idx="0">
            <a:scrgbClr r="0" g="0" b="0"/>
          </a:lnRef>
          <a:fillRef idx="0">
            <a:scrgbClr r="0" g="0" b="0"/>
          </a:fillRef>
          <a:effectRef idx="0">
            <a:scrgbClr r="0" g="0" b="0"/>
          </a:effectRef>
          <a:fontRef idx="minor"/>
        </p:style>
      </p:sp>
      <p:sp>
        <p:nvSpPr>
          <p:cNvPr id="53" name="CustomShape 2"/>
          <p:cNvSpPr/>
          <p:nvPr/>
        </p:nvSpPr>
        <p:spPr>
          <a:xfrm>
            <a:off x="8969400" y="4651200"/>
            <a:ext cx="173520" cy="2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D11E3B0-00FF-4324-B3C2-B2061036C3E6}" type="slidenum">
              <a:rPr lang="de-DE" sz="1400" b="0" strike="noStrike" spc="29">
                <a:solidFill>
                  <a:srgbClr val="8B8B8B"/>
                </a:solidFill>
                <a:latin typeface="Calibri Light"/>
                <a:ea typeface="DejaVu Sans"/>
              </a:rPr>
              <a:t>2</a:t>
            </a:fld>
            <a:endParaRPr lang="de-DE" sz="1400" b="0" strike="noStrike" spc="-1">
              <a:latin typeface="Arial"/>
            </a:endParaRPr>
          </a:p>
        </p:txBody>
      </p:sp>
      <p:pic>
        <p:nvPicPr>
          <p:cNvPr id="54" name="Изображение 17"/>
          <p:cNvPicPr/>
          <p:nvPr/>
        </p:nvPicPr>
        <p:blipFill>
          <a:blip r:embed="rId3"/>
          <a:stretch/>
        </p:blipFill>
        <p:spPr>
          <a:xfrm>
            <a:off x="8072280" y="145080"/>
            <a:ext cx="514080" cy="339480"/>
          </a:xfrm>
          <a:prstGeom prst="rect">
            <a:avLst/>
          </a:prstGeom>
          <a:ln>
            <a:noFill/>
          </a:ln>
        </p:spPr>
      </p:pic>
      <p:sp>
        <p:nvSpPr>
          <p:cNvPr id="55" name="CustomShape 3"/>
          <p:cNvSpPr/>
          <p:nvPr/>
        </p:nvSpPr>
        <p:spPr>
          <a:xfrm>
            <a:off x="-20880" y="2160"/>
            <a:ext cx="9163800" cy="1448280"/>
          </a:xfrm>
          <a:prstGeom prst="rect">
            <a:avLst/>
          </a:prstGeom>
          <a:solidFill>
            <a:schemeClr val="bg1"/>
          </a:solidFill>
          <a:ln>
            <a:solidFill>
              <a:schemeClr val="accent1">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 name="CustomShape 4"/>
          <p:cNvSpPr/>
          <p:nvPr/>
        </p:nvSpPr>
        <p:spPr>
          <a:xfrm>
            <a:off x="279360" y="315360"/>
            <a:ext cx="8463600" cy="97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000" b="1" strike="noStrike" spc="-1">
                <a:solidFill>
                  <a:srgbClr val="546422"/>
                </a:solidFill>
                <a:latin typeface="Calibri"/>
                <a:ea typeface="DejaVu Sans"/>
              </a:rPr>
              <a:t>Mangel an Energie, körperliche Erschöpfung und Niedergeschlagenheit begleiten oft unseren Alltag.</a:t>
            </a:r>
            <a:endParaRPr lang="de-DE" sz="2000" b="0" strike="noStrike" spc="-1">
              <a:latin typeface="Arial"/>
            </a:endParaRPr>
          </a:p>
          <a:p>
            <a:pPr>
              <a:lnSpc>
                <a:spcPct val="100000"/>
              </a:lnSpc>
            </a:pPr>
            <a:endParaRPr lang="de-DE" sz="2000" b="0" strike="noStrike" spc="-1">
              <a:latin typeface="Arial"/>
            </a:endParaRPr>
          </a:p>
        </p:txBody>
      </p:sp>
      <p:pic>
        <p:nvPicPr>
          <p:cNvPr id="57" name="Рисунок 10"/>
          <p:cNvPicPr/>
          <p:nvPr/>
        </p:nvPicPr>
        <p:blipFill>
          <a:blip r:embed="rId4"/>
          <a:stretch/>
        </p:blipFill>
        <p:spPr>
          <a:xfrm>
            <a:off x="5428440" y="2674440"/>
            <a:ext cx="3718080" cy="2479680"/>
          </a:xfrm>
          <a:prstGeom prst="rect">
            <a:avLst/>
          </a:prstGeom>
          <a:ln>
            <a:noFill/>
          </a:ln>
          <a:effectLst>
            <a:outerShdw blurRad="292100" dist="139700" dir="2700000" algn="tl" rotWithShape="0">
              <a:srgbClr val="333333">
                <a:alpha val="65000"/>
              </a:srgbClr>
            </a:outerShdw>
          </a:effectLst>
        </p:spPr>
      </p:pic>
      <p:pic>
        <p:nvPicPr>
          <p:cNvPr id="58" name="Рисунок 2"/>
          <p:cNvPicPr/>
          <p:nvPr/>
        </p:nvPicPr>
        <p:blipFill>
          <a:blip r:embed="rId5"/>
          <a:stretch/>
        </p:blipFill>
        <p:spPr>
          <a:xfrm>
            <a:off x="2495880" y="1462320"/>
            <a:ext cx="3632760" cy="2422800"/>
          </a:xfrm>
          <a:prstGeom prst="rect">
            <a:avLst/>
          </a:prstGeom>
          <a:ln>
            <a:noFill/>
          </a:ln>
          <a:effectLst>
            <a:outerShdw blurRad="292100" dist="139700" dir="2700000" algn="tl" rotWithShape="0">
              <a:srgbClr val="333333">
                <a:alpha val="65000"/>
              </a:srgbClr>
            </a:outerShdw>
          </a:effectLst>
        </p:spPr>
      </p:pic>
      <p:pic>
        <p:nvPicPr>
          <p:cNvPr id="59" name="Рисунок 5"/>
          <p:cNvPicPr/>
          <p:nvPr/>
        </p:nvPicPr>
        <p:blipFill>
          <a:blip r:embed="rId6"/>
          <a:stretch/>
        </p:blipFill>
        <p:spPr>
          <a:xfrm>
            <a:off x="-20880" y="2725200"/>
            <a:ext cx="3631680" cy="2422080"/>
          </a:xfrm>
          <a:prstGeom prst="rect">
            <a:avLst/>
          </a:prstGeom>
          <a:ln>
            <a:noFill/>
          </a:ln>
          <a:effectLst>
            <a:outerShdw blurRad="292100" dist="139700" dir="2700000" sx="102000" sy="102000" algn="tl" rotWithShape="0">
              <a:srgbClr val="333333">
                <a:alpha val="65000"/>
              </a:srgbClr>
            </a:outerShdw>
          </a:effectLst>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Изображение 17"/>
          <p:cNvPicPr/>
          <p:nvPr/>
        </p:nvPicPr>
        <p:blipFill>
          <a:blip r:embed="rId3"/>
          <a:stretch/>
        </p:blipFill>
        <p:spPr>
          <a:xfrm>
            <a:off x="8072280" y="145080"/>
            <a:ext cx="514080" cy="339480"/>
          </a:xfrm>
          <a:prstGeom prst="rect">
            <a:avLst/>
          </a:prstGeom>
          <a:ln>
            <a:noFill/>
          </a:ln>
        </p:spPr>
      </p:pic>
      <p:pic>
        <p:nvPicPr>
          <p:cNvPr id="61" name="Picture 2"/>
          <p:cNvPicPr/>
          <p:nvPr/>
        </p:nvPicPr>
        <p:blipFill>
          <a:blip r:embed="rId4"/>
          <a:srcRect r="-1606"/>
          <a:stretch/>
        </p:blipFill>
        <p:spPr>
          <a:xfrm>
            <a:off x="3420000" y="1059480"/>
            <a:ext cx="5198400" cy="3570120"/>
          </a:xfrm>
          <a:prstGeom prst="rect">
            <a:avLst/>
          </a:prstGeom>
          <a:ln>
            <a:noFill/>
          </a:ln>
        </p:spPr>
      </p:pic>
      <p:pic>
        <p:nvPicPr>
          <p:cNvPr id="62" name="Picture 2"/>
          <p:cNvPicPr/>
          <p:nvPr/>
        </p:nvPicPr>
        <p:blipFill>
          <a:blip r:embed="rId5"/>
          <a:stretch/>
        </p:blipFill>
        <p:spPr>
          <a:xfrm>
            <a:off x="3060000" y="3479400"/>
            <a:ext cx="1727640" cy="1442160"/>
          </a:xfrm>
          <a:prstGeom prst="rect">
            <a:avLst/>
          </a:prstGeom>
          <a:ln>
            <a:noFill/>
          </a:ln>
        </p:spPr>
      </p:pic>
      <p:pic>
        <p:nvPicPr>
          <p:cNvPr id="63" name="Picture 2"/>
          <p:cNvPicPr/>
          <p:nvPr/>
        </p:nvPicPr>
        <p:blipFill>
          <a:blip r:embed="rId6"/>
          <a:stretch/>
        </p:blipFill>
        <p:spPr>
          <a:xfrm>
            <a:off x="597600" y="3291840"/>
            <a:ext cx="2333160" cy="1629720"/>
          </a:xfrm>
          <a:prstGeom prst="rect">
            <a:avLst/>
          </a:prstGeom>
          <a:ln>
            <a:noFill/>
          </a:ln>
        </p:spPr>
      </p:pic>
      <p:pic>
        <p:nvPicPr>
          <p:cNvPr id="64" name="Picture 2"/>
          <p:cNvPicPr/>
          <p:nvPr/>
        </p:nvPicPr>
        <p:blipFill>
          <a:blip r:embed="rId7"/>
          <a:stretch/>
        </p:blipFill>
        <p:spPr>
          <a:xfrm rot="10800000">
            <a:off x="1538640" y="1514520"/>
            <a:ext cx="642960" cy="584640"/>
          </a:xfrm>
          <a:prstGeom prst="rect">
            <a:avLst/>
          </a:prstGeom>
          <a:ln>
            <a:noFill/>
          </a:ln>
        </p:spPr>
      </p:pic>
      <p:sp>
        <p:nvSpPr>
          <p:cNvPr id="65" name="CustomShape 1"/>
          <p:cNvSpPr/>
          <p:nvPr/>
        </p:nvSpPr>
        <p:spPr>
          <a:xfrm>
            <a:off x="1003320" y="333720"/>
            <a:ext cx="506016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a:solidFill>
                  <a:srgbClr val="000000"/>
                </a:solidFill>
                <a:latin typeface="Calibri"/>
                <a:ea typeface="DejaVu Sans"/>
              </a:rPr>
              <a:t>Viele von uns greifen in solchen Situationen zu den üblichen Energydrinks, ohne sich Gedanken über die Inhaltsstoffe zu machen …</a:t>
            </a:r>
            <a:endParaRPr lang="de-DE" sz="1800" b="0" strike="noStrike" spc="-1">
              <a:latin typeface="Arial"/>
            </a:endParaRPr>
          </a:p>
          <a:p>
            <a:pPr>
              <a:lnSpc>
                <a:spcPct val="100000"/>
              </a:lnSpc>
            </a:pPr>
            <a:endParaRPr lang="de-DE" sz="18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stomShape 1"/>
          <p:cNvSpPr/>
          <p:nvPr/>
        </p:nvSpPr>
        <p:spPr>
          <a:xfrm>
            <a:off x="131400" y="0"/>
            <a:ext cx="9152280" cy="5142600"/>
          </a:xfrm>
          <a:prstGeom prst="rect">
            <a:avLst/>
          </a:prstGeom>
          <a:solidFill>
            <a:schemeClr val="bg1"/>
          </a:solidFill>
          <a:ln w="12600">
            <a:noFill/>
          </a:ln>
        </p:spPr>
        <p:style>
          <a:lnRef idx="0">
            <a:scrgbClr r="0" g="0" b="0"/>
          </a:lnRef>
          <a:fillRef idx="0">
            <a:scrgbClr r="0" g="0" b="0"/>
          </a:fillRef>
          <a:effectRef idx="0">
            <a:scrgbClr r="0" g="0" b="0"/>
          </a:effectRef>
          <a:fontRef idx="minor"/>
        </p:style>
      </p:sp>
      <p:sp>
        <p:nvSpPr>
          <p:cNvPr id="67" name="CustomShape 2"/>
          <p:cNvSpPr/>
          <p:nvPr/>
        </p:nvSpPr>
        <p:spPr>
          <a:xfrm>
            <a:off x="8969400" y="4651200"/>
            <a:ext cx="173520" cy="2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8C34716-0CE0-415F-B046-9C2BEF90D78E}" type="slidenum">
              <a:rPr lang="de-DE" sz="1400" b="0" strike="noStrike" spc="29">
                <a:solidFill>
                  <a:srgbClr val="8B8B8B"/>
                </a:solidFill>
                <a:latin typeface="Calibri Light"/>
                <a:ea typeface="DejaVu Sans"/>
              </a:rPr>
              <a:t>4</a:t>
            </a:fld>
            <a:endParaRPr lang="de-DE" sz="1400" b="0" strike="noStrike" spc="-1">
              <a:latin typeface="Arial"/>
            </a:endParaRPr>
          </a:p>
        </p:txBody>
      </p:sp>
      <p:pic>
        <p:nvPicPr>
          <p:cNvPr id="68" name="Изображение 17"/>
          <p:cNvPicPr/>
          <p:nvPr/>
        </p:nvPicPr>
        <p:blipFill>
          <a:blip r:embed="rId3"/>
          <a:stretch/>
        </p:blipFill>
        <p:spPr>
          <a:xfrm>
            <a:off x="8072280" y="145080"/>
            <a:ext cx="514080" cy="339480"/>
          </a:xfrm>
          <a:prstGeom prst="rect">
            <a:avLst/>
          </a:prstGeom>
          <a:ln>
            <a:noFill/>
          </a:ln>
        </p:spPr>
      </p:pic>
      <p:pic>
        <p:nvPicPr>
          <p:cNvPr id="69" name="Picture 2"/>
          <p:cNvPicPr/>
          <p:nvPr/>
        </p:nvPicPr>
        <p:blipFill>
          <a:blip r:embed="rId4"/>
          <a:stretch/>
        </p:blipFill>
        <p:spPr>
          <a:xfrm>
            <a:off x="4600080" y="678960"/>
            <a:ext cx="4151880" cy="2890800"/>
          </a:xfrm>
          <a:prstGeom prst="rect">
            <a:avLst/>
          </a:prstGeom>
          <a:ln>
            <a:noFill/>
          </a:ln>
        </p:spPr>
      </p:pic>
      <p:pic>
        <p:nvPicPr>
          <p:cNvPr id="70" name="Picture 4"/>
          <p:cNvPicPr/>
          <p:nvPr/>
        </p:nvPicPr>
        <p:blipFill>
          <a:blip r:embed="rId5"/>
          <a:stretch/>
        </p:blipFill>
        <p:spPr>
          <a:xfrm>
            <a:off x="775080" y="4139640"/>
            <a:ext cx="711000" cy="711000"/>
          </a:xfrm>
          <a:prstGeom prst="rect">
            <a:avLst/>
          </a:prstGeom>
          <a:ln>
            <a:noFill/>
          </a:ln>
        </p:spPr>
      </p:pic>
      <p:sp>
        <p:nvSpPr>
          <p:cNvPr id="71" name="CustomShape 3"/>
          <p:cNvSpPr/>
          <p:nvPr/>
        </p:nvSpPr>
        <p:spPr>
          <a:xfrm>
            <a:off x="1486800" y="3570480"/>
            <a:ext cx="734112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1" strike="noStrike" spc="-1">
                <a:solidFill>
                  <a:srgbClr val="C00000"/>
                </a:solidFill>
                <a:latin typeface="Calibri"/>
                <a:ea typeface="DejaVu Sans"/>
              </a:rPr>
              <a:t>Das Ergebnis: </a:t>
            </a:r>
            <a:endParaRPr lang="de-DE" sz="2400" b="0" strike="noStrike" spc="-1">
              <a:latin typeface="Arial"/>
            </a:endParaRPr>
          </a:p>
          <a:p>
            <a:pPr>
              <a:lnSpc>
                <a:spcPct val="100000"/>
              </a:lnSpc>
            </a:pPr>
            <a:r>
              <a:rPr lang="de-DE" sz="2400" b="1" strike="noStrike" spc="-1">
                <a:solidFill>
                  <a:srgbClr val="C00000"/>
                </a:solidFill>
                <a:latin typeface="Calibri"/>
                <a:ea typeface="DejaVu Sans"/>
              </a:rPr>
              <a:t>eine geballte Energieladung und Hochstimmung </a:t>
            </a:r>
            <a:r>
              <a:t/>
            </a:r>
            <a:br/>
            <a:r>
              <a:rPr lang="de-DE" sz="2400" b="1" strike="noStrike" spc="-1">
                <a:solidFill>
                  <a:srgbClr val="546422"/>
                </a:solidFill>
                <a:latin typeface="Calibri"/>
                <a:ea typeface="DejaVu Sans"/>
              </a:rPr>
              <a:t>werden schnell durch einen Rückgang der Leistungsfähigkeit und Müdigkeit abgelöst.</a:t>
            </a:r>
            <a:endParaRPr lang="de-DE" sz="2400" b="0" strike="noStrike" spc="-1">
              <a:latin typeface="Arial"/>
            </a:endParaRPr>
          </a:p>
        </p:txBody>
      </p:sp>
      <p:pic>
        <p:nvPicPr>
          <p:cNvPr id="72" name="Picture 4"/>
          <p:cNvPicPr/>
          <p:nvPr/>
        </p:nvPicPr>
        <p:blipFill>
          <a:blip r:embed="rId6"/>
          <a:stretch/>
        </p:blipFill>
        <p:spPr>
          <a:xfrm>
            <a:off x="23400" y="353880"/>
            <a:ext cx="1587600" cy="2961720"/>
          </a:xfrm>
          <a:prstGeom prst="rect">
            <a:avLst/>
          </a:prstGeom>
          <a:ln>
            <a:noFill/>
          </a:ln>
        </p:spPr>
      </p:pic>
      <p:pic>
        <p:nvPicPr>
          <p:cNvPr id="73" name="Picture 4"/>
          <p:cNvPicPr/>
          <p:nvPr/>
        </p:nvPicPr>
        <p:blipFill>
          <a:blip r:embed="rId7"/>
          <a:stretch/>
        </p:blipFill>
        <p:spPr>
          <a:xfrm>
            <a:off x="2292840" y="614880"/>
            <a:ext cx="1734480" cy="2465640"/>
          </a:xfrm>
          <a:prstGeom prst="rect">
            <a:avLst/>
          </a:prstGeom>
          <a:ln>
            <a:noFill/>
          </a:ln>
        </p:spPr>
      </p:pic>
      <p:sp>
        <p:nvSpPr>
          <p:cNvPr id="74" name="CustomShape 4"/>
          <p:cNvSpPr/>
          <p:nvPr/>
        </p:nvSpPr>
        <p:spPr>
          <a:xfrm>
            <a:off x="1619640" y="1324080"/>
            <a:ext cx="779400" cy="707760"/>
          </a:xfrm>
          <a:prstGeom prst="rightArrow">
            <a:avLst>
              <a:gd name="adj1" fmla="val 50000"/>
              <a:gd name="adj2" fmla="val 50000"/>
            </a:avLst>
          </a:prstGeom>
          <a:solidFill>
            <a:srgbClr val="C00000"/>
          </a:solid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4726800" y="2520"/>
            <a:ext cx="4375800" cy="3684960"/>
          </a:xfrm>
          <a:prstGeom prst="rect">
            <a:avLst/>
          </a:prstGeom>
          <a:solidFill>
            <a:schemeClr val="bg1"/>
          </a:solidFill>
          <a:ln w="12600">
            <a:noFill/>
          </a:ln>
        </p:spPr>
        <p:style>
          <a:lnRef idx="0">
            <a:scrgbClr r="0" g="0" b="0"/>
          </a:lnRef>
          <a:fillRef idx="0">
            <a:scrgbClr r="0" g="0" b="0"/>
          </a:fillRef>
          <a:effectRef idx="0">
            <a:scrgbClr r="0" g="0" b="0"/>
          </a:effectRef>
          <a:fontRef idx="minor"/>
        </p:style>
      </p:sp>
      <p:pic>
        <p:nvPicPr>
          <p:cNvPr id="76" name="Изображение 17"/>
          <p:cNvPicPr/>
          <p:nvPr/>
        </p:nvPicPr>
        <p:blipFill>
          <a:blip r:embed="rId3"/>
          <a:stretch/>
        </p:blipFill>
        <p:spPr>
          <a:xfrm>
            <a:off x="8072280" y="145080"/>
            <a:ext cx="514080" cy="339480"/>
          </a:xfrm>
          <a:prstGeom prst="rect">
            <a:avLst/>
          </a:prstGeom>
          <a:ln>
            <a:noFill/>
          </a:ln>
        </p:spPr>
      </p:pic>
      <p:pic>
        <p:nvPicPr>
          <p:cNvPr id="77" name="Рисунок 1"/>
          <p:cNvPicPr/>
          <p:nvPr/>
        </p:nvPicPr>
        <p:blipFill>
          <a:blip r:embed="rId4"/>
          <a:srcRect l="-465" t="2911" r="7787" b="1285"/>
          <a:stretch/>
        </p:blipFill>
        <p:spPr>
          <a:xfrm>
            <a:off x="151200" y="987480"/>
            <a:ext cx="2935440" cy="4144320"/>
          </a:xfrm>
          <a:prstGeom prst="rect">
            <a:avLst/>
          </a:prstGeom>
          <a:ln>
            <a:noFill/>
          </a:ln>
        </p:spPr>
      </p:pic>
      <p:sp>
        <p:nvSpPr>
          <p:cNvPr id="78" name="CustomShape 2"/>
          <p:cNvSpPr/>
          <p:nvPr/>
        </p:nvSpPr>
        <p:spPr>
          <a:xfrm>
            <a:off x="3326760" y="378720"/>
            <a:ext cx="5002200" cy="43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800" b="1" strike="noStrike" spc="-1">
                <a:solidFill>
                  <a:srgbClr val="C00000"/>
                </a:solidFill>
                <a:latin typeface="Calibri"/>
                <a:ea typeface="DejaVu Sans"/>
              </a:rPr>
              <a:t>Ist es möglich,</a:t>
            </a:r>
            <a:endParaRPr lang="de-DE" sz="2800" b="0" strike="noStrike" spc="-1">
              <a:latin typeface="Arial"/>
            </a:endParaRPr>
          </a:p>
          <a:p>
            <a:pPr>
              <a:lnSpc>
                <a:spcPct val="100000"/>
              </a:lnSpc>
            </a:pPr>
            <a:r>
              <a:rPr lang="de-DE" sz="2800" b="1" strike="noStrike" spc="-1">
                <a:solidFill>
                  <a:srgbClr val="C00000"/>
                </a:solidFill>
                <a:latin typeface="Calibri"/>
                <a:ea typeface="DejaVu Sans"/>
              </a:rPr>
              <a:t>Energie auf eine „ökologischere“ Art und Weise zu erhalten?</a:t>
            </a:r>
            <a:endParaRPr lang="de-DE" sz="2800" b="0" strike="noStrike" spc="-1">
              <a:latin typeface="Arial"/>
            </a:endParaRPr>
          </a:p>
          <a:p>
            <a:pPr>
              <a:lnSpc>
                <a:spcPct val="100000"/>
              </a:lnSpc>
            </a:pPr>
            <a:endParaRPr lang="de-DE" sz="2800" b="0" strike="noStrike" spc="-1">
              <a:latin typeface="Arial"/>
            </a:endParaRPr>
          </a:p>
          <a:p>
            <a:pPr>
              <a:lnSpc>
                <a:spcPct val="100000"/>
              </a:lnSpc>
            </a:pPr>
            <a:endParaRPr lang="de-DE" sz="2800" b="0" strike="noStrike" spc="-1">
              <a:latin typeface="Arial"/>
            </a:endParaRPr>
          </a:p>
          <a:p>
            <a:pPr marL="343080" indent="-342000">
              <a:lnSpc>
                <a:spcPct val="100000"/>
              </a:lnSpc>
              <a:buClr>
                <a:srgbClr val="000000"/>
              </a:buClr>
              <a:buFont typeface="Arial"/>
              <a:buChar char="•"/>
            </a:pPr>
            <a:r>
              <a:rPr lang="de-DE" sz="2000" b="1" strike="noStrike" spc="-1">
                <a:solidFill>
                  <a:srgbClr val="000000"/>
                </a:solidFill>
                <a:latin typeface="Calibri"/>
                <a:ea typeface="DejaVu Sans"/>
              </a:rPr>
              <a:t>ohne Nervenüberreizung </a:t>
            </a:r>
            <a:endParaRPr lang="de-DE" sz="2000" b="0" strike="noStrike" spc="-1">
              <a:latin typeface="Arial"/>
            </a:endParaRPr>
          </a:p>
          <a:p>
            <a:pPr>
              <a:lnSpc>
                <a:spcPct val="100000"/>
              </a:lnSpc>
            </a:pPr>
            <a:endParaRPr lang="de-DE" sz="2000" b="0" strike="noStrike" spc="-1">
              <a:latin typeface="Arial"/>
            </a:endParaRPr>
          </a:p>
          <a:p>
            <a:pPr marL="343080" indent="-342000">
              <a:lnSpc>
                <a:spcPct val="100000"/>
              </a:lnSpc>
              <a:buClr>
                <a:srgbClr val="000000"/>
              </a:buClr>
              <a:buFont typeface="Arial"/>
              <a:buChar char="•"/>
            </a:pPr>
            <a:r>
              <a:rPr lang="de-DE" sz="2000" b="1" strike="noStrike" spc="-1">
                <a:solidFill>
                  <a:srgbClr val="000000"/>
                </a:solidFill>
                <a:latin typeface="Calibri"/>
                <a:ea typeface="DejaVu Sans"/>
              </a:rPr>
              <a:t>ohne Stress</a:t>
            </a:r>
            <a:endParaRPr lang="de-DE" sz="2000" b="0" strike="noStrike" spc="-1">
              <a:latin typeface="Arial"/>
            </a:endParaRPr>
          </a:p>
          <a:p>
            <a:pPr>
              <a:lnSpc>
                <a:spcPct val="100000"/>
              </a:lnSpc>
            </a:pPr>
            <a:endParaRPr lang="de-DE" sz="2000" b="0" strike="noStrike" spc="-1">
              <a:latin typeface="Arial"/>
            </a:endParaRPr>
          </a:p>
          <a:p>
            <a:pPr marL="343080" indent="-342000">
              <a:lnSpc>
                <a:spcPct val="100000"/>
              </a:lnSpc>
              <a:buClr>
                <a:srgbClr val="000000"/>
              </a:buClr>
              <a:buFont typeface="Arial"/>
              <a:buChar char="•"/>
            </a:pPr>
            <a:r>
              <a:rPr lang="de-DE" sz="2000" b="1" strike="noStrike" spc="-1">
                <a:solidFill>
                  <a:srgbClr val="000000"/>
                </a:solidFill>
                <a:latin typeface="Calibri"/>
                <a:ea typeface="DejaVu Sans"/>
              </a:rPr>
              <a:t>ohne verzögerte Ermüdung</a:t>
            </a:r>
            <a:endParaRPr lang="de-DE" sz="2000" b="0" strike="noStrike" spc="-1">
              <a:latin typeface="Arial"/>
            </a:endParaRPr>
          </a:p>
          <a:p>
            <a:pPr>
              <a:lnSpc>
                <a:spcPct val="100000"/>
              </a:lnSpc>
            </a:pPr>
            <a:endParaRPr lang="de-DE" sz="2000" b="0" strike="noStrike" spc="-1">
              <a:latin typeface="Arial"/>
            </a:endParaRPr>
          </a:p>
          <a:p>
            <a:pPr marL="343080" indent="-342000">
              <a:lnSpc>
                <a:spcPct val="100000"/>
              </a:lnSpc>
              <a:buClr>
                <a:srgbClr val="000000"/>
              </a:buClr>
              <a:buFont typeface="Arial"/>
              <a:buChar char="•"/>
            </a:pPr>
            <a:r>
              <a:rPr lang="de-DE" sz="2000" b="1" strike="noStrike" spc="-1">
                <a:solidFill>
                  <a:srgbClr val="000000"/>
                </a:solidFill>
                <a:latin typeface="Calibri"/>
                <a:ea typeface="DejaVu Sans"/>
              </a:rPr>
              <a:t>ohne Reizbarkeit und Unruhe</a:t>
            </a:r>
            <a:endParaRPr lang="de-DE" sz="2000" b="0" strike="noStrike" spc="-1">
              <a:latin typeface="Arial"/>
            </a:endParaRPr>
          </a:p>
          <a:p>
            <a:pPr>
              <a:lnSpc>
                <a:spcPct val="100000"/>
              </a:lnSpc>
            </a:pPr>
            <a:endParaRPr lang="de-DE" sz="2000" b="0" strike="noStrike" spc="-1">
              <a:latin typeface="Arial"/>
            </a:endParaRPr>
          </a:p>
        </p:txBody>
      </p:sp>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8969400" y="4651200"/>
            <a:ext cx="173520" cy="2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113373D-B82D-4BF3-B2EA-CCDA9436737D}" type="slidenum">
              <a:rPr lang="de-DE" sz="1400" b="0" strike="noStrike" spc="29">
                <a:solidFill>
                  <a:srgbClr val="8B8B8B"/>
                </a:solidFill>
                <a:latin typeface="Calibri Light"/>
                <a:ea typeface="DejaVu Sans"/>
              </a:rPr>
              <a:t>6</a:t>
            </a:fld>
            <a:endParaRPr lang="de-DE" sz="1400" b="0" strike="noStrike" spc="-1">
              <a:latin typeface="Arial"/>
            </a:endParaRPr>
          </a:p>
        </p:txBody>
      </p:sp>
      <p:pic>
        <p:nvPicPr>
          <p:cNvPr id="80" name="Изображение 17"/>
          <p:cNvPicPr/>
          <p:nvPr/>
        </p:nvPicPr>
        <p:blipFill>
          <a:blip r:embed="rId3"/>
          <a:stretch/>
        </p:blipFill>
        <p:spPr>
          <a:xfrm>
            <a:off x="8072280" y="145080"/>
            <a:ext cx="514080" cy="339480"/>
          </a:xfrm>
          <a:prstGeom prst="rect">
            <a:avLst/>
          </a:prstGeom>
          <a:ln>
            <a:noFill/>
          </a:ln>
        </p:spPr>
      </p:pic>
      <p:pic>
        <p:nvPicPr>
          <p:cNvPr id="81" name="Рисунок 1"/>
          <p:cNvPicPr/>
          <p:nvPr/>
        </p:nvPicPr>
        <p:blipFill>
          <a:blip r:embed="rId4"/>
          <a:stretch/>
        </p:blipFill>
        <p:spPr>
          <a:xfrm>
            <a:off x="399960" y="1113840"/>
            <a:ext cx="3045240" cy="4028400"/>
          </a:xfrm>
          <a:prstGeom prst="rect">
            <a:avLst/>
          </a:prstGeom>
          <a:ln>
            <a:noFill/>
          </a:ln>
        </p:spPr>
      </p:pic>
      <p:pic>
        <p:nvPicPr>
          <p:cNvPr id="82" name="Picture 2"/>
          <p:cNvPicPr/>
          <p:nvPr/>
        </p:nvPicPr>
        <p:blipFill>
          <a:blip r:embed="rId5"/>
          <a:stretch/>
        </p:blipFill>
        <p:spPr>
          <a:xfrm>
            <a:off x="3484440" y="733320"/>
            <a:ext cx="3936240" cy="1029600"/>
          </a:xfrm>
          <a:prstGeom prst="rect">
            <a:avLst/>
          </a:prstGeom>
          <a:ln>
            <a:noFill/>
          </a:ln>
        </p:spPr>
      </p:pic>
      <p:pic>
        <p:nvPicPr>
          <p:cNvPr id="83" name="Picture 3"/>
          <p:cNvPicPr/>
          <p:nvPr/>
        </p:nvPicPr>
        <p:blipFill>
          <a:blip r:embed="rId6"/>
          <a:stretch/>
        </p:blipFill>
        <p:spPr>
          <a:xfrm>
            <a:off x="3484440" y="2035440"/>
            <a:ext cx="2942280" cy="2942280"/>
          </a:xfrm>
          <a:prstGeom prst="rect">
            <a:avLst/>
          </a:prstGeom>
          <a:ln>
            <a:noFill/>
          </a:ln>
        </p:spPr>
      </p:pic>
      <p:pic>
        <p:nvPicPr>
          <p:cNvPr id="84" name="Picture 3"/>
          <p:cNvPicPr/>
          <p:nvPr/>
        </p:nvPicPr>
        <p:blipFill>
          <a:blip r:embed="rId7"/>
          <a:stretch/>
        </p:blipFill>
        <p:spPr>
          <a:xfrm>
            <a:off x="6134040" y="2673000"/>
            <a:ext cx="1469880" cy="2201040"/>
          </a:xfrm>
          <a:prstGeom prst="rect">
            <a:avLst/>
          </a:prstGeom>
          <a:ln>
            <a:noFill/>
          </a:ln>
        </p:spPr>
      </p:pic>
      <p:pic>
        <p:nvPicPr>
          <p:cNvPr id="85" name="Picture 2"/>
          <p:cNvPicPr/>
          <p:nvPr/>
        </p:nvPicPr>
        <p:blipFill>
          <a:blip r:embed="rId8"/>
          <a:stretch/>
        </p:blipFill>
        <p:spPr>
          <a:xfrm>
            <a:off x="7285680" y="690840"/>
            <a:ext cx="1572120" cy="107208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8969400" y="4651200"/>
            <a:ext cx="173520" cy="2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8B6F2E5-5D07-43E8-9AC6-A934CD842D54}" type="slidenum">
              <a:rPr lang="de-DE" sz="1400" b="0" strike="noStrike" spc="29">
                <a:solidFill>
                  <a:srgbClr val="8B8B8B"/>
                </a:solidFill>
                <a:latin typeface="Calibri Light"/>
                <a:ea typeface="DejaVu Sans"/>
              </a:rPr>
              <a:t>7</a:t>
            </a:fld>
            <a:endParaRPr lang="de-DE" sz="1400" b="0" strike="noStrike" spc="-1">
              <a:latin typeface="Arial"/>
            </a:endParaRPr>
          </a:p>
        </p:txBody>
      </p:sp>
      <p:pic>
        <p:nvPicPr>
          <p:cNvPr id="87" name="Изображение 17"/>
          <p:cNvPicPr/>
          <p:nvPr/>
        </p:nvPicPr>
        <p:blipFill>
          <a:blip r:embed="rId3"/>
          <a:stretch/>
        </p:blipFill>
        <p:spPr>
          <a:xfrm>
            <a:off x="8072280" y="145080"/>
            <a:ext cx="514080" cy="339480"/>
          </a:xfrm>
          <a:prstGeom prst="rect">
            <a:avLst/>
          </a:prstGeom>
          <a:ln>
            <a:noFill/>
          </a:ln>
        </p:spPr>
      </p:pic>
      <p:sp>
        <p:nvSpPr>
          <p:cNvPr id="88" name="CustomShape 2"/>
          <p:cNvSpPr/>
          <p:nvPr/>
        </p:nvSpPr>
        <p:spPr>
          <a:xfrm>
            <a:off x="4051080" y="325080"/>
            <a:ext cx="4917240" cy="474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1" strike="noStrike" spc="-1">
                <a:solidFill>
                  <a:srgbClr val="7030A0"/>
                </a:solidFill>
                <a:latin typeface="Calibri"/>
                <a:ea typeface="DejaVu Sans"/>
              </a:rPr>
              <a:t>Synergizer mit dem </a:t>
            </a:r>
            <a:endParaRPr lang="de-DE" sz="2400" b="0" strike="noStrike" spc="-1">
              <a:latin typeface="Arial"/>
            </a:endParaRPr>
          </a:p>
          <a:p>
            <a:pPr>
              <a:lnSpc>
                <a:spcPct val="100000"/>
              </a:lnSpc>
            </a:pPr>
            <a:r>
              <a:rPr lang="de-DE" sz="2400" b="1" strike="noStrike" spc="-1">
                <a:solidFill>
                  <a:srgbClr val="7030A0"/>
                </a:solidFill>
                <a:latin typeface="Calibri"/>
                <a:ea typeface="DejaVu Sans"/>
              </a:rPr>
              <a:t>Geschmack von Orange und Mango</a:t>
            </a:r>
            <a:endParaRPr lang="de-DE" sz="2400" b="0" strike="noStrike" spc="-1">
              <a:latin typeface="Arial"/>
            </a:endParaRPr>
          </a:p>
          <a:p>
            <a:pPr>
              <a:lnSpc>
                <a:spcPct val="100000"/>
              </a:lnSpc>
            </a:pPr>
            <a:r>
              <a:t/>
            </a:r>
            <a:br/>
            <a:r>
              <a:rPr lang="de-DE" sz="1600" b="1" strike="noStrike" spc="-1">
                <a:solidFill>
                  <a:srgbClr val="C00000"/>
                </a:solidFill>
                <a:latin typeface="Calibri"/>
                <a:ea typeface="DejaVu Sans"/>
              </a:rPr>
              <a:t>liefert Kraft und Motivation - für Sport, Arbeit, </a:t>
            </a:r>
            <a:endParaRPr lang="de-DE" sz="1600" b="0" strike="noStrike" spc="-1">
              <a:latin typeface="Arial"/>
            </a:endParaRPr>
          </a:p>
          <a:p>
            <a:pPr>
              <a:lnSpc>
                <a:spcPct val="100000"/>
              </a:lnSpc>
            </a:pPr>
            <a:r>
              <a:rPr lang="de-DE" sz="1600" b="1" strike="noStrike" spc="-1">
                <a:solidFill>
                  <a:srgbClr val="C00000"/>
                </a:solidFill>
                <a:latin typeface="Calibri"/>
                <a:ea typeface="DejaVu Sans"/>
              </a:rPr>
              <a:t>Studium</a:t>
            </a:r>
            <a:r>
              <a:t/>
            </a:r>
            <a:br/>
            <a:endParaRPr lang="de-DE" sz="1600" b="0" strike="noStrike" spc="-1">
              <a:latin typeface="Arial"/>
            </a:endParaRPr>
          </a:p>
          <a:p>
            <a:pPr>
              <a:lnSpc>
                <a:spcPct val="100000"/>
              </a:lnSpc>
            </a:pPr>
            <a:r>
              <a:rPr lang="de-DE" sz="1600" b="1" strike="noStrike" spc="-1">
                <a:solidFill>
                  <a:srgbClr val="C00000"/>
                </a:solidFill>
                <a:latin typeface="Calibri"/>
                <a:ea typeface="DejaVu Sans"/>
              </a:rPr>
              <a:t>verbessert die Leistung des Gehirns: Gedächtnis, Auffassungsvermögen, Reaktion und Konzentrationsfähigkeit</a:t>
            </a:r>
            <a:endParaRPr lang="de-DE" sz="1600" b="0" strike="noStrike" spc="-1">
              <a:latin typeface="Arial"/>
            </a:endParaRPr>
          </a:p>
          <a:p>
            <a:pPr>
              <a:lnSpc>
                <a:spcPct val="100000"/>
              </a:lnSpc>
            </a:pPr>
            <a:endParaRPr lang="de-DE" sz="1600" b="0" strike="noStrike" spc="-1">
              <a:latin typeface="Arial"/>
            </a:endParaRPr>
          </a:p>
          <a:p>
            <a:pPr>
              <a:lnSpc>
                <a:spcPct val="100000"/>
              </a:lnSpc>
            </a:pPr>
            <a:r>
              <a:rPr lang="de-DE" sz="1600" b="1" strike="noStrike" spc="-1">
                <a:solidFill>
                  <a:srgbClr val="C00000"/>
                </a:solidFill>
                <a:latin typeface="Calibri"/>
                <a:ea typeface="DejaVu Sans"/>
              </a:rPr>
              <a:t>lädt mit Energie ohne Nebenwirkungen auf: </a:t>
            </a:r>
            <a:endParaRPr lang="de-DE" sz="1600" b="0" strike="noStrike" spc="-1">
              <a:latin typeface="Arial"/>
            </a:endParaRPr>
          </a:p>
          <a:p>
            <a:pPr>
              <a:lnSpc>
                <a:spcPct val="100000"/>
              </a:lnSpc>
            </a:pPr>
            <a:r>
              <a:rPr lang="de-DE" sz="1600" b="1" strike="noStrike" spc="-1">
                <a:solidFill>
                  <a:srgbClr val="C00000"/>
                </a:solidFill>
                <a:latin typeface="Calibri"/>
                <a:ea typeface="DejaVu Sans"/>
              </a:rPr>
              <a:t>keine Überreizung der Nerven, kein Stress, </a:t>
            </a:r>
            <a:endParaRPr lang="de-DE" sz="1600" b="0" strike="noStrike" spc="-1">
              <a:latin typeface="Arial"/>
            </a:endParaRPr>
          </a:p>
          <a:p>
            <a:pPr>
              <a:lnSpc>
                <a:spcPct val="100000"/>
              </a:lnSpc>
            </a:pPr>
            <a:r>
              <a:rPr lang="de-DE" sz="1600" b="1" strike="noStrike" spc="-1">
                <a:solidFill>
                  <a:srgbClr val="C00000"/>
                </a:solidFill>
                <a:latin typeface="Calibri"/>
                <a:ea typeface="DejaVu Sans"/>
              </a:rPr>
              <a:t>kein darauf folgendes Leistungstief</a:t>
            </a:r>
            <a:r>
              <a:t/>
            </a:r>
            <a:br/>
            <a:endParaRPr lang="de-DE" sz="1600" b="0" strike="noStrike" spc="-1">
              <a:latin typeface="Arial"/>
            </a:endParaRPr>
          </a:p>
          <a:p>
            <a:pPr>
              <a:lnSpc>
                <a:spcPct val="100000"/>
              </a:lnSpc>
            </a:pPr>
            <a:endParaRPr lang="de-DE" sz="1600" b="0" strike="noStrike" spc="-1">
              <a:latin typeface="Arial"/>
            </a:endParaRPr>
          </a:p>
          <a:p>
            <a:pPr>
              <a:lnSpc>
                <a:spcPct val="100000"/>
              </a:lnSpc>
            </a:pPr>
            <a:endParaRPr lang="de-DE" sz="1600" b="0" strike="noStrike" spc="-1">
              <a:latin typeface="Arial"/>
            </a:endParaRPr>
          </a:p>
          <a:p>
            <a:pPr>
              <a:lnSpc>
                <a:spcPct val="100000"/>
              </a:lnSpc>
            </a:pPr>
            <a:endParaRPr lang="de-DE" sz="1600" b="0" strike="noStrike" spc="-1">
              <a:latin typeface="Arial"/>
            </a:endParaRPr>
          </a:p>
        </p:txBody>
      </p:sp>
      <p:pic>
        <p:nvPicPr>
          <p:cNvPr id="89" name="Picture 3"/>
          <p:cNvPicPr/>
          <p:nvPr/>
        </p:nvPicPr>
        <p:blipFill>
          <a:blip r:embed="rId4"/>
          <a:stretch/>
        </p:blipFill>
        <p:spPr>
          <a:xfrm>
            <a:off x="3416040" y="1504800"/>
            <a:ext cx="428760" cy="428760"/>
          </a:xfrm>
          <a:prstGeom prst="rect">
            <a:avLst/>
          </a:prstGeom>
          <a:ln>
            <a:noFill/>
          </a:ln>
        </p:spPr>
      </p:pic>
      <p:pic>
        <p:nvPicPr>
          <p:cNvPr id="90" name="Picture 3"/>
          <p:cNvPicPr/>
          <p:nvPr/>
        </p:nvPicPr>
        <p:blipFill>
          <a:blip r:embed="rId5"/>
          <a:stretch/>
        </p:blipFill>
        <p:spPr>
          <a:xfrm>
            <a:off x="3404880" y="2156400"/>
            <a:ext cx="448920" cy="448920"/>
          </a:xfrm>
          <a:prstGeom prst="rect">
            <a:avLst/>
          </a:prstGeom>
          <a:ln>
            <a:noFill/>
          </a:ln>
        </p:spPr>
      </p:pic>
      <p:pic>
        <p:nvPicPr>
          <p:cNvPr id="91" name="Picture 3"/>
          <p:cNvPicPr/>
          <p:nvPr/>
        </p:nvPicPr>
        <p:blipFill>
          <a:blip r:embed="rId6"/>
          <a:stretch/>
        </p:blipFill>
        <p:spPr>
          <a:xfrm>
            <a:off x="3353760" y="3078000"/>
            <a:ext cx="499680" cy="499680"/>
          </a:xfrm>
          <a:prstGeom prst="rect">
            <a:avLst/>
          </a:prstGeom>
          <a:ln>
            <a:noFill/>
          </a:ln>
        </p:spPr>
      </p:pic>
      <p:sp>
        <p:nvSpPr>
          <p:cNvPr id="92" name="CustomShape 3"/>
          <p:cNvSpPr/>
          <p:nvPr/>
        </p:nvSpPr>
        <p:spPr>
          <a:xfrm>
            <a:off x="371520" y="4312800"/>
            <a:ext cx="418932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000000"/>
                </a:solidFill>
                <a:latin typeface="Calibri"/>
                <a:ea typeface="DejaVu Sans"/>
              </a:rPr>
              <a:t>1 Packung </a:t>
            </a:r>
            <a:r>
              <a:rPr lang="de-DE" sz="1600" b="0" strike="noStrike" spc="-1">
                <a:solidFill>
                  <a:srgbClr val="000000"/>
                </a:solidFill>
                <a:latin typeface="Calibri"/>
                <a:ea typeface="DejaVu Sans"/>
              </a:rPr>
              <a:t>= 500 g Pulver</a:t>
            </a:r>
            <a:endParaRPr lang="de-DE" sz="1600" b="0" strike="noStrike" spc="-1">
              <a:latin typeface="Arial"/>
            </a:endParaRPr>
          </a:p>
          <a:p>
            <a:pPr>
              <a:lnSpc>
                <a:spcPct val="100000"/>
              </a:lnSpc>
            </a:pPr>
            <a:r>
              <a:rPr lang="de-DE" sz="1600" b="1" strike="noStrike" spc="-1">
                <a:solidFill>
                  <a:srgbClr val="000000"/>
                </a:solidFill>
                <a:latin typeface="Calibri"/>
                <a:ea typeface="DejaVu Sans"/>
              </a:rPr>
              <a:t>1 Portionspackung </a:t>
            </a:r>
            <a:r>
              <a:rPr lang="de-DE" sz="1600" b="0" strike="noStrike" spc="-1">
                <a:solidFill>
                  <a:srgbClr val="000000"/>
                </a:solidFill>
                <a:latin typeface="Calibri"/>
                <a:ea typeface="DejaVu Sans"/>
              </a:rPr>
              <a:t>= 25 g Pulver</a:t>
            </a:r>
            <a:endParaRPr lang="de-DE" sz="1600" b="0" strike="noStrike" spc="-1">
              <a:latin typeface="Arial"/>
            </a:endParaRPr>
          </a:p>
        </p:txBody>
      </p:sp>
      <p:pic>
        <p:nvPicPr>
          <p:cNvPr id="93" name="Picture 2"/>
          <p:cNvPicPr/>
          <p:nvPr/>
        </p:nvPicPr>
        <p:blipFill>
          <a:blip r:embed="rId7"/>
          <a:srcRect l="10192" r="10617"/>
          <a:stretch/>
        </p:blipFill>
        <p:spPr>
          <a:xfrm>
            <a:off x="102960" y="530640"/>
            <a:ext cx="2892960" cy="365292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9360" y="2520"/>
            <a:ext cx="9152280" cy="5142600"/>
          </a:xfrm>
          <a:prstGeom prst="rect">
            <a:avLst/>
          </a:prstGeom>
          <a:solidFill>
            <a:schemeClr val="bg1"/>
          </a:solidFill>
          <a:ln w="12600">
            <a:noFill/>
          </a:ln>
        </p:spPr>
        <p:style>
          <a:lnRef idx="0">
            <a:scrgbClr r="0" g="0" b="0"/>
          </a:lnRef>
          <a:fillRef idx="0">
            <a:scrgbClr r="0" g="0" b="0"/>
          </a:fillRef>
          <a:effectRef idx="0">
            <a:scrgbClr r="0" g="0" b="0"/>
          </a:effectRef>
          <a:fontRef idx="minor"/>
        </p:style>
      </p:sp>
      <p:sp>
        <p:nvSpPr>
          <p:cNvPr id="95" name="CustomShape 2"/>
          <p:cNvSpPr/>
          <p:nvPr/>
        </p:nvSpPr>
        <p:spPr>
          <a:xfrm>
            <a:off x="8969400" y="4651200"/>
            <a:ext cx="173520" cy="22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5C23574-918F-4B12-AD0B-89E1CAEED2B1}" type="slidenum">
              <a:rPr lang="de-DE" sz="1400" b="0" strike="noStrike" spc="29">
                <a:solidFill>
                  <a:srgbClr val="8B8B8B"/>
                </a:solidFill>
                <a:latin typeface="Calibri Light"/>
                <a:ea typeface="DejaVu Sans"/>
              </a:rPr>
              <a:t>8</a:t>
            </a:fld>
            <a:endParaRPr lang="de-DE" sz="1400" b="0" strike="noStrike" spc="-1">
              <a:latin typeface="Arial"/>
            </a:endParaRPr>
          </a:p>
        </p:txBody>
      </p:sp>
      <p:pic>
        <p:nvPicPr>
          <p:cNvPr id="96" name="Изображение 17"/>
          <p:cNvPicPr/>
          <p:nvPr/>
        </p:nvPicPr>
        <p:blipFill>
          <a:blip r:embed="rId3"/>
          <a:stretch/>
        </p:blipFill>
        <p:spPr>
          <a:xfrm>
            <a:off x="8072280" y="145080"/>
            <a:ext cx="514080" cy="339480"/>
          </a:xfrm>
          <a:prstGeom prst="rect">
            <a:avLst/>
          </a:prstGeom>
          <a:ln>
            <a:noFill/>
          </a:ln>
        </p:spPr>
      </p:pic>
      <p:pic>
        <p:nvPicPr>
          <p:cNvPr id="97" name="Рисунок 1"/>
          <p:cNvPicPr/>
          <p:nvPr/>
        </p:nvPicPr>
        <p:blipFill>
          <a:blip r:embed="rId4"/>
          <a:stretch/>
        </p:blipFill>
        <p:spPr>
          <a:xfrm>
            <a:off x="-6480" y="2520"/>
            <a:ext cx="9188640" cy="5139720"/>
          </a:xfrm>
          <a:prstGeom prst="rect">
            <a:avLst/>
          </a:prstGeom>
          <a:ln>
            <a:noFill/>
          </a:ln>
        </p:spPr>
      </p:pic>
      <p:sp>
        <p:nvSpPr>
          <p:cNvPr id="98" name="CustomShape 3"/>
          <p:cNvSpPr/>
          <p:nvPr/>
        </p:nvSpPr>
        <p:spPr>
          <a:xfrm>
            <a:off x="3074760" y="1279800"/>
            <a:ext cx="6068160" cy="3862440"/>
          </a:xfrm>
          <a:prstGeom prst="rect">
            <a:avLst/>
          </a:prstGeom>
          <a:solidFill>
            <a:schemeClr val="bg1"/>
          </a:solidFill>
          <a:ln>
            <a:solidFill>
              <a:srgbClr val="0A6CC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99" name="Рисунок 3"/>
          <p:cNvPicPr/>
          <p:nvPr/>
        </p:nvPicPr>
        <p:blipFill>
          <a:blip r:embed="rId5"/>
          <a:stretch/>
        </p:blipFill>
        <p:spPr>
          <a:xfrm>
            <a:off x="2940120" y="480960"/>
            <a:ext cx="4914000" cy="1280880"/>
          </a:xfrm>
          <a:prstGeom prst="rect">
            <a:avLst/>
          </a:prstGeom>
          <a:ln>
            <a:noFill/>
          </a:ln>
        </p:spPr>
      </p:pic>
      <p:sp>
        <p:nvSpPr>
          <p:cNvPr id="100" name="CustomShape 4"/>
          <p:cNvSpPr/>
          <p:nvPr/>
        </p:nvSpPr>
        <p:spPr>
          <a:xfrm>
            <a:off x="3509280" y="2289960"/>
            <a:ext cx="5438880" cy="25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000000"/>
              </a:buClr>
              <a:buFont typeface="Arial"/>
              <a:buChar char="•"/>
            </a:pPr>
            <a:r>
              <a:rPr lang="de-DE" sz="1800" b="1" strike="noStrike" spc="-1">
                <a:solidFill>
                  <a:srgbClr val="000000"/>
                </a:solidFill>
                <a:latin typeface="Calibri"/>
                <a:ea typeface="DejaVu Sans"/>
              </a:rPr>
              <a:t>ihre Leistungsfähigkeit steigern und eine Ladung von Energie und Vitalität erhalten wollen</a:t>
            </a:r>
            <a:r>
              <a:t/>
            </a:r>
            <a:br/>
            <a:r>
              <a:rPr lang="de-DE" sz="1800" b="1" strike="noStrike" spc="-1">
                <a:solidFill>
                  <a:srgbClr val="000000"/>
                </a:solidFill>
                <a:latin typeface="Calibri"/>
                <a:ea typeface="DejaVu Sans"/>
              </a:rPr>
              <a:t> </a:t>
            </a:r>
            <a:endParaRPr lang="de-DE" sz="1800" b="0" strike="noStrike" spc="-1">
              <a:latin typeface="Arial"/>
            </a:endParaRPr>
          </a:p>
          <a:p>
            <a:pPr marL="285840" indent="-284760">
              <a:lnSpc>
                <a:spcPct val="100000"/>
              </a:lnSpc>
              <a:buClr>
                <a:srgbClr val="000000"/>
              </a:buClr>
              <a:buFont typeface="Arial"/>
              <a:buChar char="•"/>
            </a:pPr>
            <a:r>
              <a:rPr lang="de-DE" sz="1800" b="1" strike="noStrike" spc="-1">
                <a:solidFill>
                  <a:srgbClr val="000000"/>
                </a:solidFill>
                <a:latin typeface="Calibri"/>
                <a:ea typeface="DejaVu Sans"/>
              </a:rPr>
              <a:t>zusätzliche Motivation für Sport und sonstige Aktivitäten benötigen</a:t>
            </a:r>
            <a:r>
              <a:t/>
            </a:r>
            <a:br/>
            <a:r>
              <a:rPr lang="de-DE" sz="1800" b="1" strike="noStrike" spc="-1">
                <a:solidFill>
                  <a:srgbClr val="000000"/>
                </a:solidFill>
                <a:latin typeface="Calibri"/>
                <a:ea typeface="DejaVu Sans"/>
              </a:rPr>
              <a:t> </a:t>
            </a:r>
            <a:endParaRPr lang="de-DE" sz="1800" b="0" strike="noStrike" spc="-1">
              <a:latin typeface="Arial"/>
            </a:endParaRPr>
          </a:p>
          <a:p>
            <a:pPr marL="285840" indent="-284760">
              <a:lnSpc>
                <a:spcPct val="100000"/>
              </a:lnSpc>
              <a:buClr>
                <a:srgbClr val="000000"/>
              </a:buClr>
              <a:buFont typeface="Arial"/>
              <a:buChar char="•"/>
            </a:pPr>
            <a:r>
              <a:rPr lang="de-DE" sz="1800" b="1" strike="noStrike" spc="-1">
                <a:solidFill>
                  <a:srgbClr val="000000"/>
                </a:solidFill>
                <a:latin typeface="Calibri"/>
                <a:ea typeface="DejaVu Sans"/>
              </a:rPr>
              <a:t>eine gesunde Alternative zu Kaffee und üblichen Energydrinks finden möchten</a:t>
            </a:r>
            <a:endParaRPr lang="de-DE" sz="1800" b="0" strike="noStrike" spc="-1">
              <a:latin typeface="Arial"/>
            </a:endParaRPr>
          </a:p>
          <a:p>
            <a:pPr>
              <a:lnSpc>
                <a:spcPct val="100000"/>
              </a:lnSpc>
            </a:pPr>
            <a:endParaRPr lang="de-DE" sz="1800" b="0" strike="noStrike" spc="-1">
              <a:latin typeface="Arial"/>
            </a:endParaRPr>
          </a:p>
        </p:txBody>
      </p:sp>
      <p:sp>
        <p:nvSpPr>
          <p:cNvPr id="101" name="CustomShape 5"/>
          <p:cNvSpPr/>
          <p:nvPr/>
        </p:nvSpPr>
        <p:spPr>
          <a:xfrm>
            <a:off x="3456720" y="1542600"/>
            <a:ext cx="4714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1" strike="noStrike" spc="-1">
                <a:solidFill>
                  <a:srgbClr val="CC0000"/>
                </a:solidFill>
                <a:latin typeface="Calibri"/>
                <a:ea typeface="DejaVu Sans"/>
              </a:rPr>
              <a:t>EMPFOHLEN FÜR ALLE, DIE:</a:t>
            </a:r>
            <a:endParaRPr lang="de-DE" sz="2400" b="0" strike="noStrike" spc="-1">
              <a:latin typeface="Arial"/>
            </a:endParaRPr>
          </a:p>
        </p:txBody>
      </p:sp>
      <p:pic>
        <p:nvPicPr>
          <p:cNvPr id="102" name="Рисунок 13"/>
          <p:cNvPicPr/>
          <p:nvPr/>
        </p:nvPicPr>
        <p:blipFill>
          <a:blip r:embed="rId6"/>
          <a:stretch/>
        </p:blipFill>
        <p:spPr>
          <a:xfrm>
            <a:off x="7541280" y="550800"/>
            <a:ext cx="1575720" cy="107172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14400" y="0"/>
            <a:ext cx="9142920" cy="3980160"/>
          </a:xfrm>
          <a:prstGeom prst="rect">
            <a:avLst/>
          </a:prstGeom>
          <a:solidFill>
            <a:schemeClr val="bg1"/>
          </a:solidFill>
          <a:ln>
            <a:solidFill>
              <a:schemeClr val="accent5">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4" name="Line 2"/>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sp>
        <p:nvSpPr>
          <p:cNvPr id="105" name="Line 3"/>
          <p:cNvSpPr/>
          <p:nvPr/>
        </p:nvSpPr>
        <p:spPr>
          <a:xfrm>
            <a:off x="560160" y="-655560"/>
            <a:ext cx="360" cy="360"/>
          </a:xfrm>
          <a:prstGeom prst="line">
            <a:avLst/>
          </a:prstGeom>
          <a:ln>
            <a:noFill/>
          </a:ln>
        </p:spPr>
        <p:style>
          <a:lnRef idx="0">
            <a:scrgbClr r="0" g="0" b="0"/>
          </a:lnRef>
          <a:fillRef idx="0">
            <a:scrgbClr r="0" g="0" b="0"/>
          </a:fillRef>
          <a:effectRef idx="0">
            <a:scrgbClr r="0" g="0" b="0"/>
          </a:effectRef>
          <a:fontRef idx="minor"/>
        </p:style>
      </p:sp>
      <p:pic>
        <p:nvPicPr>
          <p:cNvPr id="106" name="Изображение 22"/>
          <p:cNvPicPr/>
          <p:nvPr/>
        </p:nvPicPr>
        <p:blipFill>
          <a:blip r:embed="rId3"/>
          <a:stretch/>
        </p:blipFill>
        <p:spPr>
          <a:xfrm>
            <a:off x="8143920" y="352440"/>
            <a:ext cx="465480" cy="307440"/>
          </a:xfrm>
          <a:prstGeom prst="rect">
            <a:avLst/>
          </a:prstGeom>
          <a:ln>
            <a:noFill/>
          </a:ln>
        </p:spPr>
      </p:pic>
      <p:sp>
        <p:nvSpPr>
          <p:cNvPr id="107" name="CustomShape 4"/>
          <p:cNvSpPr/>
          <p:nvPr/>
        </p:nvSpPr>
        <p:spPr>
          <a:xfrm>
            <a:off x="1260000" y="4105800"/>
            <a:ext cx="7811640" cy="58752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1" strike="noStrike" spc="-1">
                <a:solidFill>
                  <a:srgbClr val="C00000"/>
                </a:solidFill>
                <a:latin typeface="Raleway"/>
                <a:ea typeface="DejaVu Sans"/>
              </a:rPr>
              <a:t>VITAMINE</a:t>
            </a:r>
            <a:r>
              <a:t/>
            </a:r>
            <a:br/>
            <a:r>
              <a:rPr lang="de-DE" sz="1800" b="1" strike="noStrike" spc="-1">
                <a:solidFill>
                  <a:srgbClr val="000000"/>
                </a:solidFill>
                <a:latin typeface="Raleway"/>
                <a:ea typeface="DejaVu Sans"/>
              </a:rPr>
              <a:t>В1, В2, В3, В5, В6</a:t>
            </a:r>
            <a:endParaRPr lang="de-DE" sz="1800" b="0" strike="noStrike" spc="-1">
              <a:latin typeface="Arial"/>
            </a:endParaRPr>
          </a:p>
        </p:txBody>
      </p:sp>
      <p:pic>
        <p:nvPicPr>
          <p:cNvPr id="108" name="Рисунок 5"/>
          <p:cNvPicPr/>
          <p:nvPr/>
        </p:nvPicPr>
        <p:blipFill>
          <a:blip r:embed="rId4"/>
          <a:stretch/>
        </p:blipFill>
        <p:spPr>
          <a:xfrm>
            <a:off x="3570120" y="591120"/>
            <a:ext cx="2498400" cy="1541880"/>
          </a:xfrm>
          <a:prstGeom prst="rect">
            <a:avLst/>
          </a:prstGeom>
          <a:ln>
            <a:noFill/>
          </a:ln>
        </p:spPr>
      </p:pic>
      <p:pic>
        <p:nvPicPr>
          <p:cNvPr id="109" name="Picture 3"/>
          <p:cNvPicPr/>
          <p:nvPr/>
        </p:nvPicPr>
        <p:blipFill>
          <a:blip r:embed="rId5"/>
          <a:stretch/>
        </p:blipFill>
        <p:spPr>
          <a:xfrm>
            <a:off x="4386240" y="2275560"/>
            <a:ext cx="1023120" cy="1023120"/>
          </a:xfrm>
          <a:prstGeom prst="rect">
            <a:avLst/>
          </a:prstGeom>
          <a:ln>
            <a:noFill/>
          </a:ln>
        </p:spPr>
      </p:pic>
      <p:pic>
        <p:nvPicPr>
          <p:cNvPr id="110" name="Рисунок 2"/>
          <p:cNvPicPr/>
          <p:nvPr/>
        </p:nvPicPr>
        <p:blipFill>
          <a:blip r:embed="rId6"/>
          <a:stretch/>
        </p:blipFill>
        <p:spPr>
          <a:xfrm>
            <a:off x="6371280" y="33480"/>
            <a:ext cx="2628000" cy="3946680"/>
          </a:xfrm>
          <a:prstGeom prst="rect">
            <a:avLst/>
          </a:prstGeom>
          <a:ln>
            <a:noFill/>
          </a:ln>
        </p:spPr>
      </p:pic>
      <p:pic>
        <p:nvPicPr>
          <p:cNvPr id="111" name="Picture 2"/>
          <p:cNvPicPr/>
          <p:nvPr/>
        </p:nvPicPr>
        <p:blipFill>
          <a:blip r:embed="rId7"/>
          <a:stretch/>
        </p:blipFill>
        <p:spPr>
          <a:xfrm>
            <a:off x="78840" y="219600"/>
            <a:ext cx="3827880" cy="3827880"/>
          </a:xfrm>
          <a:prstGeom prst="rect">
            <a:avLst/>
          </a:prstGeom>
          <a:ln>
            <a:noFill/>
          </a:ln>
        </p:spPr>
      </p:pic>
    </p:spTree>
  </p:cSld>
  <p:clrMapOvr>
    <a:masterClrMapping/>
  </p:clrMapOvr>
  <p:transition spd="slow">
    <p:push dir="u"/>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TotalTime>
  <Words>1764</Words>
  <Application>Microsoft Office PowerPoint</Application>
  <PresentationFormat>Экран (16:9)</PresentationFormat>
  <Paragraphs>154</Paragraphs>
  <Slides>19</Slides>
  <Notes>19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Arial</vt:lpstr>
      <vt:lpstr>Calibri</vt:lpstr>
      <vt:lpstr>Calibri Light</vt:lpstr>
      <vt:lpstr>DejaVu Sans</vt:lpstr>
      <vt:lpstr>Raleway</vt:lpstr>
      <vt:lpstr>Symbol</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Ergun Kayis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Mirije Shefiti</dc:creator>
  <dc:description/>
  <cp:lastModifiedBy>admin</cp:lastModifiedBy>
  <cp:revision>1641</cp:revision>
  <cp:lastPrinted>2015-03-02T20:38:25Z</cp:lastPrinted>
  <dcterms:created xsi:type="dcterms:W3CDTF">2014-07-08T04:55:45Z</dcterms:created>
  <dcterms:modified xsi:type="dcterms:W3CDTF">2018-10-12T10:24:57Z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Ergun Kayis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20</vt:i4>
  </property>
  <property fmtid="{D5CDD505-2E9C-101B-9397-08002B2CF9AE}" pid="9" name="PresentationFormat">
    <vt:lpwstr>On-screen Show (16:9)</vt:lpwstr>
  </property>
  <property fmtid="{D5CDD505-2E9C-101B-9397-08002B2CF9AE}" pid="10" name="ScaleCrop">
    <vt:bool>false</vt:bool>
  </property>
  <property fmtid="{D5CDD505-2E9C-101B-9397-08002B2CF9AE}" pid="11" name="ShareDoc">
    <vt:bool>false</vt:bool>
  </property>
  <property fmtid="{D5CDD505-2E9C-101B-9397-08002B2CF9AE}" pid="12" name="Slides">
    <vt:i4>20</vt:i4>
  </property>
</Properties>
</file>