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Lst>
  <p:sldSz cx="9144000" cy="5143500" type="screen16x9"/>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6" d="100"/>
          <a:sy n="56" d="100"/>
        </p:scale>
        <p:origin x="93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PlaceHolder 1"/>
          <p:cNvSpPr>
            <a:spLocks noGrp="1" noRot="1" noChangeAspect="1"/>
          </p:cNvSpPr>
          <p:nvPr>
            <p:ph type="sldImg"/>
          </p:nvPr>
        </p:nvSpPr>
        <p:spPr>
          <a:xfrm>
            <a:off x="216000" y="812520"/>
            <a:ext cx="7127280" cy="4008960"/>
          </a:xfrm>
          <a:prstGeom prst="rect">
            <a:avLst/>
          </a:prstGeom>
        </p:spPr>
        <p:txBody>
          <a:bodyPr lIns="0" tIns="0" rIns="0" bIns="0" anchor="ctr"/>
          <a:lstStyle/>
          <a:p>
            <a:pPr algn="ctr"/>
            <a:r>
              <a:rPr lang="de-DE" sz="4400" b="0" strike="noStrike" spc="-1">
                <a:latin typeface="Arial"/>
              </a:rPr>
              <a:t>Folie mittels Klicken verschieben</a:t>
            </a:r>
          </a:p>
        </p:txBody>
      </p:sp>
      <p:sp>
        <p:nvSpPr>
          <p:cNvPr id="52" name="PlaceHolder 2"/>
          <p:cNvSpPr>
            <a:spLocks noGrp="1"/>
          </p:cNvSpPr>
          <p:nvPr>
            <p:ph type="body"/>
          </p:nvPr>
        </p:nvSpPr>
        <p:spPr>
          <a:xfrm>
            <a:off x="756000" y="5078520"/>
            <a:ext cx="6047640" cy="4811040"/>
          </a:xfrm>
          <a:prstGeom prst="rect">
            <a:avLst/>
          </a:prstGeom>
        </p:spPr>
        <p:txBody>
          <a:bodyPr lIns="0" tIns="0" rIns="0" bIns="0"/>
          <a:lstStyle/>
          <a:p>
            <a:r>
              <a:rPr lang="de-DE" sz="2000" b="0" strike="noStrike" spc="-1">
                <a:latin typeface="Arial"/>
              </a:rPr>
              <a:t>Format der Notizen mittels Klicken bearbeiten</a:t>
            </a:r>
          </a:p>
        </p:txBody>
      </p:sp>
      <p:sp>
        <p:nvSpPr>
          <p:cNvPr id="53" name="PlaceHolder 3"/>
          <p:cNvSpPr>
            <a:spLocks noGrp="1"/>
          </p:cNvSpPr>
          <p:nvPr>
            <p:ph type="hdr"/>
          </p:nvPr>
        </p:nvSpPr>
        <p:spPr>
          <a:xfrm>
            <a:off x="0" y="0"/>
            <a:ext cx="3280680" cy="534240"/>
          </a:xfrm>
          <a:prstGeom prst="rect">
            <a:avLst/>
          </a:prstGeom>
        </p:spPr>
        <p:txBody>
          <a:bodyPr lIns="0" tIns="0" rIns="0" bIns="0"/>
          <a:lstStyle/>
          <a:p>
            <a:r>
              <a:rPr lang="de-DE" sz="1400" b="0" strike="noStrike" spc="-1">
                <a:latin typeface="Times New Roman"/>
              </a:rPr>
              <a:t> </a:t>
            </a:r>
          </a:p>
        </p:txBody>
      </p:sp>
      <p:sp>
        <p:nvSpPr>
          <p:cNvPr id="54" name="PlaceHolder 4"/>
          <p:cNvSpPr>
            <a:spLocks noGrp="1"/>
          </p:cNvSpPr>
          <p:nvPr>
            <p:ph type="dt"/>
          </p:nvPr>
        </p:nvSpPr>
        <p:spPr>
          <a:xfrm>
            <a:off x="4278960" y="0"/>
            <a:ext cx="3280680" cy="534240"/>
          </a:xfrm>
          <a:prstGeom prst="rect">
            <a:avLst/>
          </a:prstGeom>
        </p:spPr>
        <p:txBody>
          <a:bodyPr lIns="0" tIns="0" rIns="0" bIns="0"/>
          <a:lstStyle/>
          <a:p>
            <a:pPr algn="r"/>
            <a:r>
              <a:rPr lang="de-DE" sz="1400" b="0" strike="noStrike" spc="-1">
                <a:latin typeface="Times New Roman"/>
              </a:rPr>
              <a:t> </a:t>
            </a:r>
          </a:p>
        </p:txBody>
      </p:sp>
      <p:sp>
        <p:nvSpPr>
          <p:cNvPr id="55" name="PlaceHolder 5"/>
          <p:cNvSpPr>
            <a:spLocks noGrp="1"/>
          </p:cNvSpPr>
          <p:nvPr>
            <p:ph type="ftr"/>
          </p:nvPr>
        </p:nvSpPr>
        <p:spPr>
          <a:xfrm>
            <a:off x="0" y="10157400"/>
            <a:ext cx="3280680" cy="534240"/>
          </a:xfrm>
          <a:prstGeom prst="rect">
            <a:avLst/>
          </a:prstGeom>
        </p:spPr>
        <p:txBody>
          <a:bodyPr lIns="0" tIns="0" rIns="0" bIns="0" anchor="b"/>
          <a:lstStyle/>
          <a:p>
            <a:r>
              <a:rPr lang="de-DE" sz="1400" b="0" strike="noStrike" spc="-1">
                <a:latin typeface="Times New Roman"/>
              </a:rPr>
              <a:t> </a:t>
            </a:r>
          </a:p>
        </p:txBody>
      </p:sp>
      <p:sp>
        <p:nvSpPr>
          <p:cNvPr id="56" name="PlaceHolder 6"/>
          <p:cNvSpPr>
            <a:spLocks noGrp="1"/>
          </p:cNvSpPr>
          <p:nvPr>
            <p:ph type="sldNum"/>
          </p:nvPr>
        </p:nvSpPr>
        <p:spPr>
          <a:xfrm>
            <a:off x="4278960" y="10157400"/>
            <a:ext cx="3280680" cy="534240"/>
          </a:xfrm>
          <a:prstGeom prst="rect">
            <a:avLst/>
          </a:prstGeom>
        </p:spPr>
        <p:txBody>
          <a:bodyPr lIns="0" tIns="0" rIns="0" bIns="0" anchor="b"/>
          <a:lstStyle/>
          <a:p>
            <a:pPr algn="r"/>
            <a:fld id="{19A02FE8-0F39-4174-8463-7A3FF23711DF}" type="slidenum">
              <a:rPr lang="de-DE" sz="1400" b="0" strike="noStrike" spc="-1">
                <a:latin typeface="Times New Roman"/>
              </a:rPr>
              <a:t>‹#›</a:t>
            </a:fld>
            <a:endParaRPr lang="de-DE" sz="1400" b="0" strike="noStrike" spc="-1">
              <a:latin typeface="Times New Roman"/>
            </a:endParaRPr>
          </a:p>
        </p:txBody>
      </p:sp>
    </p:spTree>
    <p:extLst>
      <p:ext uri="{BB962C8B-B14F-4D97-AF65-F5344CB8AC3E}">
        <p14:creationId xmlns:p14="http://schemas.microsoft.com/office/powerpoint/2010/main" val="329487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noRot="1" noChangeAspect="1"/>
          </p:cNvSpPr>
          <p:nvPr>
            <p:ph type="sldImg"/>
          </p:nvPr>
        </p:nvSpPr>
        <p:spPr>
          <a:xfrm>
            <a:off x="381000" y="685800"/>
            <a:ext cx="6094413" cy="3427413"/>
          </a:xfrm>
          <a:prstGeom prst="rect">
            <a:avLst/>
          </a:prstGeom>
        </p:spPr>
      </p:sp>
      <p:sp>
        <p:nvSpPr>
          <p:cNvPr id="168" name="PlaceHolder 2"/>
          <p:cNvSpPr>
            <a:spLocks noGrp="1"/>
          </p:cNvSpPr>
          <p:nvPr>
            <p:ph type="body"/>
          </p:nvPr>
        </p:nvSpPr>
        <p:spPr>
          <a:xfrm>
            <a:off x="914400" y="4343400"/>
            <a:ext cx="5027400" cy="4113000"/>
          </a:xfrm>
          <a:prstGeom prst="rect">
            <a:avLst/>
          </a:prstGeom>
        </p:spPr>
        <p:txBody>
          <a:bodyPr lIns="90000" tIns="45000" rIns="90000" bIns="45000"/>
          <a:lstStyle/>
          <a:p>
            <a:pPr marL="216000" indent="-214200">
              <a:lnSpc>
                <a:spcPct val="100000"/>
              </a:lnSpc>
            </a:pPr>
            <a:r>
              <a:rPr lang="de-DE" sz="1200" b="0" strike="noStrike" spc="-1">
                <a:solidFill>
                  <a:srgbClr val="000000"/>
                </a:solidFill>
                <a:latin typeface="+mn-lt"/>
                <a:ea typeface="+mn-ea"/>
              </a:rPr>
              <a:t>Erkältungssaison</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Die Übergangszeit stellt die meisten Menschen vor besondere Herausforderungen. Schwankungen von Temperaturen und Luftfeuchtigkeit begünstigen jedes Jahr „Epidemien" von Atemwegserkrankungen.</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Warum ist das so? Kommen zu allgemeinen Risikofaktoren noch saisonbedingte hinzu, nimmt die Belastung des Immunsystems enorm zu.</a:t>
            </a:r>
            <a:endParaRPr lang="de-DE" sz="1200" b="0" strike="noStrike" spc="-1">
              <a:latin typeface="Arial"/>
            </a:endParaRPr>
          </a:p>
          <a:p>
            <a:pPr marL="216000" indent="-214200">
              <a:lnSpc>
                <a:spcPct val="100000"/>
              </a:lnSpc>
            </a:pP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Allgemeine Risikofaktoren:</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 eine ungünstige ökologische Situation in den Städten</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 Vernachlässigung eigener Gesundheit</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 Stress, der das Immunsystem beeinträchtigt und die Widerstandsfähigkeit des Körpers verringert</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 chronische Müdigkeit</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 Schlafmangel</a:t>
            </a:r>
            <a:endParaRPr lang="de-DE" sz="1200" b="0" strike="noStrike" spc="-1">
              <a:latin typeface="Arial"/>
            </a:endParaRPr>
          </a:p>
          <a:p>
            <a:pPr marL="216000" indent="-214200">
              <a:lnSpc>
                <a:spcPct val="100000"/>
              </a:lnSpc>
            </a:pP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Saisonale Risikofaktoren:</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 Temperatur- und Luftfeuchtigkeitsschwankungen, die eine Ausbreitung von Infektionen begünstigen</a:t>
            </a:r>
            <a:endParaRPr lang="de-DE" sz="1200" b="0" strike="noStrike" spc="-1">
              <a:latin typeface="Arial"/>
            </a:endParaRPr>
          </a:p>
          <a:p>
            <a:pPr marL="216000" indent="-214200">
              <a:lnSpc>
                <a:spcPct val="100000"/>
              </a:lnSpc>
            </a:pPr>
            <a:r>
              <a:rPr lang="de-DE" sz="1200" b="0" strike="noStrike" spc="-1">
                <a:solidFill>
                  <a:srgbClr val="000000"/>
                </a:solidFill>
                <a:latin typeface="+mn-lt"/>
                <a:ea typeface="+mn-ea"/>
              </a:rPr>
              <a:t>• Abnahme der körpereigenen Widerstandskraft (Resistenz des Körpers gegen Viren und Bakterien)</a:t>
            </a:r>
            <a:endParaRPr lang="de-DE" sz="1200" b="0" strike="noStrike" spc="-1">
              <a:latin typeface="Arial"/>
            </a:endParaRPr>
          </a:p>
        </p:txBody>
      </p:sp>
    </p:spTree>
    <p:extLst>
      <p:ext uri="{BB962C8B-B14F-4D97-AF65-F5344CB8AC3E}">
        <p14:creationId xmlns:p14="http://schemas.microsoft.com/office/powerpoint/2010/main" val="74426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noRot="1" noChangeAspect="1"/>
          </p:cNvSpPr>
          <p:nvPr>
            <p:ph type="sldImg"/>
          </p:nvPr>
        </p:nvSpPr>
        <p:spPr>
          <a:xfrm>
            <a:off x="381000" y="685800"/>
            <a:ext cx="6094413" cy="3427413"/>
          </a:xfrm>
          <a:prstGeom prst="rect">
            <a:avLst/>
          </a:prstGeom>
        </p:spPr>
      </p:sp>
      <p:sp>
        <p:nvSpPr>
          <p:cNvPr id="170" name="PlaceHolder 2"/>
          <p:cNvSpPr>
            <a:spLocks noGrp="1"/>
          </p:cNvSpPr>
          <p:nvPr>
            <p:ph type="body"/>
          </p:nvPr>
        </p:nvSpPr>
        <p:spPr>
          <a:xfrm>
            <a:off x="914400" y="4343400"/>
            <a:ext cx="5027400" cy="4113000"/>
          </a:xfrm>
          <a:prstGeom prst="rect">
            <a:avLst/>
          </a:prstGeom>
        </p:spPr>
        <p:txBody>
          <a:bodyPr lIns="90000" tIns="45000" rIns="90000" bIns="45000"/>
          <a:lstStyle/>
          <a:p>
            <a:pPr marL="216000" indent="-214200">
              <a:lnSpc>
                <a:spcPct val="100000"/>
              </a:lnSpc>
            </a:pPr>
            <a:r>
              <a:rPr lang="de-DE" sz="1000" b="0" strike="noStrike" spc="-1">
                <a:latin typeface="+mn-lt"/>
              </a:rPr>
              <a:t>Die meisten Menschen haben jedoch keine Möglichkeit zur Schaffung besonderer Bedingungen. Sie müssen zur Arbeit gehen, täglich öffentliche Verkehrsmittel nutzen, mit ihren Kollegen, Partnern, Kunden, Freunden und Verwandten kommunizieren. Eine Mundschutzmaske ist keine Lösung. Sie können diese zwar im Bus oder in der U-Bahn tragen, jedoch ist es eher unwahrscheinlich, dass Sie mit einem solchen Mundschutz zu Besprechungen, Verabredungen oder Geschäftsverhandlungen erscheinen werden. Außerdem empfinden viele das Tragen eines Mundschutzes als unangenehm und nicht schön.</a:t>
            </a:r>
            <a:endParaRPr lang="de-DE" sz="1000" b="0" strike="noStrike" spc="-1">
              <a:latin typeface="Arial"/>
            </a:endParaRPr>
          </a:p>
          <a:p>
            <a:pPr marL="216000" indent="-214200">
              <a:lnSpc>
                <a:spcPct val="100000"/>
              </a:lnSpc>
            </a:pPr>
            <a:endParaRPr lang="de-DE" sz="1000" b="0" strike="noStrike" spc="-1">
              <a:latin typeface="Arial"/>
            </a:endParaRPr>
          </a:p>
          <a:p>
            <a:pPr marL="216000" indent="-214200">
              <a:lnSpc>
                <a:spcPct val="100000"/>
              </a:lnSpc>
            </a:pPr>
            <a:r>
              <a:rPr lang="de-DE" sz="1000" b="0" strike="noStrike" spc="-1">
                <a:latin typeface="+mn-lt"/>
              </a:rPr>
              <a:t>Die bessere Lösung ist, das eigene Immunsystem zu aktivieren und damit dem eigenen Körper zu helfen, sich auf natürliche Weise zu schützen.</a:t>
            </a:r>
            <a:endParaRPr lang="de-DE" sz="1000" b="0" strike="noStrike" spc="-1">
              <a:latin typeface="Arial"/>
            </a:endParaRPr>
          </a:p>
        </p:txBody>
      </p:sp>
    </p:spTree>
    <p:extLst>
      <p:ext uri="{BB962C8B-B14F-4D97-AF65-F5344CB8AC3E}">
        <p14:creationId xmlns:p14="http://schemas.microsoft.com/office/powerpoint/2010/main" val="294227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noRot="1" noChangeAspect="1"/>
          </p:cNvSpPr>
          <p:nvPr>
            <p:ph type="sldImg"/>
          </p:nvPr>
        </p:nvSpPr>
        <p:spPr>
          <a:xfrm>
            <a:off x="381000" y="685800"/>
            <a:ext cx="6094413" cy="3427413"/>
          </a:xfrm>
          <a:prstGeom prst="rect">
            <a:avLst/>
          </a:prstGeom>
        </p:spPr>
      </p:sp>
      <p:sp>
        <p:nvSpPr>
          <p:cNvPr id="172" name="PlaceHolder 2"/>
          <p:cNvSpPr>
            <a:spLocks noGrp="1"/>
          </p:cNvSpPr>
          <p:nvPr>
            <p:ph type="body"/>
          </p:nvPr>
        </p:nvSpPr>
        <p:spPr>
          <a:xfrm>
            <a:off x="914400" y="4343400"/>
            <a:ext cx="5027400" cy="4113000"/>
          </a:xfrm>
          <a:prstGeom prst="rect">
            <a:avLst/>
          </a:prstGeom>
        </p:spPr>
        <p:txBody>
          <a:bodyPr lIns="90000" tIns="45000" rIns="90000" bIns="45000"/>
          <a:lstStyle/>
          <a:p>
            <a:pPr marL="216000" indent="-214200">
              <a:lnSpc>
                <a:spcPct val="100000"/>
              </a:lnSpc>
            </a:pPr>
            <a:r>
              <a:rPr lang="de-DE" sz="2000" b="0" strike="noStrike" spc="-1">
                <a:latin typeface="+mn-lt"/>
              </a:rPr>
              <a:t>Wir stellen Ihnen PhytoGuard PRO vor, ein Produkt auf Basis von Phytokomponenten zur Aktivierung des Immunsystems und zur Verbesserung des antioxidativen Schutzes.</a:t>
            </a:r>
            <a:endParaRPr lang="de-DE" sz="2000" b="0" strike="noStrike" spc="-1">
              <a:latin typeface="Arial"/>
            </a:endParaRPr>
          </a:p>
        </p:txBody>
      </p:sp>
    </p:spTree>
    <p:extLst>
      <p:ext uri="{BB962C8B-B14F-4D97-AF65-F5344CB8AC3E}">
        <p14:creationId xmlns:p14="http://schemas.microsoft.com/office/powerpoint/2010/main" val="61541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noRot="1" noChangeAspect="1"/>
          </p:cNvSpPr>
          <p:nvPr>
            <p:ph type="sldImg"/>
          </p:nvPr>
        </p:nvSpPr>
        <p:spPr>
          <a:xfrm>
            <a:off x="217488" y="812800"/>
            <a:ext cx="7123112" cy="4006850"/>
          </a:xfrm>
          <a:prstGeom prst="rect">
            <a:avLst/>
          </a:prstGeom>
        </p:spPr>
      </p:sp>
      <p:sp>
        <p:nvSpPr>
          <p:cNvPr id="174" name="PlaceHolder 2"/>
          <p:cNvSpPr>
            <a:spLocks noGrp="1"/>
          </p:cNvSpPr>
          <p:nvPr>
            <p:ph type="body"/>
          </p:nvPr>
        </p:nvSpPr>
        <p:spPr>
          <a:xfrm>
            <a:off x="756000" y="5078520"/>
            <a:ext cx="6046560" cy="4809960"/>
          </a:xfrm>
          <a:prstGeom prst="rect">
            <a:avLst/>
          </a:prstGeom>
        </p:spPr>
        <p:txBody>
          <a:bodyPr lIns="0" tIns="0" rIns="0" bIns="0"/>
          <a:lstStyle/>
          <a:p>
            <a:endParaRPr lang="de-DE" sz="2000" b="0" strike="noStrike" spc="-1">
              <a:latin typeface="Arial"/>
            </a:endParaRPr>
          </a:p>
        </p:txBody>
      </p:sp>
      <p:sp>
        <p:nvSpPr>
          <p:cNvPr id="175" name="CustomShape 3"/>
          <p:cNvSpPr/>
          <p:nvPr/>
        </p:nvSpPr>
        <p:spPr>
          <a:xfrm>
            <a:off x="4278960" y="10157400"/>
            <a:ext cx="3279600" cy="53316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17C44159-0101-48AE-AAA4-4A1C57A0C282}" type="slidenum">
              <a:rPr lang="de-DE" sz="1400" b="0" strike="noStrike" spc="-1">
                <a:solidFill>
                  <a:srgbClr val="000000"/>
                </a:solidFill>
                <a:latin typeface="Times New Roman"/>
                <a:ea typeface="+mn-ea"/>
              </a:rPr>
              <a:t>5</a:t>
            </a:fld>
            <a:endParaRPr lang="de-DE" sz="1400" b="0" strike="noStrike" spc="-1">
              <a:latin typeface="Arial"/>
            </a:endParaRPr>
          </a:p>
        </p:txBody>
      </p:sp>
    </p:spTree>
    <p:extLst>
      <p:ext uri="{BB962C8B-B14F-4D97-AF65-F5344CB8AC3E}">
        <p14:creationId xmlns:p14="http://schemas.microsoft.com/office/powerpoint/2010/main" val="283820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PlaceHolder 1"/>
          <p:cNvSpPr>
            <a:spLocks noGrp="1" noRot="1" noChangeAspect="1"/>
          </p:cNvSpPr>
          <p:nvPr>
            <p:ph type="sldImg"/>
          </p:nvPr>
        </p:nvSpPr>
        <p:spPr>
          <a:xfrm>
            <a:off x="217488" y="812800"/>
            <a:ext cx="7123112" cy="4006850"/>
          </a:xfrm>
          <a:prstGeom prst="rect">
            <a:avLst/>
          </a:prstGeom>
        </p:spPr>
      </p:sp>
      <p:sp>
        <p:nvSpPr>
          <p:cNvPr id="177" name="PlaceHolder 2"/>
          <p:cNvSpPr>
            <a:spLocks noGrp="1"/>
          </p:cNvSpPr>
          <p:nvPr>
            <p:ph type="body"/>
          </p:nvPr>
        </p:nvSpPr>
        <p:spPr>
          <a:xfrm>
            <a:off x="756000" y="5078520"/>
            <a:ext cx="6046200" cy="4809600"/>
          </a:xfrm>
          <a:prstGeom prst="rect">
            <a:avLst/>
          </a:prstGeom>
        </p:spPr>
        <p:txBody>
          <a:bodyPr lIns="0" tIns="0" rIns="0" bIns="0"/>
          <a:lstStyle/>
          <a:p>
            <a:pPr marL="216000" indent="-214920">
              <a:lnSpc>
                <a:spcPct val="100000"/>
              </a:lnSpc>
            </a:pPr>
            <a:r>
              <a:rPr lang="de-DE" sz="2000" b="0" strike="noStrike" spc="-1">
                <a:latin typeface="+mn-lt"/>
              </a:rPr>
              <a:t>Ein synergistischer Komplex aus Beta-Glucanen, ätherischen Ölen und pflanzlichen Extrakten erhöht die Widerstandskraft des Körpers gegen verschiedene Infektionen, beschleunigt die Genesung und stärkt die Gesundheit im Allgemeinen.</a:t>
            </a:r>
            <a:endParaRPr lang="de-DE" sz="2000" b="0" strike="noStrike" spc="-1">
              <a:latin typeface="Arial"/>
            </a:endParaRPr>
          </a:p>
        </p:txBody>
      </p:sp>
      <p:sp>
        <p:nvSpPr>
          <p:cNvPr id="178" name="CustomShape 3"/>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4054C4B1-2B1E-4760-829F-2EFBC3E94A7C}" type="slidenum">
              <a:rPr lang="de-DE" sz="1400" b="0" strike="noStrike" spc="-1">
                <a:solidFill>
                  <a:srgbClr val="000000"/>
                </a:solidFill>
                <a:latin typeface="Times New Roman"/>
                <a:ea typeface="+mn-ea"/>
              </a:rPr>
              <a:t>6</a:t>
            </a:fld>
            <a:endParaRPr lang="de-DE" sz="1400" b="0" strike="noStrike" spc="-1">
              <a:latin typeface="Arial"/>
            </a:endParaRPr>
          </a:p>
        </p:txBody>
      </p:sp>
    </p:spTree>
    <p:extLst>
      <p:ext uri="{BB962C8B-B14F-4D97-AF65-F5344CB8AC3E}">
        <p14:creationId xmlns:p14="http://schemas.microsoft.com/office/powerpoint/2010/main" val="1545686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PlaceHolder 1"/>
          <p:cNvSpPr>
            <a:spLocks noGrp="1" noRot="1" noChangeAspect="1"/>
          </p:cNvSpPr>
          <p:nvPr>
            <p:ph type="sldImg"/>
          </p:nvPr>
        </p:nvSpPr>
        <p:spPr>
          <a:xfrm>
            <a:off x="217488" y="812800"/>
            <a:ext cx="7123112" cy="4006850"/>
          </a:xfrm>
          <a:prstGeom prst="rect">
            <a:avLst/>
          </a:prstGeom>
        </p:spPr>
      </p:sp>
      <p:sp>
        <p:nvSpPr>
          <p:cNvPr id="180" name="PlaceHolder 2"/>
          <p:cNvSpPr>
            <a:spLocks noGrp="1"/>
          </p:cNvSpPr>
          <p:nvPr>
            <p:ph type="body"/>
          </p:nvPr>
        </p:nvSpPr>
        <p:spPr>
          <a:xfrm>
            <a:off x="756000" y="5078520"/>
            <a:ext cx="6046200" cy="4809600"/>
          </a:xfrm>
          <a:prstGeom prst="rect">
            <a:avLst/>
          </a:prstGeom>
        </p:spPr>
        <p:txBody>
          <a:bodyPr lIns="0" tIns="0" rIns="0" bIns="0"/>
          <a:lstStyle/>
          <a:p>
            <a:pPr marL="216000" indent="-214920">
              <a:lnSpc>
                <a:spcPct val="100000"/>
              </a:lnSpc>
            </a:pPr>
            <a:r>
              <a:rPr lang="de-DE" sz="2000" b="0" strike="noStrike" spc="-1">
                <a:latin typeface="+mn-lt"/>
              </a:rPr>
              <a:t>Hauptbestandteil und Hauptwirkstoff des Produktes sind Beta-Glucane.</a:t>
            </a:r>
            <a:endParaRPr lang="de-DE" sz="2000" b="0" strike="noStrike" spc="-1">
              <a:latin typeface="Arial"/>
            </a:endParaRPr>
          </a:p>
          <a:p>
            <a:pPr marL="216000" indent="-214920">
              <a:lnSpc>
                <a:spcPct val="100000"/>
              </a:lnSpc>
            </a:pPr>
            <a:endParaRPr lang="de-DE" sz="2000" b="0" strike="noStrike" spc="-1">
              <a:latin typeface="Arial"/>
            </a:endParaRPr>
          </a:p>
          <a:p>
            <a:pPr marL="216000" indent="-214920">
              <a:lnSpc>
                <a:spcPct val="100000"/>
              </a:lnSpc>
            </a:pPr>
            <a:r>
              <a:rPr lang="de-DE" sz="2000" b="0" strike="noStrike" spc="-1">
                <a:latin typeface="+mn-lt"/>
              </a:rPr>
              <a:t>Diese Substanzen haben eine starke immunmodulatorische und entzündungshemmende Wirkung. Deren Zufuhr hilft, die Abwehrkräfte des Körpers zu unterstützen und den Zustand der Blutgefäße zu verbessern.</a:t>
            </a:r>
            <a:endParaRPr lang="de-DE" sz="2000" b="0" strike="noStrike" spc="-1">
              <a:latin typeface="Arial"/>
            </a:endParaRPr>
          </a:p>
          <a:p>
            <a:pPr marL="216000" indent="-214920">
              <a:lnSpc>
                <a:spcPct val="100000"/>
              </a:lnSpc>
            </a:pPr>
            <a:endParaRPr lang="de-DE" sz="2000" b="0" strike="noStrike" spc="-1">
              <a:latin typeface="Arial"/>
            </a:endParaRPr>
          </a:p>
          <a:p>
            <a:pPr marL="216000" indent="-214920">
              <a:lnSpc>
                <a:spcPct val="100000"/>
              </a:lnSpc>
            </a:pPr>
            <a:r>
              <a:rPr lang="de-DE" sz="2000" b="0" strike="noStrike" spc="-1">
                <a:latin typeface="+mn-lt"/>
              </a:rPr>
              <a:t>Dies ist eine innovative Komponente, die bis jetzt noch selten in Nahrungsergänzungsmitteln zu finden ist. Die hohe Wirksamkeit von Beta-Glucanen wurde aber bereits im Rahmen von Forschungen und medizinischer Praxis experimentell nachgewiesen. Eine weitere wichtige Eigenschaft dieser Stoffe ist deren Unbedenklichkeit. Während der durchgeführten Forschungen und klinischen Studien an β-Glucanen wurden so gut wie keine Anzeichen von Toxizität oder Nebenwirkungen auf den menschlichen Körper festgestellt.</a:t>
            </a:r>
            <a:endParaRPr lang="de-DE" sz="2000" b="0" strike="noStrike" spc="-1">
              <a:latin typeface="Arial"/>
            </a:endParaRPr>
          </a:p>
          <a:p>
            <a:pPr marL="216000" indent="-214920">
              <a:lnSpc>
                <a:spcPct val="100000"/>
              </a:lnSpc>
            </a:pPr>
            <a:endParaRPr lang="de-DE" sz="2000" b="0" strike="noStrike" spc="-1">
              <a:latin typeface="Arial"/>
            </a:endParaRPr>
          </a:p>
          <a:p>
            <a:pPr marL="216000" indent="-214920">
              <a:lnSpc>
                <a:spcPct val="100000"/>
              </a:lnSpc>
            </a:pPr>
            <a:r>
              <a:rPr lang="de-DE" sz="2000" b="0" strike="noStrike" spc="-1">
                <a:latin typeface="+mn-lt"/>
              </a:rPr>
              <a:t>Hauptquellen von Beta-Glucanen sind Hafer, Gerste, Baumpilze, Seetang und Backhefe.</a:t>
            </a:r>
            <a:endParaRPr lang="de-DE" sz="2000" b="0" strike="noStrike" spc="-1">
              <a:latin typeface="Arial"/>
            </a:endParaRPr>
          </a:p>
        </p:txBody>
      </p:sp>
      <p:sp>
        <p:nvSpPr>
          <p:cNvPr id="181" name="CustomShape 3"/>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7688DB8D-24AD-4C6A-88BC-6DE3B40082E7}" type="slidenum">
              <a:rPr lang="de-DE" sz="1400" b="0" strike="noStrike" spc="-1">
                <a:solidFill>
                  <a:srgbClr val="000000"/>
                </a:solidFill>
                <a:latin typeface="Times New Roman"/>
                <a:ea typeface="+mn-ea"/>
              </a:rPr>
              <a:t>7</a:t>
            </a:fld>
            <a:endParaRPr lang="de-DE" sz="1400" b="0" strike="noStrike" spc="-1">
              <a:latin typeface="Arial"/>
            </a:endParaRPr>
          </a:p>
        </p:txBody>
      </p:sp>
    </p:spTree>
    <p:extLst>
      <p:ext uri="{BB962C8B-B14F-4D97-AF65-F5344CB8AC3E}">
        <p14:creationId xmlns:p14="http://schemas.microsoft.com/office/powerpoint/2010/main" val="51521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PlaceHolder 1"/>
          <p:cNvSpPr>
            <a:spLocks noGrp="1" noRot="1" noChangeAspect="1"/>
          </p:cNvSpPr>
          <p:nvPr>
            <p:ph type="sldImg"/>
          </p:nvPr>
        </p:nvSpPr>
        <p:spPr>
          <a:xfrm>
            <a:off x="217488" y="812800"/>
            <a:ext cx="7123112" cy="4006850"/>
          </a:xfrm>
          <a:prstGeom prst="rect">
            <a:avLst/>
          </a:prstGeom>
        </p:spPr>
      </p:sp>
      <p:sp>
        <p:nvSpPr>
          <p:cNvPr id="183" name="PlaceHolder 2"/>
          <p:cNvSpPr>
            <a:spLocks noGrp="1"/>
          </p:cNvSpPr>
          <p:nvPr>
            <p:ph type="body"/>
          </p:nvPr>
        </p:nvSpPr>
        <p:spPr>
          <a:xfrm>
            <a:off x="756000" y="5078520"/>
            <a:ext cx="6046200" cy="4809600"/>
          </a:xfrm>
          <a:prstGeom prst="rect">
            <a:avLst/>
          </a:prstGeom>
        </p:spPr>
        <p:txBody>
          <a:bodyPr lIns="0" tIns="0" rIns="0" bIns="0"/>
          <a:lstStyle/>
          <a:p>
            <a:pPr marL="216000" indent="-214920">
              <a:lnSpc>
                <a:spcPct val="100000"/>
              </a:lnSpc>
            </a:pPr>
            <a:r>
              <a:rPr lang="de-DE" sz="2000" b="0" strike="noStrike" spc="-1">
                <a:latin typeface="+mn-lt"/>
              </a:rPr>
              <a:t>Die ätherischen Öle von Oregano und Thymian finden eine breite Anwendung in Volks- und traditioneller Medizin verschiedener Länder dank ihrer antimikrobiellen und entzündungshemmenden Wirkung. Die antioxidativen Eigenschaften dieser Öle helfen länger jung zu bleiben und den hohen Tonus zu erhalten.</a:t>
            </a:r>
            <a:endParaRPr lang="de-DE" sz="2000" b="0" strike="noStrike" spc="-1">
              <a:latin typeface="Arial"/>
            </a:endParaRPr>
          </a:p>
          <a:p>
            <a:pPr marL="216000" indent="-214920">
              <a:lnSpc>
                <a:spcPct val="100000"/>
              </a:lnSpc>
            </a:pPr>
            <a:endParaRPr lang="de-DE" sz="2000" b="0" strike="noStrike" spc="-1">
              <a:latin typeface="Arial"/>
            </a:endParaRPr>
          </a:p>
          <a:p>
            <a:pPr marL="216000" indent="-214920">
              <a:lnSpc>
                <a:spcPct val="100000"/>
              </a:lnSpc>
            </a:pPr>
            <a:r>
              <a:rPr lang="de-DE" sz="2000" b="0" strike="noStrike" spc="-1">
                <a:latin typeface="+mn-lt"/>
              </a:rPr>
              <a:t>Dank ihrer heilenden Eigenschaften werden die ätherischen Öle von Oregano und Thymian auch für kalte und heiße Inhalationen verwendet, um den Allgemeinzustand bei Erkältungen zu verbessern, insbesondere eine Verstopfung der Nase zu reduzieren, Abhusten zu erleichtern und Halsschmerzen zu lindern.</a:t>
            </a:r>
            <a:endParaRPr lang="de-DE" sz="2000" b="0" strike="noStrike" spc="-1">
              <a:latin typeface="Arial"/>
            </a:endParaRPr>
          </a:p>
          <a:p>
            <a:pPr marL="216000" indent="-214920">
              <a:lnSpc>
                <a:spcPct val="100000"/>
              </a:lnSpc>
            </a:pPr>
            <a:endParaRPr lang="de-DE" sz="2000" b="0" strike="noStrike" spc="-1">
              <a:latin typeface="Arial"/>
            </a:endParaRPr>
          </a:p>
          <a:p>
            <a:pPr marL="216000" indent="-214920">
              <a:lnSpc>
                <a:spcPct val="100000"/>
              </a:lnSpc>
            </a:pPr>
            <a:r>
              <a:rPr lang="de-DE" sz="2000" b="0" strike="noStrike" spc="-1">
                <a:latin typeface="+mn-lt"/>
              </a:rPr>
              <a:t>Darüber hinaus werden diese Öle auch in Aromalampen zur Raumluftdesinfektion verwendet.</a:t>
            </a:r>
            <a:endParaRPr lang="de-DE" sz="2000" b="0" strike="noStrike" spc="-1">
              <a:latin typeface="Arial"/>
            </a:endParaRPr>
          </a:p>
        </p:txBody>
      </p:sp>
      <p:sp>
        <p:nvSpPr>
          <p:cNvPr id="184" name="CustomShape 3"/>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9A44E680-5DB5-41B8-9B2D-C59E2BFA1497}" type="slidenum">
              <a:rPr lang="de-DE" sz="1400" b="0" strike="noStrike" spc="-1">
                <a:solidFill>
                  <a:srgbClr val="000000"/>
                </a:solidFill>
                <a:latin typeface="Times New Roman"/>
                <a:ea typeface="+mn-ea"/>
              </a:rPr>
              <a:t>8</a:t>
            </a:fld>
            <a:endParaRPr lang="de-DE" sz="1400" b="0" strike="noStrike" spc="-1">
              <a:latin typeface="Arial"/>
            </a:endParaRPr>
          </a:p>
        </p:txBody>
      </p:sp>
    </p:spTree>
    <p:extLst>
      <p:ext uri="{BB962C8B-B14F-4D97-AF65-F5344CB8AC3E}">
        <p14:creationId xmlns:p14="http://schemas.microsoft.com/office/powerpoint/2010/main" val="1637832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PlaceHolder 1"/>
          <p:cNvSpPr>
            <a:spLocks noGrp="1" noRot="1" noChangeAspect="1"/>
          </p:cNvSpPr>
          <p:nvPr>
            <p:ph type="sldImg"/>
          </p:nvPr>
        </p:nvSpPr>
        <p:spPr>
          <a:xfrm>
            <a:off x="217488" y="812800"/>
            <a:ext cx="7123112" cy="4006850"/>
          </a:xfrm>
          <a:prstGeom prst="rect">
            <a:avLst/>
          </a:prstGeom>
        </p:spPr>
      </p:sp>
      <p:sp>
        <p:nvSpPr>
          <p:cNvPr id="186" name="PlaceHolder 2"/>
          <p:cNvSpPr>
            <a:spLocks noGrp="1"/>
          </p:cNvSpPr>
          <p:nvPr>
            <p:ph type="body"/>
          </p:nvPr>
        </p:nvSpPr>
        <p:spPr>
          <a:xfrm>
            <a:off x="756000" y="5078520"/>
            <a:ext cx="6046200" cy="4809600"/>
          </a:xfrm>
          <a:prstGeom prst="rect">
            <a:avLst/>
          </a:prstGeom>
        </p:spPr>
        <p:txBody>
          <a:bodyPr lIns="0" tIns="0" rIns="0" bIns="0"/>
          <a:lstStyle/>
          <a:p>
            <a:pPr marL="216000" indent="-215280">
              <a:lnSpc>
                <a:spcPct val="100000"/>
              </a:lnSpc>
            </a:pPr>
            <a:r>
              <a:rPr lang="de-DE" sz="1200" b="1" strike="noStrike" spc="-1">
                <a:solidFill>
                  <a:srgbClr val="000000"/>
                </a:solidFill>
                <a:latin typeface="+mn-lt"/>
                <a:ea typeface="+mn-ea"/>
              </a:rPr>
              <a:t>Salbeiblätter-Extrakt</a:t>
            </a:r>
            <a:r>
              <a:rPr lang="de-DE" sz="1200" b="0" strike="noStrike" spc="-1">
                <a:solidFill>
                  <a:srgbClr val="000000"/>
                </a:solidFill>
                <a:latin typeface="+mn-lt"/>
                <a:ea typeface="+mn-ea"/>
              </a:rPr>
              <a:t> ist eine hervorragende Quelle von Flavonoiden, Polyphenolen und Terpenen. All diese natürlichen Substanzen tragen zur allgemeinen Stärkung und zum Erhalt der Gesundheit bei. Außerdem enthält der Extrakt Phytolunden, das sind Substanzen, die sich im Kampf gegen Infektionen der oberen Atemwege als hochwirksam erwiesen haben. Die zahlreich in Salbei enthaltenen Substanzen bestimmen seine heilenden Eigenschaften, die seit der Antike in der Volksmedizin verschiedener Länder verwendet werden.</a:t>
            </a:r>
            <a:endParaRPr lang="de-DE" sz="1200" b="0" strike="noStrike" spc="-1">
              <a:latin typeface="Arial"/>
            </a:endParaRPr>
          </a:p>
          <a:p>
            <a:pPr marL="216000" indent="-215280">
              <a:lnSpc>
                <a:spcPct val="100000"/>
              </a:lnSpc>
            </a:pPr>
            <a:endParaRPr lang="de-DE" sz="1200" b="0" strike="noStrike" spc="-1">
              <a:latin typeface="Arial"/>
            </a:endParaRPr>
          </a:p>
          <a:p>
            <a:pPr marL="216000" indent="-215280">
              <a:lnSpc>
                <a:spcPct val="100000"/>
              </a:lnSpc>
            </a:pPr>
            <a:r>
              <a:rPr lang="de-DE" sz="1200" b="0" strike="noStrike" spc="-1">
                <a:solidFill>
                  <a:srgbClr val="000000"/>
                </a:solidFill>
                <a:latin typeface="+mn-lt"/>
                <a:ea typeface="+mn-ea"/>
              </a:rPr>
              <a:t>So hilft Salbei bei Erkältungskrankheiten und Halsschmerzen. Zu diesem Zweck wird er in Form von Sud oder Tinktur aus Blättern verwendet.</a:t>
            </a:r>
            <a:endParaRPr lang="de-DE" sz="1200" b="0" strike="noStrike" spc="-1">
              <a:latin typeface="Arial"/>
            </a:endParaRPr>
          </a:p>
          <a:p>
            <a:pPr marL="216000" indent="-215280">
              <a:lnSpc>
                <a:spcPct val="100000"/>
              </a:lnSpc>
            </a:pPr>
            <a:r>
              <a:rPr lang="de-DE" sz="1200" b="0" strike="noStrike" spc="-1">
                <a:solidFill>
                  <a:srgbClr val="000000"/>
                </a:solidFill>
                <a:latin typeface="+mn-lt"/>
                <a:ea typeface="+mn-ea"/>
              </a:rPr>
              <a:t>Salbei wirkt antiseptisch und lokal entzündungshemmend  und hemmt außerdem die Aktivität von Mikroorganismen. Er ist oft ein Bestandteil von Heilkräutermischungen für Atemwege, die zur Linderung von Husten bei Bronchitis und Lungenentzündung eingesetzt werden.</a:t>
            </a:r>
            <a:endParaRPr lang="de-DE" sz="1200" b="0" strike="noStrike" spc="-1">
              <a:latin typeface="Arial"/>
            </a:endParaRPr>
          </a:p>
          <a:p>
            <a:pPr marL="216000" indent="-215280">
              <a:lnSpc>
                <a:spcPct val="100000"/>
              </a:lnSpc>
            </a:pPr>
            <a:endParaRPr lang="de-DE" sz="1200" b="0" strike="noStrike" spc="-1">
              <a:latin typeface="Arial"/>
            </a:endParaRPr>
          </a:p>
          <a:p>
            <a:pPr marL="216000" indent="-215280">
              <a:lnSpc>
                <a:spcPct val="100000"/>
              </a:lnSpc>
            </a:pPr>
            <a:r>
              <a:rPr lang="de-DE" sz="1200" b="0" strike="noStrike" spc="-1">
                <a:solidFill>
                  <a:srgbClr val="000000"/>
                </a:solidFill>
                <a:latin typeface="+mn-lt"/>
                <a:ea typeface="+mn-ea"/>
              </a:rPr>
              <a:t>Salbeiextrakt findet man in vielen beliebten Bonbons, Lutschtabletten und Hustensäften.</a:t>
            </a:r>
            <a:endParaRPr lang="de-DE" sz="1200" b="0" strike="noStrike" spc="-1">
              <a:latin typeface="Arial"/>
            </a:endParaRPr>
          </a:p>
          <a:p>
            <a:pPr marL="216000" indent="-215280">
              <a:lnSpc>
                <a:spcPct val="100000"/>
              </a:lnSpc>
            </a:pPr>
            <a:endParaRPr lang="de-DE" sz="1200" b="0" strike="noStrike" spc="-1">
              <a:latin typeface="Arial"/>
            </a:endParaRPr>
          </a:p>
          <a:p>
            <a:pPr marL="216000" indent="-215280">
              <a:lnSpc>
                <a:spcPct val="100000"/>
              </a:lnSpc>
            </a:pPr>
            <a:r>
              <a:rPr lang="de-DE" sz="1200" b="0" strike="noStrike" spc="-1">
                <a:solidFill>
                  <a:srgbClr val="000000"/>
                </a:solidFill>
                <a:latin typeface="+mn-lt"/>
                <a:ea typeface="+mn-ea"/>
              </a:rPr>
              <a:t>Auch diese Pflanze hilft, die Immunabwehr zu aktivieren, wirkt zerstörerischem Treiben der freien Radikalen entgegen und verlangsamt den Alterungsprozess des Körpers.</a:t>
            </a:r>
            <a:endParaRPr lang="de-DE" sz="1200" b="0" strike="noStrike" spc="-1">
              <a:latin typeface="Arial"/>
            </a:endParaRPr>
          </a:p>
        </p:txBody>
      </p:sp>
      <p:sp>
        <p:nvSpPr>
          <p:cNvPr id="187" name="CustomShape 3"/>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DA7CCF6C-ACCF-4461-8436-8DA83A67AF3E}" type="slidenum">
              <a:rPr lang="de-DE" sz="1400" b="0" strike="noStrike" spc="-1">
                <a:solidFill>
                  <a:srgbClr val="000000"/>
                </a:solidFill>
                <a:latin typeface="Times New Roman"/>
                <a:ea typeface="+mn-ea"/>
              </a:rPr>
              <a:t>9</a:t>
            </a:fld>
            <a:endParaRPr lang="de-DE" sz="1400" b="0" strike="noStrike" spc="-1">
              <a:latin typeface="Arial"/>
            </a:endParaRPr>
          </a:p>
        </p:txBody>
      </p:sp>
    </p:spTree>
    <p:extLst>
      <p:ext uri="{BB962C8B-B14F-4D97-AF65-F5344CB8AC3E}">
        <p14:creationId xmlns:p14="http://schemas.microsoft.com/office/powerpoint/2010/main" val="362776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PlaceHolder 1"/>
          <p:cNvSpPr>
            <a:spLocks noGrp="1" noRot="1" noChangeAspect="1"/>
          </p:cNvSpPr>
          <p:nvPr>
            <p:ph type="sldImg"/>
          </p:nvPr>
        </p:nvSpPr>
        <p:spPr>
          <a:xfrm>
            <a:off x="217488" y="812800"/>
            <a:ext cx="7123112" cy="4006850"/>
          </a:xfrm>
          <a:prstGeom prst="rect">
            <a:avLst/>
          </a:prstGeom>
        </p:spPr>
      </p:sp>
      <p:sp>
        <p:nvSpPr>
          <p:cNvPr id="189" name="PlaceHolder 2"/>
          <p:cNvSpPr>
            <a:spLocks noGrp="1"/>
          </p:cNvSpPr>
          <p:nvPr>
            <p:ph type="body"/>
          </p:nvPr>
        </p:nvSpPr>
        <p:spPr>
          <a:xfrm>
            <a:off x="756000" y="5078520"/>
            <a:ext cx="6046200" cy="4809600"/>
          </a:xfrm>
          <a:prstGeom prst="rect">
            <a:avLst/>
          </a:prstGeom>
        </p:spPr>
        <p:txBody>
          <a:bodyPr lIns="0" tIns="0" rIns="0" bIns="0"/>
          <a:lstStyle/>
          <a:p>
            <a:pPr marL="216000" indent="-214920">
              <a:lnSpc>
                <a:spcPct val="100000"/>
              </a:lnSpc>
            </a:pPr>
            <a:r>
              <a:rPr lang="de-DE" sz="2000" b="1" strike="noStrike" spc="-1">
                <a:latin typeface="+mn-lt"/>
              </a:rPr>
              <a:t>Astragaluswurzel-Extrakt</a:t>
            </a:r>
            <a:r>
              <a:rPr lang="de-DE" sz="2000" b="0" strike="noStrike" spc="-1">
                <a:latin typeface="+mn-lt"/>
              </a:rPr>
              <a:t> enthält einen Komplex von bioaktiven Substanzen, einschließlich Flavonoiden, Saponinen, Aminosäuren, Polysacchariden, Tanninen und ätherischen Ölen, Vitaminen und Spurenelementen, darunter auch das extrem wichtige Spurenelement Selen.</a:t>
            </a:r>
            <a:endParaRPr lang="de-DE" sz="2000" b="0" strike="noStrike" spc="-1">
              <a:latin typeface="Arial"/>
            </a:endParaRPr>
          </a:p>
          <a:p>
            <a:pPr marL="216000" indent="-214920">
              <a:lnSpc>
                <a:spcPct val="100000"/>
              </a:lnSpc>
            </a:pPr>
            <a:endParaRPr lang="de-DE" sz="2000" b="0" strike="noStrike" spc="-1">
              <a:latin typeface="Arial"/>
            </a:endParaRPr>
          </a:p>
          <a:p>
            <a:pPr marL="216000" indent="-214920">
              <a:lnSpc>
                <a:spcPct val="100000"/>
              </a:lnSpc>
            </a:pPr>
            <a:r>
              <a:rPr lang="de-DE" sz="2000" b="0" strike="noStrike" spc="-1">
                <a:latin typeface="+mn-lt"/>
              </a:rPr>
              <a:t>Astragalus wirkt immunstimulierend, antimikrobiell und antibakteriell, trägt zur Regulierung von zellulären Prozessen bei und ermöglicht,  Auswirkungen von oxidativem Stress zu neutralisieren.</a:t>
            </a:r>
            <a:endParaRPr lang="de-DE" sz="2000" b="0" strike="noStrike" spc="-1">
              <a:latin typeface="Arial"/>
            </a:endParaRPr>
          </a:p>
          <a:p>
            <a:pPr marL="216000" indent="-214920">
              <a:lnSpc>
                <a:spcPct val="100000"/>
              </a:lnSpc>
            </a:pPr>
            <a:endParaRPr lang="de-DE" sz="2000" b="0" strike="noStrike" spc="-1">
              <a:latin typeface="Arial"/>
            </a:endParaRPr>
          </a:p>
          <a:p>
            <a:pPr marL="216000" indent="-214920">
              <a:lnSpc>
                <a:spcPct val="100000"/>
              </a:lnSpc>
            </a:pPr>
            <a:r>
              <a:rPr lang="de-DE" sz="2000" b="0" strike="noStrike" spc="-1">
                <a:latin typeface="+mn-lt"/>
              </a:rPr>
              <a:t>In der Volksmedizin wird die Astragaluswurzel häufig bei Erkältungskrankheiten angewandt.</a:t>
            </a:r>
            <a:endParaRPr lang="de-DE" sz="2000" b="0" strike="noStrike" spc="-1">
              <a:latin typeface="Arial"/>
            </a:endParaRPr>
          </a:p>
        </p:txBody>
      </p:sp>
      <p:sp>
        <p:nvSpPr>
          <p:cNvPr id="190" name="CustomShape 3"/>
          <p:cNvSpPr/>
          <p:nvPr/>
        </p:nvSpPr>
        <p:spPr>
          <a:xfrm>
            <a:off x="4278960" y="10157400"/>
            <a:ext cx="3279240" cy="532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100000"/>
              </a:lnSpc>
            </a:pPr>
            <a:fld id="{AEBD5887-484F-4AF1-B25B-C541D79678C3}" type="slidenum">
              <a:rPr lang="de-DE" sz="1400" b="0" strike="noStrike" spc="-1">
                <a:solidFill>
                  <a:srgbClr val="000000"/>
                </a:solidFill>
                <a:latin typeface="Times New Roman"/>
                <a:ea typeface="+mn-ea"/>
              </a:rPr>
              <a:t>10</a:t>
            </a:fld>
            <a:endParaRPr lang="de-DE" sz="1400" b="0" strike="noStrike" spc="-1">
              <a:latin typeface="Arial"/>
            </a:endParaRPr>
          </a:p>
        </p:txBody>
      </p:sp>
    </p:spTree>
    <p:extLst>
      <p:ext uri="{BB962C8B-B14F-4D97-AF65-F5344CB8AC3E}">
        <p14:creationId xmlns:p14="http://schemas.microsoft.com/office/powerpoint/2010/main" val="237578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37"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de-DE" sz="3200" b="0" strike="noStrike" spc="-1">
              <a:latin typeface="Arial"/>
            </a:endParaRPr>
          </a:p>
        </p:txBody>
      </p:sp>
      <p:sp>
        <p:nvSpPr>
          <p:cNvPr id="38"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4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de-DE" sz="3200" b="0" strike="noStrike" spc="-1">
              <a:latin typeface="Arial"/>
            </a:endParaRPr>
          </a:p>
        </p:txBody>
      </p:sp>
      <p:sp>
        <p:nvSpPr>
          <p:cNvPr id="4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de-DE" sz="3200" b="0" strike="noStrike" spc="-1">
              <a:latin typeface="Arial"/>
            </a:endParaRPr>
          </a:p>
        </p:txBody>
      </p:sp>
      <p:sp>
        <p:nvSpPr>
          <p:cNvPr id="4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de-DE" sz="3200" b="0" strike="noStrike" spc="-1">
              <a:latin typeface="Arial"/>
            </a:endParaRPr>
          </a:p>
        </p:txBody>
      </p:sp>
      <p:sp>
        <p:nvSpPr>
          <p:cNvPr id="43"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45" name="PlaceHolder 2"/>
          <p:cNvSpPr>
            <a:spLocks noGrp="1"/>
          </p:cNvSpPr>
          <p:nvPr>
            <p:ph type="body"/>
          </p:nvPr>
        </p:nvSpPr>
        <p:spPr>
          <a:xfrm>
            <a:off x="457200" y="1203480"/>
            <a:ext cx="2649600" cy="1422720"/>
          </a:xfrm>
          <a:prstGeom prst="rect">
            <a:avLst/>
          </a:prstGeom>
        </p:spPr>
        <p:txBody>
          <a:bodyPr lIns="0" tIns="0" rIns="0" bIns="0">
            <a:normAutofit/>
          </a:bodyPr>
          <a:lstStyle/>
          <a:p>
            <a:endParaRPr lang="de-DE" sz="3200" b="0" strike="noStrike" spc="-1">
              <a:latin typeface="Arial"/>
            </a:endParaRPr>
          </a:p>
        </p:txBody>
      </p:sp>
      <p:sp>
        <p:nvSpPr>
          <p:cNvPr id="46" name="PlaceHolder 3"/>
          <p:cNvSpPr>
            <a:spLocks noGrp="1"/>
          </p:cNvSpPr>
          <p:nvPr>
            <p:ph type="body"/>
          </p:nvPr>
        </p:nvSpPr>
        <p:spPr>
          <a:xfrm>
            <a:off x="3239640" y="1203480"/>
            <a:ext cx="2649600" cy="1422720"/>
          </a:xfrm>
          <a:prstGeom prst="rect">
            <a:avLst/>
          </a:prstGeom>
        </p:spPr>
        <p:txBody>
          <a:bodyPr lIns="0" tIns="0" rIns="0" bIns="0">
            <a:normAutofit/>
          </a:bodyPr>
          <a:lstStyle/>
          <a:p>
            <a:endParaRPr lang="de-DE" sz="3200" b="0" strike="noStrike" spc="-1">
              <a:latin typeface="Arial"/>
            </a:endParaRPr>
          </a:p>
        </p:txBody>
      </p:sp>
      <p:sp>
        <p:nvSpPr>
          <p:cNvPr id="47" name="PlaceHolder 4"/>
          <p:cNvSpPr>
            <a:spLocks noGrp="1"/>
          </p:cNvSpPr>
          <p:nvPr>
            <p:ph type="body"/>
          </p:nvPr>
        </p:nvSpPr>
        <p:spPr>
          <a:xfrm>
            <a:off x="6022080" y="1203480"/>
            <a:ext cx="2649600" cy="1422720"/>
          </a:xfrm>
          <a:prstGeom prst="rect">
            <a:avLst/>
          </a:prstGeom>
        </p:spPr>
        <p:txBody>
          <a:bodyPr lIns="0" tIns="0" rIns="0" bIns="0">
            <a:normAutofit/>
          </a:bodyPr>
          <a:lstStyle/>
          <a:p>
            <a:endParaRPr lang="de-DE" sz="3200" b="0" strike="noStrike" spc="-1">
              <a:latin typeface="Arial"/>
            </a:endParaRPr>
          </a:p>
        </p:txBody>
      </p:sp>
      <p:sp>
        <p:nvSpPr>
          <p:cNvPr id="48" name="PlaceHolder 5"/>
          <p:cNvSpPr>
            <a:spLocks noGrp="1"/>
          </p:cNvSpPr>
          <p:nvPr>
            <p:ph type="body"/>
          </p:nvPr>
        </p:nvSpPr>
        <p:spPr>
          <a:xfrm>
            <a:off x="457200" y="2761920"/>
            <a:ext cx="2649600" cy="1422720"/>
          </a:xfrm>
          <a:prstGeom prst="rect">
            <a:avLst/>
          </a:prstGeom>
        </p:spPr>
        <p:txBody>
          <a:bodyPr lIns="0" tIns="0" rIns="0" bIns="0">
            <a:normAutofit/>
          </a:bodyPr>
          <a:lstStyle/>
          <a:p>
            <a:endParaRPr lang="de-DE" sz="3200" b="0" strike="noStrike" spc="-1">
              <a:latin typeface="Arial"/>
            </a:endParaRPr>
          </a:p>
        </p:txBody>
      </p:sp>
      <p:sp>
        <p:nvSpPr>
          <p:cNvPr id="49" name="PlaceHolder 6"/>
          <p:cNvSpPr>
            <a:spLocks noGrp="1"/>
          </p:cNvSpPr>
          <p:nvPr>
            <p:ph type="body"/>
          </p:nvPr>
        </p:nvSpPr>
        <p:spPr>
          <a:xfrm>
            <a:off x="3239640" y="2761920"/>
            <a:ext cx="2649600" cy="1422720"/>
          </a:xfrm>
          <a:prstGeom prst="rect">
            <a:avLst/>
          </a:prstGeom>
        </p:spPr>
        <p:txBody>
          <a:bodyPr lIns="0" tIns="0" rIns="0" bIns="0">
            <a:normAutofit/>
          </a:bodyPr>
          <a:lstStyle/>
          <a:p>
            <a:endParaRPr lang="de-DE" sz="3200" b="0" strike="noStrike" spc="-1">
              <a:latin typeface="Arial"/>
            </a:endParaRPr>
          </a:p>
        </p:txBody>
      </p:sp>
      <p:sp>
        <p:nvSpPr>
          <p:cNvPr id="50" name="PlaceHolder 7"/>
          <p:cNvSpPr>
            <a:spLocks noGrp="1"/>
          </p:cNvSpPr>
          <p:nvPr>
            <p:ph type="body"/>
          </p:nvPr>
        </p:nvSpPr>
        <p:spPr>
          <a:xfrm>
            <a:off x="6022080" y="2761920"/>
            <a:ext cx="2649600" cy="14227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16" name="PlaceHolder 2"/>
          <p:cNvSpPr>
            <a:spLocks noGrp="1"/>
          </p:cNvSpPr>
          <p:nvPr>
            <p:ph type="subTitle"/>
          </p:nvPr>
        </p:nvSpPr>
        <p:spPr>
          <a:xfrm>
            <a:off x="457200" y="1203480"/>
            <a:ext cx="8229240" cy="2982960"/>
          </a:xfrm>
          <a:prstGeom prst="rect">
            <a:avLst/>
          </a:prstGeom>
        </p:spPr>
        <p:txBody>
          <a:bodyPr lIns="0" tIns="0" rIns="0" bIns="0" anchor="ctr"/>
          <a:lstStyle/>
          <a:p>
            <a:pPr algn="ctr"/>
            <a:endParaRPr lang="de-DE"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18"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2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de-DE" sz="3200" b="0" strike="noStrike" spc="-1">
              <a:latin typeface="Arial"/>
            </a:endParaRPr>
          </a:p>
        </p:txBody>
      </p:sp>
      <p:sp>
        <p:nvSpPr>
          <p:cNvPr id="2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3" name="PlaceHolder 1"/>
          <p:cNvSpPr>
            <a:spLocks noGrp="1"/>
          </p:cNvSpPr>
          <p:nvPr>
            <p:ph type="subTitle"/>
          </p:nvPr>
        </p:nvSpPr>
        <p:spPr>
          <a:xfrm>
            <a:off x="457200" y="205200"/>
            <a:ext cx="8229240" cy="3981240"/>
          </a:xfrm>
          <a:prstGeom prst="rect">
            <a:avLst/>
          </a:prstGeom>
        </p:spPr>
        <p:txBody>
          <a:bodyPr lIns="0" tIns="0" rIns="0" bIns="0" anchor="ctr"/>
          <a:lstStyle/>
          <a:p>
            <a:pPr algn="ctr"/>
            <a:endParaRPr lang="de-DE"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2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de-DE" sz="3200" b="0" strike="noStrike" spc="-1">
              <a:latin typeface="Arial"/>
            </a:endParaRPr>
          </a:p>
        </p:txBody>
      </p:sp>
      <p:sp>
        <p:nvSpPr>
          <p:cNvPr id="2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de-DE" sz="3200" b="0" strike="noStrike" spc="-1">
              <a:latin typeface="Arial"/>
            </a:endParaRPr>
          </a:p>
        </p:txBody>
      </p:sp>
      <p:sp>
        <p:nvSpPr>
          <p:cNvPr id="2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2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de-DE" sz="3200" b="0" strike="noStrike" spc="-1">
              <a:latin typeface="Arial"/>
            </a:endParaRPr>
          </a:p>
        </p:txBody>
      </p:sp>
      <p:sp>
        <p:nvSpPr>
          <p:cNvPr id="3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de-DE" sz="3200" b="0" strike="noStrike" spc="-1">
              <a:latin typeface="Arial"/>
            </a:endParaRPr>
          </a:p>
        </p:txBody>
      </p:sp>
      <p:sp>
        <p:nvSpPr>
          <p:cNvPr id="31"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de-DE" sz="4400" b="0" strike="noStrike" spc="-1">
              <a:latin typeface="Arial"/>
            </a:endParaRPr>
          </a:p>
        </p:txBody>
      </p:sp>
      <p:sp>
        <p:nvSpPr>
          <p:cNvPr id="3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de-DE" sz="3200" b="0" strike="noStrike" spc="-1">
              <a:latin typeface="Arial"/>
            </a:endParaRPr>
          </a:p>
        </p:txBody>
      </p:sp>
      <p:sp>
        <p:nvSpPr>
          <p:cNvPr id="3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de-DE" sz="3200" b="0" strike="noStrike" spc="-1">
              <a:latin typeface="Arial"/>
            </a:endParaRPr>
          </a:p>
        </p:txBody>
      </p:sp>
      <p:sp>
        <p:nvSpPr>
          <p:cNvPr id="35"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de-DE"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 name="CustomShape 1"/>
          <p:cNvSpPr/>
          <p:nvPr/>
        </p:nvSpPr>
        <p:spPr>
          <a:xfrm>
            <a:off x="457200" y="4723920"/>
            <a:ext cx="2131560" cy="2718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nchor="ctr"/>
          <a:lstStyle/>
          <a:p>
            <a:pPr>
              <a:lnSpc>
                <a:spcPct val="100000"/>
              </a:lnSpc>
            </a:pPr>
            <a:r>
              <a:rPr lang="de-DE" sz="1200" b="0" strike="noStrike" spc="-1">
                <a:solidFill>
                  <a:srgbClr val="8B8B8B"/>
                </a:solidFill>
                <a:latin typeface="Calibri Light"/>
                <a:ea typeface="Calibri Light"/>
              </a:rPr>
              <a:t>www.coral-club.com</a:t>
            </a:r>
            <a:endParaRPr lang="de-DE" sz="1200" b="0" strike="noStrike" spc="-1">
              <a:latin typeface="Arial"/>
            </a:endParaRPr>
          </a:p>
        </p:txBody>
      </p:sp>
      <p:grpSp>
        <p:nvGrpSpPr>
          <p:cNvPr id="16" name="Group 2"/>
          <p:cNvGrpSpPr/>
          <p:nvPr/>
        </p:nvGrpSpPr>
        <p:grpSpPr>
          <a:xfrm>
            <a:off x="4257720" y="4720320"/>
            <a:ext cx="626400" cy="278640"/>
            <a:chOff x="4257720" y="4720320"/>
            <a:chExt cx="626400" cy="278640"/>
          </a:xfrm>
        </p:grpSpPr>
        <p:sp>
          <p:nvSpPr>
            <p:cNvPr id="2" name="CustomShape 3"/>
            <p:cNvSpPr/>
            <p:nvPr/>
          </p:nvSpPr>
          <p:spPr>
            <a:xfrm>
              <a:off x="4257720" y="4720320"/>
              <a:ext cx="274680" cy="274680"/>
            </a:xfrm>
            <a:prstGeom prst="ellipse">
              <a:avLst/>
            </a:prstGeom>
            <a:noFill/>
            <a:ln w="9360">
              <a:solidFill>
                <a:srgbClr val="D9D9D9"/>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3" name="CustomShape 4"/>
            <p:cNvSpPr/>
            <p:nvPr/>
          </p:nvSpPr>
          <p:spPr>
            <a:xfrm>
              <a:off x="4609440" y="4724280"/>
              <a:ext cx="274680" cy="274680"/>
            </a:xfrm>
            <a:prstGeom prst="ellipse">
              <a:avLst/>
            </a:prstGeom>
            <a:noFill/>
            <a:ln w="9360">
              <a:solidFill>
                <a:srgbClr val="D9D9D9"/>
              </a:solidFill>
              <a:round/>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grpSp>
          <p:nvGrpSpPr>
            <p:cNvPr id="4" name="Group 5"/>
            <p:cNvGrpSpPr/>
            <p:nvPr/>
          </p:nvGrpSpPr>
          <p:grpSpPr>
            <a:xfrm>
              <a:off x="4366440" y="4824720"/>
              <a:ext cx="46080" cy="73800"/>
              <a:chOff x="4366440" y="4824720"/>
              <a:chExt cx="46080" cy="73800"/>
            </a:xfrm>
          </p:grpSpPr>
          <p:sp>
            <p:nvSpPr>
              <p:cNvPr id="5" name="Line 6"/>
              <p:cNvSpPr/>
              <p:nvPr/>
            </p:nvSpPr>
            <p:spPr>
              <a:xfrm flipV="1">
                <a:off x="4366440" y="4824720"/>
                <a:ext cx="46080" cy="39240"/>
              </a:xfrm>
              <a:prstGeom prst="line">
                <a:avLst/>
              </a:prstGeom>
              <a:ln w="9360">
                <a:solidFill>
                  <a:srgbClr val="808080"/>
                </a:solidFill>
                <a:round/>
              </a:ln>
            </p:spPr>
            <p:style>
              <a:lnRef idx="0">
                <a:scrgbClr r="0" g="0" b="0"/>
              </a:lnRef>
              <a:fillRef idx="0">
                <a:scrgbClr r="0" g="0" b="0"/>
              </a:fillRef>
              <a:effectRef idx="0">
                <a:scrgbClr r="0" g="0" b="0"/>
              </a:effectRef>
              <a:fontRef idx="minor"/>
            </p:style>
          </p:sp>
          <p:sp>
            <p:nvSpPr>
              <p:cNvPr id="6" name="Line 7"/>
              <p:cNvSpPr/>
              <p:nvPr/>
            </p:nvSpPr>
            <p:spPr>
              <a:xfrm>
                <a:off x="4366440" y="4860360"/>
                <a:ext cx="46080" cy="38160"/>
              </a:xfrm>
              <a:prstGeom prst="line">
                <a:avLst/>
              </a:prstGeom>
              <a:ln w="9360">
                <a:solidFill>
                  <a:srgbClr val="808080"/>
                </a:solidFill>
                <a:round/>
              </a:ln>
            </p:spPr>
            <p:style>
              <a:lnRef idx="0">
                <a:scrgbClr r="0" g="0" b="0"/>
              </a:lnRef>
              <a:fillRef idx="0">
                <a:scrgbClr r="0" g="0" b="0"/>
              </a:fillRef>
              <a:effectRef idx="0">
                <a:scrgbClr r="0" g="0" b="0"/>
              </a:effectRef>
              <a:fontRef idx="minor"/>
            </p:style>
          </p:sp>
        </p:grpSp>
        <p:grpSp>
          <p:nvGrpSpPr>
            <p:cNvPr id="7" name="Group 8"/>
            <p:cNvGrpSpPr/>
            <p:nvPr/>
          </p:nvGrpSpPr>
          <p:grpSpPr>
            <a:xfrm>
              <a:off x="4728600" y="4822920"/>
              <a:ext cx="45720" cy="73440"/>
              <a:chOff x="4728600" y="4822920"/>
              <a:chExt cx="45720" cy="73440"/>
            </a:xfrm>
          </p:grpSpPr>
          <p:sp>
            <p:nvSpPr>
              <p:cNvPr id="8" name="Line 9"/>
              <p:cNvSpPr/>
              <p:nvPr/>
            </p:nvSpPr>
            <p:spPr>
              <a:xfrm flipH="1">
                <a:off x="4728600" y="4857480"/>
                <a:ext cx="45720" cy="38880"/>
              </a:xfrm>
              <a:prstGeom prst="line">
                <a:avLst/>
              </a:prstGeom>
              <a:ln w="9360">
                <a:solidFill>
                  <a:srgbClr val="808080"/>
                </a:solidFill>
                <a:round/>
              </a:ln>
            </p:spPr>
            <p:style>
              <a:lnRef idx="0">
                <a:scrgbClr r="0" g="0" b="0"/>
              </a:lnRef>
              <a:fillRef idx="0">
                <a:scrgbClr r="0" g="0" b="0"/>
              </a:fillRef>
              <a:effectRef idx="0">
                <a:scrgbClr r="0" g="0" b="0"/>
              </a:effectRef>
              <a:fontRef idx="minor"/>
            </p:style>
          </p:sp>
          <p:sp>
            <p:nvSpPr>
              <p:cNvPr id="9" name="Line 10"/>
              <p:cNvSpPr/>
              <p:nvPr/>
            </p:nvSpPr>
            <p:spPr>
              <a:xfrm flipH="1" flipV="1">
                <a:off x="4728600" y="4822920"/>
                <a:ext cx="45720" cy="38160"/>
              </a:xfrm>
              <a:prstGeom prst="line">
                <a:avLst/>
              </a:prstGeom>
              <a:ln w="9360">
                <a:solidFill>
                  <a:srgbClr val="808080"/>
                </a:solidFill>
                <a:round/>
              </a:ln>
            </p:spPr>
            <p:style>
              <a:lnRef idx="0">
                <a:scrgbClr r="0" g="0" b="0"/>
              </a:lnRef>
              <a:fillRef idx="0">
                <a:scrgbClr r="0" g="0" b="0"/>
              </a:fillRef>
              <a:effectRef idx="0">
                <a:scrgbClr r="0" g="0" b="0"/>
              </a:effectRef>
              <a:fontRef idx="minor"/>
            </p:style>
          </p:sp>
        </p:grpSp>
      </p:grpSp>
      <p:sp>
        <p:nvSpPr>
          <p:cNvPr id="10" name="Line 11"/>
          <p:cNvSpPr/>
          <p:nvPr/>
        </p:nvSpPr>
        <p:spPr>
          <a:xfrm flipH="1">
            <a:off x="399600" y="561600"/>
            <a:ext cx="8318160" cy="720"/>
          </a:xfrm>
          <a:prstGeom prst="line">
            <a:avLst/>
          </a:prstGeom>
          <a:ln w="9360">
            <a:solidFill>
              <a:srgbClr val="E0E0E0"/>
            </a:solidFill>
            <a:round/>
          </a:ln>
        </p:spPr>
        <p:style>
          <a:lnRef idx="0">
            <a:scrgbClr r="0" g="0" b="0"/>
          </a:lnRef>
          <a:fillRef idx="0">
            <a:scrgbClr r="0" g="0" b="0"/>
          </a:fillRef>
          <a:effectRef idx="0">
            <a:scrgbClr r="0" g="0" b="0"/>
          </a:effectRef>
          <a:fontRef idx="minor"/>
        </p:style>
      </p:sp>
      <p:pic>
        <p:nvPicPr>
          <p:cNvPr id="11" name="Изображение 39"/>
          <p:cNvPicPr/>
          <p:nvPr/>
        </p:nvPicPr>
        <p:blipFill>
          <a:blip r:embed="rId14"/>
          <a:stretch/>
        </p:blipFill>
        <p:spPr>
          <a:xfrm>
            <a:off x="8149320" y="130680"/>
            <a:ext cx="459000" cy="302760"/>
          </a:xfrm>
          <a:prstGeom prst="rect">
            <a:avLst/>
          </a:prstGeom>
          <a:ln w="12600">
            <a:noFill/>
          </a:ln>
        </p:spPr>
      </p:pic>
      <p:sp>
        <p:nvSpPr>
          <p:cNvPr id="12" name="CustomShape 12"/>
          <p:cNvSpPr/>
          <p:nvPr/>
        </p:nvSpPr>
        <p:spPr>
          <a:xfrm>
            <a:off x="0" y="0"/>
            <a:ext cx="9141840" cy="5141520"/>
          </a:xfrm>
          <a:prstGeom prst="rect">
            <a:avLst/>
          </a:prstGeom>
          <a:solidFill>
            <a:srgbClr val="FFFFFF"/>
          </a:solidFill>
          <a:ln w="12600">
            <a:noFill/>
          </a:ln>
          <a:effectLst>
            <a:outerShdw blurRad="38100" dist="23000" dir="5400000" rotWithShape="0">
              <a:srgbClr val="000000">
                <a:alpha val="35000"/>
              </a:srgbClr>
            </a:outerShdw>
          </a:effectLst>
        </p:spPr>
        <p:style>
          <a:lnRef idx="0">
            <a:scrgbClr r="0" g="0" b="0"/>
          </a:lnRef>
          <a:fillRef idx="0">
            <a:scrgbClr r="0" g="0" b="0"/>
          </a:fillRef>
          <a:effectRef idx="0">
            <a:scrgbClr r="0" g="0" b="0"/>
          </a:effectRef>
          <a:fontRef idx="minor"/>
        </p:style>
      </p:sp>
      <p:sp>
        <p:nvSpPr>
          <p:cNvPr id="13" name="PlaceHolder 13"/>
          <p:cNvSpPr>
            <a:spLocks noGrp="1"/>
          </p:cNvSpPr>
          <p:nvPr>
            <p:ph type="title"/>
          </p:nvPr>
        </p:nvSpPr>
        <p:spPr>
          <a:xfrm>
            <a:off x="457200" y="205200"/>
            <a:ext cx="8229240" cy="858600"/>
          </a:xfrm>
          <a:prstGeom prst="rect">
            <a:avLst/>
          </a:prstGeom>
        </p:spPr>
        <p:txBody>
          <a:bodyPr lIns="0" tIns="0" rIns="0" bIns="0" anchor="ctr"/>
          <a:lstStyle/>
          <a:p>
            <a:pPr algn="ctr"/>
            <a:r>
              <a:rPr lang="de-DE" sz="4400" b="0" strike="noStrike" spc="-1">
                <a:latin typeface="Arial"/>
              </a:rPr>
              <a:t>Format des Titeltextes durch Klicken bearbeiten</a:t>
            </a:r>
          </a:p>
        </p:txBody>
      </p:sp>
      <p:sp>
        <p:nvSpPr>
          <p:cNvPr id="14" name="PlaceHolder 14"/>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de-DE" sz="3200" b="0" strike="noStrike" spc="-1">
                <a:latin typeface="Arial"/>
              </a:rPr>
              <a:t>Format des Gliederungstextes durch Klicken bearbeiten</a:t>
            </a:r>
          </a:p>
          <a:p>
            <a:pPr marL="864000" lvl="1" indent="-324000">
              <a:spcBef>
                <a:spcPts val="1134"/>
              </a:spcBef>
              <a:buClr>
                <a:srgbClr val="000000"/>
              </a:buClr>
              <a:buSzPct val="75000"/>
              <a:buFont typeface="Symbol" charset="2"/>
              <a:buChar char=""/>
            </a:pPr>
            <a:r>
              <a:rPr lang="de-DE" sz="2800" b="0" strike="noStrike" spc="-1">
                <a:latin typeface="Arial"/>
              </a:rPr>
              <a:t>Zweite Gliederungsebene</a:t>
            </a:r>
          </a:p>
          <a:p>
            <a:pPr marL="1296000" lvl="2" indent="-288000">
              <a:spcBef>
                <a:spcPts val="850"/>
              </a:spcBef>
              <a:buClr>
                <a:srgbClr val="000000"/>
              </a:buClr>
              <a:buSzPct val="45000"/>
              <a:buFont typeface="Wingdings" charset="2"/>
              <a:buChar char=""/>
            </a:pPr>
            <a:r>
              <a:rPr lang="de-DE" sz="2400" b="0" strike="noStrike" spc="-1">
                <a:latin typeface="Arial"/>
              </a:rPr>
              <a:t>Dritte Gliederungsebene</a:t>
            </a:r>
          </a:p>
          <a:p>
            <a:pPr marL="1728000" lvl="3" indent="-216000">
              <a:spcBef>
                <a:spcPts val="567"/>
              </a:spcBef>
              <a:buClr>
                <a:srgbClr val="000000"/>
              </a:buClr>
              <a:buSzPct val="75000"/>
              <a:buFont typeface="Symbol" charset="2"/>
              <a:buChar char=""/>
            </a:pPr>
            <a:r>
              <a:rPr lang="de-DE" sz="2000" b="0" strike="noStrike" spc="-1">
                <a:latin typeface="Arial"/>
              </a:rPr>
              <a:t>Vierte Gliederungsebene</a:t>
            </a:r>
          </a:p>
          <a:p>
            <a:pPr marL="2160000" lvl="4" indent="-216000">
              <a:spcBef>
                <a:spcPts val="283"/>
              </a:spcBef>
              <a:buClr>
                <a:srgbClr val="000000"/>
              </a:buClr>
              <a:buSzPct val="45000"/>
              <a:buFont typeface="Wingdings" charset="2"/>
              <a:buChar char=""/>
            </a:pPr>
            <a:r>
              <a:rPr lang="de-DE" sz="2000" b="0" strike="noStrike" spc="-1">
                <a:latin typeface="Arial"/>
              </a:rPr>
              <a:t>Fünfte Gliederungsebene</a:t>
            </a:r>
          </a:p>
          <a:p>
            <a:pPr marL="2592000" lvl="5" indent="-216000">
              <a:spcBef>
                <a:spcPts val="283"/>
              </a:spcBef>
              <a:buClr>
                <a:srgbClr val="000000"/>
              </a:buClr>
              <a:buSzPct val="45000"/>
              <a:buFont typeface="Wingdings" charset="2"/>
              <a:buChar char=""/>
            </a:pPr>
            <a:r>
              <a:rPr lang="de-DE" sz="2000" b="0" strike="noStrike" spc="-1">
                <a:latin typeface="Arial"/>
              </a:rPr>
              <a:t>Sechste Gliederungsebene</a:t>
            </a:r>
          </a:p>
          <a:p>
            <a:pPr marL="3024000" lvl="6" indent="-216000">
              <a:spcBef>
                <a:spcPts val="283"/>
              </a:spcBef>
              <a:buClr>
                <a:srgbClr val="000000"/>
              </a:buClr>
              <a:buSzPct val="45000"/>
              <a:buFont typeface="Wingdings" charset="2"/>
              <a:buChar char=""/>
            </a:pPr>
            <a:r>
              <a:rPr lang="de-DE" sz="2000" b="0" strike="noStrike" spc="-1">
                <a:latin typeface="Arial"/>
              </a:rPr>
              <a:t>Siebte Gliederungsebene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2.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1.png"/><Relationship Id="rId12"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3.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Рисунок 56"/>
          <p:cNvPicPr/>
          <p:nvPr/>
        </p:nvPicPr>
        <p:blipFill>
          <a:blip r:embed="rId2"/>
          <a:stretch/>
        </p:blipFill>
        <p:spPr>
          <a:xfrm>
            <a:off x="0" y="7200"/>
            <a:ext cx="9143280" cy="5135760"/>
          </a:xfrm>
          <a:prstGeom prst="rect">
            <a:avLst/>
          </a:prstGeom>
          <a:ln>
            <a:noFill/>
          </a:ln>
        </p:spPr>
      </p:pic>
      <p:pic>
        <p:nvPicPr>
          <p:cNvPr id="58" name="Изображение 17"/>
          <p:cNvPicPr/>
          <p:nvPr/>
        </p:nvPicPr>
        <p:blipFill>
          <a:blip r:embed="rId3"/>
          <a:stretch/>
        </p:blipFill>
        <p:spPr>
          <a:xfrm>
            <a:off x="8475840" y="110160"/>
            <a:ext cx="513000" cy="338400"/>
          </a:xfrm>
          <a:prstGeom prst="rect">
            <a:avLst/>
          </a:prstGeom>
          <a:ln w="12600">
            <a:noFill/>
          </a:ln>
        </p:spPr>
      </p:pic>
      <p:pic>
        <p:nvPicPr>
          <p:cNvPr id="59" name="Рисунок 8"/>
          <p:cNvPicPr/>
          <p:nvPr/>
        </p:nvPicPr>
        <p:blipFill>
          <a:blip r:embed="rId4"/>
          <a:srcRect l="43728" t="82033" r="42151" b="10748"/>
          <a:stretch/>
        </p:blipFill>
        <p:spPr>
          <a:xfrm>
            <a:off x="3780000" y="464904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Рисунок 15"/>
          <p:cNvPicPr/>
          <p:nvPr/>
        </p:nvPicPr>
        <p:blipFill>
          <a:blip r:embed="rId3"/>
          <a:stretch/>
        </p:blipFill>
        <p:spPr>
          <a:xfrm>
            <a:off x="-16560" y="0"/>
            <a:ext cx="7346520" cy="5141880"/>
          </a:xfrm>
          <a:prstGeom prst="rect">
            <a:avLst/>
          </a:prstGeom>
          <a:ln w="12600">
            <a:noFill/>
          </a:ln>
        </p:spPr>
      </p:pic>
      <p:pic>
        <p:nvPicPr>
          <p:cNvPr id="128" name="Изображение 17"/>
          <p:cNvPicPr/>
          <p:nvPr/>
        </p:nvPicPr>
        <p:blipFill>
          <a:blip r:embed="rId4"/>
          <a:stretch/>
        </p:blipFill>
        <p:spPr>
          <a:xfrm>
            <a:off x="8475840" y="110520"/>
            <a:ext cx="513000" cy="338400"/>
          </a:xfrm>
          <a:prstGeom prst="rect">
            <a:avLst/>
          </a:prstGeom>
          <a:ln w="12600">
            <a:noFill/>
          </a:ln>
        </p:spPr>
      </p:pic>
      <p:sp>
        <p:nvSpPr>
          <p:cNvPr id="129" name="CustomShape 1"/>
          <p:cNvSpPr/>
          <p:nvPr/>
        </p:nvSpPr>
        <p:spPr>
          <a:xfrm>
            <a:off x="3079080" y="1206360"/>
            <a:ext cx="5038920" cy="1672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de-DE" sz="2400" b="1" strike="noStrike" spc="-1">
                <a:solidFill>
                  <a:srgbClr val="FF7C80"/>
                </a:solidFill>
                <a:latin typeface="Calibri"/>
                <a:ea typeface="Calibri"/>
              </a:rPr>
              <a:t>Astragalus</a:t>
            </a:r>
            <a:r>
              <a:rPr lang="de-DE" sz="2400" b="1" strike="noStrike" spc="-1">
                <a:solidFill>
                  <a:srgbClr val="C00000"/>
                </a:solidFill>
                <a:latin typeface="Calibri"/>
                <a:ea typeface="Calibri"/>
              </a:rPr>
              <a:t> </a:t>
            </a:r>
            <a:endParaRPr lang="de-DE" sz="2400" b="0" strike="noStrike" spc="-1">
              <a:latin typeface="Arial"/>
            </a:endParaRPr>
          </a:p>
          <a:p>
            <a:pPr>
              <a:lnSpc>
                <a:spcPct val="100000"/>
              </a:lnSpc>
            </a:pPr>
            <a:r>
              <a:rPr lang="de-DE" sz="1600" b="1" strike="noStrike" spc="-1">
                <a:solidFill>
                  <a:srgbClr val="002060"/>
                </a:solidFill>
                <a:latin typeface="Calibri"/>
                <a:ea typeface="Calibri"/>
              </a:rPr>
              <a:t>wirkt </a:t>
            </a:r>
            <a:r>
              <a:rPr lang="de-DE" sz="1600" b="1" u="sng" strike="noStrike" spc="-1">
                <a:solidFill>
                  <a:srgbClr val="002060"/>
                </a:solidFill>
                <a:uFillTx/>
                <a:latin typeface="Calibri"/>
                <a:ea typeface="Calibri"/>
              </a:rPr>
              <a:t>immunstimulierend</a:t>
            </a:r>
            <a:r>
              <a:rPr lang="de-DE" sz="1600" b="1" strike="noStrike" spc="-1">
                <a:solidFill>
                  <a:srgbClr val="002060"/>
                </a:solidFill>
                <a:latin typeface="Calibri"/>
                <a:ea typeface="Calibri"/>
              </a:rPr>
              <a:t> und </a:t>
            </a:r>
            <a:r>
              <a:rPr lang="de-DE" sz="1600" b="1" u="sng" strike="noStrike" spc="-1">
                <a:solidFill>
                  <a:srgbClr val="002060"/>
                </a:solidFill>
                <a:uFillTx/>
                <a:latin typeface="Calibri"/>
                <a:ea typeface="Calibri"/>
              </a:rPr>
              <a:t>antibakteriell</a:t>
            </a:r>
            <a:r>
              <a:rPr lang="de-DE" sz="1600" b="1" strike="noStrike" spc="-1">
                <a:solidFill>
                  <a:srgbClr val="002060"/>
                </a:solidFill>
                <a:latin typeface="Calibri"/>
                <a:ea typeface="Calibri"/>
              </a:rPr>
              <a:t>.</a:t>
            </a:r>
            <a:endParaRPr lang="de-DE" sz="1600" b="0" strike="noStrike" spc="-1">
              <a:latin typeface="Arial"/>
            </a:endParaRPr>
          </a:p>
          <a:p>
            <a:pPr>
              <a:lnSpc>
                <a:spcPct val="100000"/>
              </a:lnSpc>
            </a:pPr>
            <a:r>
              <a:rPr lang="de-DE" sz="1600" b="1" strike="noStrike" spc="-1">
                <a:solidFill>
                  <a:srgbClr val="002060"/>
                </a:solidFill>
                <a:latin typeface="Calibri"/>
                <a:ea typeface="Calibri"/>
              </a:rPr>
              <a:t>Astragalus-Sud und -Tinktur werden in der Volksmedizin </a:t>
            </a:r>
            <a:endParaRPr lang="de-DE" sz="1600" b="0" strike="noStrike" spc="-1">
              <a:latin typeface="Arial"/>
            </a:endParaRPr>
          </a:p>
          <a:p>
            <a:pPr>
              <a:lnSpc>
                <a:spcPct val="100000"/>
              </a:lnSpc>
            </a:pPr>
            <a:r>
              <a:rPr lang="de-DE" sz="1600" b="1" u="sng" strike="noStrike" spc="-1">
                <a:solidFill>
                  <a:srgbClr val="002060"/>
                </a:solidFill>
                <a:uFillTx/>
                <a:latin typeface="Calibri"/>
                <a:ea typeface="Calibri"/>
              </a:rPr>
              <a:t>bei Atemwegserkrankungen</a:t>
            </a:r>
            <a:r>
              <a:rPr lang="de-DE" sz="1600" b="1" strike="noStrike" spc="-1">
                <a:solidFill>
                  <a:srgbClr val="002060"/>
                </a:solidFill>
                <a:latin typeface="Calibri"/>
                <a:ea typeface="Calibri"/>
              </a:rPr>
              <a:t> eingesetzt.</a:t>
            </a:r>
            <a:endParaRPr lang="de-DE" sz="1600" b="0" strike="noStrike" spc="-1">
              <a:latin typeface="Arial"/>
            </a:endParaRPr>
          </a:p>
        </p:txBody>
      </p:sp>
      <p:pic>
        <p:nvPicPr>
          <p:cNvPr id="130" name="Picture 2"/>
          <p:cNvPicPr/>
          <p:nvPr/>
        </p:nvPicPr>
        <p:blipFill>
          <a:blip r:embed="rId5"/>
          <a:srcRect t="7464" r="2985" b="5700"/>
          <a:stretch/>
        </p:blipFill>
        <p:spPr>
          <a:xfrm>
            <a:off x="5324040" y="2643840"/>
            <a:ext cx="1622520" cy="1222200"/>
          </a:xfrm>
          <a:prstGeom prst="rect">
            <a:avLst/>
          </a:prstGeom>
          <a:ln w="12600">
            <a:noFill/>
          </a:ln>
        </p:spPr>
      </p:pic>
      <p:pic>
        <p:nvPicPr>
          <p:cNvPr id="131" name="Picture 2"/>
          <p:cNvPicPr/>
          <p:nvPr/>
        </p:nvPicPr>
        <p:blipFill>
          <a:blip r:embed="rId6"/>
          <a:stretch/>
        </p:blipFill>
        <p:spPr>
          <a:xfrm>
            <a:off x="6833520" y="3584160"/>
            <a:ext cx="2355840" cy="1557720"/>
          </a:xfrm>
          <a:prstGeom prst="rect">
            <a:avLst/>
          </a:prstGeom>
          <a:ln w="12600">
            <a:noFill/>
          </a:ln>
        </p:spPr>
      </p:pic>
      <p:sp>
        <p:nvSpPr>
          <p:cNvPr id="132" name="CustomShape 2"/>
          <p:cNvSpPr/>
          <p:nvPr/>
        </p:nvSpPr>
        <p:spPr>
          <a:xfrm>
            <a:off x="1907640" y="4038480"/>
            <a:ext cx="8255880" cy="3312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de-DE" sz="1600" b="1" strike="noStrike" spc="-1">
                <a:solidFill>
                  <a:srgbClr val="4A8F31"/>
                </a:solidFill>
                <a:latin typeface="Calibri"/>
                <a:ea typeface="Calibri"/>
              </a:rPr>
              <a:t>Astragaluswurzel-Extrakt </a:t>
            </a:r>
            <a:endParaRPr lang="de-DE" sz="1600" b="0" strike="noStrike" spc="-1">
              <a:latin typeface="Arial"/>
            </a:endParaRPr>
          </a:p>
        </p:txBody>
      </p:sp>
      <p:pic>
        <p:nvPicPr>
          <p:cNvPr id="133" name="Picture 3"/>
          <p:cNvPicPr/>
          <p:nvPr/>
        </p:nvPicPr>
        <p:blipFill>
          <a:blip r:embed="rId7"/>
          <a:stretch/>
        </p:blipFill>
        <p:spPr>
          <a:xfrm>
            <a:off x="279720" y="570960"/>
            <a:ext cx="2797200" cy="3963600"/>
          </a:xfrm>
          <a:prstGeom prst="rect">
            <a:avLst/>
          </a:prstGeom>
          <a:ln w="12600">
            <a:noFill/>
          </a:ln>
        </p:spPr>
      </p:pic>
      <p:pic>
        <p:nvPicPr>
          <p:cNvPr id="134" name="Рисунок 10"/>
          <p:cNvPicPr/>
          <p:nvPr/>
        </p:nvPicPr>
        <p:blipFill>
          <a:blip r:embed="rId8"/>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Рисунок 134"/>
          <p:cNvPicPr/>
          <p:nvPr/>
        </p:nvPicPr>
        <p:blipFill>
          <a:blip r:embed="rId2"/>
          <a:stretch/>
        </p:blipFill>
        <p:spPr>
          <a:xfrm rot="3000">
            <a:off x="-35640" y="-60480"/>
            <a:ext cx="9222480" cy="5343840"/>
          </a:xfrm>
          <a:prstGeom prst="rect">
            <a:avLst/>
          </a:prstGeom>
          <a:ln>
            <a:noFill/>
          </a:ln>
        </p:spPr>
      </p:pic>
      <p:pic>
        <p:nvPicPr>
          <p:cNvPr id="136" name="Рисунок 39"/>
          <p:cNvPicPr/>
          <p:nvPr/>
        </p:nvPicPr>
        <p:blipFill>
          <a:blip r:embed="rId3"/>
          <a:srcRect l="43728" t="82033" r="42151" b="10748"/>
          <a:stretch/>
        </p:blipFill>
        <p:spPr>
          <a:xfrm>
            <a:off x="3780000" y="4572720"/>
            <a:ext cx="1779840" cy="493200"/>
          </a:xfrm>
          <a:prstGeom prst="rect">
            <a:avLst/>
          </a:prstGeom>
          <a:ln w="12600">
            <a:noFill/>
          </a:ln>
        </p:spPr>
      </p:pic>
      <p:pic>
        <p:nvPicPr>
          <p:cNvPr id="137" name="Изображение 17"/>
          <p:cNvPicPr/>
          <p:nvPr/>
        </p:nvPicPr>
        <p:blipFill>
          <a:blip r:embed="rId4"/>
          <a:stretch/>
        </p:blipFill>
        <p:spPr>
          <a:xfrm>
            <a:off x="8476200" y="110520"/>
            <a:ext cx="513000" cy="3384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Рисунок 15"/>
          <p:cNvPicPr/>
          <p:nvPr/>
        </p:nvPicPr>
        <p:blipFill>
          <a:blip r:embed="rId2"/>
          <a:stretch/>
        </p:blipFill>
        <p:spPr>
          <a:xfrm>
            <a:off x="-16560" y="0"/>
            <a:ext cx="7346520" cy="5141880"/>
          </a:xfrm>
          <a:prstGeom prst="rect">
            <a:avLst/>
          </a:prstGeom>
          <a:ln w="12600">
            <a:noFill/>
          </a:ln>
        </p:spPr>
      </p:pic>
      <p:pic>
        <p:nvPicPr>
          <p:cNvPr id="139" name="Изображение 17"/>
          <p:cNvPicPr/>
          <p:nvPr/>
        </p:nvPicPr>
        <p:blipFill>
          <a:blip r:embed="rId3"/>
          <a:stretch/>
        </p:blipFill>
        <p:spPr>
          <a:xfrm>
            <a:off x="8475840" y="110520"/>
            <a:ext cx="513000" cy="338400"/>
          </a:xfrm>
          <a:prstGeom prst="rect">
            <a:avLst/>
          </a:prstGeom>
          <a:ln w="12600">
            <a:noFill/>
          </a:ln>
        </p:spPr>
      </p:pic>
      <p:pic>
        <p:nvPicPr>
          <p:cNvPr id="140" name="Picture 2"/>
          <p:cNvPicPr/>
          <p:nvPr/>
        </p:nvPicPr>
        <p:blipFill>
          <a:blip r:embed="rId4"/>
          <a:stretch/>
        </p:blipFill>
        <p:spPr>
          <a:xfrm>
            <a:off x="2463480" y="410400"/>
            <a:ext cx="4214160" cy="1256760"/>
          </a:xfrm>
          <a:prstGeom prst="rect">
            <a:avLst/>
          </a:prstGeom>
          <a:ln w="12600">
            <a:noFill/>
          </a:ln>
        </p:spPr>
      </p:pic>
      <p:sp>
        <p:nvSpPr>
          <p:cNvPr id="141" name="CustomShape 1"/>
          <p:cNvSpPr/>
          <p:nvPr/>
        </p:nvSpPr>
        <p:spPr>
          <a:xfrm>
            <a:off x="2555640" y="2104560"/>
            <a:ext cx="5614920" cy="300924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de-DE" sz="1600" b="1" strike="noStrike" spc="-1">
                <a:solidFill>
                  <a:srgbClr val="FF7C80"/>
                </a:solidFill>
                <a:latin typeface="Calibri"/>
                <a:ea typeface="Calibri"/>
              </a:rPr>
              <a:t>EINFACH </a:t>
            </a:r>
            <a:r>
              <a:t/>
            </a:r>
            <a:br/>
            <a:r>
              <a:rPr lang="de-DE" sz="1600" b="1" strike="noStrike" spc="-1">
                <a:solidFill>
                  <a:srgbClr val="000000"/>
                </a:solidFill>
                <a:latin typeface="Calibri"/>
                <a:ea typeface="Calibri"/>
              </a:rPr>
              <a:t>1 Kapsel einmal am Tag unterstützt </a:t>
            </a:r>
            <a:endParaRPr lang="de-DE" sz="1600" b="0" strike="noStrike" spc="-1">
              <a:latin typeface="Arial"/>
            </a:endParaRPr>
          </a:p>
          <a:p>
            <a:pPr>
              <a:lnSpc>
                <a:spcPct val="100000"/>
              </a:lnSpc>
            </a:pPr>
            <a:r>
              <a:rPr lang="de-DE" sz="1600" b="1" strike="noStrike" spc="-1">
                <a:solidFill>
                  <a:srgbClr val="000000"/>
                </a:solidFill>
                <a:latin typeface="Calibri"/>
                <a:ea typeface="Calibri"/>
              </a:rPr>
              <a:t>das Immunsystem zur richtigen Zeit.</a:t>
            </a:r>
            <a:endParaRPr lang="de-DE" sz="1600" b="0" strike="noStrike" spc="-1">
              <a:latin typeface="Arial"/>
            </a:endParaRPr>
          </a:p>
          <a:p>
            <a:pPr>
              <a:lnSpc>
                <a:spcPct val="100000"/>
              </a:lnSpc>
            </a:pPr>
            <a:r>
              <a:rPr lang="de-DE" sz="1600" b="1" strike="noStrike" spc="-1">
                <a:solidFill>
                  <a:srgbClr val="000000"/>
                </a:solidFill>
                <a:latin typeface="Calibri"/>
                <a:ea typeface="Calibri"/>
              </a:rPr>
              <a:t>Das Risiko, eine Einnahme zu versäumen, ist minimal!</a:t>
            </a:r>
            <a:endParaRPr lang="de-DE" sz="1600" b="0" strike="noStrike" spc="-1">
              <a:latin typeface="Arial"/>
            </a:endParaRPr>
          </a:p>
          <a:p>
            <a:pPr>
              <a:lnSpc>
                <a:spcPct val="100000"/>
              </a:lnSpc>
            </a:pPr>
            <a:endParaRPr lang="de-DE" sz="1600" b="0" strike="noStrike" spc="-1">
              <a:latin typeface="Arial"/>
            </a:endParaRPr>
          </a:p>
          <a:p>
            <a:pPr>
              <a:lnSpc>
                <a:spcPct val="100000"/>
              </a:lnSpc>
            </a:pPr>
            <a:r>
              <a:rPr lang="de-DE" sz="1600" b="1" strike="noStrike" spc="-1">
                <a:solidFill>
                  <a:srgbClr val="FF7C80"/>
                </a:solidFill>
                <a:latin typeface="Calibri"/>
                <a:ea typeface="Calibri"/>
              </a:rPr>
              <a:t>BEQUEM UND HYGIENISCH</a:t>
            </a:r>
            <a:r>
              <a:t/>
            </a:r>
            <a:br/>
            <a:r>
              <a:rPr lang="de-DE" sz="1600" b="1" strike="noStrike" spc="-1">
                <a:solidFill>
                  <a:srgbClr val="000000"/>
                </a:solidFill>
                <a:latin typeface="Calibri"/>
                <a:ea typeface="Calibri"/>
              </a:rPr>
              <a:t>Die Blisterpackung nimmt nicht viel Platz in der Handtasche </a:t>
            </a:r>
            <a:endParaRPr lang="de-DE" sz="1600" b="0" strike="noStrike" spc="-1">
              <a:latin typeface="Arial"/>
            </a:endParaRPr>
          </a:p>
          <a:p>
            <a:pPr>
              <a:lnSpc>
                <a:spcPct val="100000"/>
              </a:lnSpc>
            </a:pPr>
            <a:r>
              <a:rPr lang="de-DE" sz="1600" b="1" strike="noStrike" spc="-1">
                <a:solidFill>
                  <a:srgbClr val="000000"/>
                </a:solidFill>
                <a:latin typeface="Calibri"/>
                <a:ea typeface="Calibri"/>
              </a:rPr>
              <a:t>und bietet sicheren Schutz für die Kapseln.</a:t>
            </a:r>
            <a:r>
              <a:t/>
            </a:r>
            <a:br/>
            <a:endParaRPr lang="de-DE" sz="1600" b="0" strike="noStrike" spc="-1">
              <a:latin typeface="Arial"/>
            </a:endParaRPr>
          </a:p>
          <a:p>
            <a:pPr>
              <a:lnSpc>
                <a:spcPct val="100000"/>
              </a:lnSpc>
            </a:pPr>
            <a:endParaRPr lang="de-DE" sz="1600" b="0" strike="noStrike" spc="-1">
              <a:latin typeface="Arial"/>
            </a:endParaRPr>
          </a:p>
          <a:p>
            <a:pPr>
              <a:lnSpc>
                <a:spcPct val="100000"/>
              </a:lnSpc>
            </a:pPr>
            <a:endParaRPr lang="de-DE" sz="1600" b="0" strike="noStrike" spc="-1">
              <a:latin typeface="Arial"/>
            </a:endParaRPr>
          </a:p>
          <a:p>
            <a:pPr>
              <a:lnSpc>
                <a:spcPct val="100000"/>
              </a:lnSpc>
            </a:pPr>
            <a:endParaRPr lang="de-DE" sz="1600" b="0" strike="noStrike" spc="-1">
              <a:latin typeface="Arial"/>
            </a:endParaRPr>
          </a:p>
        </p:txBody>
      </p:sp>
      <p:pic>
        <p:nvPicPr>
          <p:cNvPr id="142" name="Рисунок 1"/>
          <p:cNvPicPr/>
          <p:nvPr/>
        </p:nvPicPr>
        <p:blipFill>
          <a:blip r:embed="rId5"/>
          <a:stretch/>
        </p:blipFill>
        <p:spPr>
          <a:xfrm>
            <a:off x="-24480" y="1563480"/>
            <a:ext cx="2426400" cy="3578040"/>
          </a:xfrm>
          <a:prstGeom prst="rect">
            <a:avLst/>
          </a:prstGeom>
          <a:ln w="12600">
            <a:noFill/>
          </a:ln>
        </p:spPr>
      </p:pic>
      <p:pic>
        <p:nvPicPr>
          <p:cNvPr id="143" name="Рисунок 8"/>
          <p:cNvPicPr/>
          <p:nvPr/>
        </p:nvPicPr>
        <p:blipFill>
          <a:blip r:embed="rId6"/>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Рисунок 19"/>
          <p:cNvPicPr/>
          <p:nvPr/>
        </p:nvPicPr>
        <p:blipFill>
          <a:blip r:embed="rId2"/>
          <a:stretch/>
        </p:blipFill>
        <p:spPr>
          <a:xfrm>
            <a:off x="-16560" y="0"/>
            <a:ext cx="7346520" cy="5141880"/>
          </a:xfrm>
          <a:prstGeom prst="rect">
            <a:avLst/>
          </a:prstGeom>
          <a:ln w="12600">
            <a:noFill/>
          </a:ln>
        </p:spPr>
      </p:pic>
      <p:sp>
        <p:nvSpPr>
          <p:cNvPr id="145" name="CustomShape 1"/>
          <p:cNvSpPr/>
          <p:nvPr/>
        </p:nvSpPr>
        <p:spPr>
          <a:xfrm>
            <a:off x="4206960" y="1472040"/>
            <a:ext cx="4827600" cy="258408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de-DE" sz="2000" b="1" strike="noStrike" spc="-1">
                <a:solidFill>
                  <a:srgbClr val="FF7C80"/>
                </a:solidFill>
                <a:latin typeface="Calibri"/>
                <a:ea typeface="Calibri"/>
              </a:rPr>
              <a:t>hilft</a:t>
            </a:r>
            <a:endParaRPr lang="de-DE" sz="2000" b="0" strike="noStrike" spc="-1">
              <a:latin typeface="Arial"/>
            </a:endParaRPr>
          </a:p>
          <a:p>
            <a:pPr>
              <a:lnSpc>
                <a:spcPct val="100000"/>
              </a:lnSpc>
            </a:pPr>
            <a:endParaRPr lang="de-DE" sz="2000" b="0" strike="noStrike" spc="-1">
              <a:latin typeface="Arial"/>
            </a:endParaRPr>
          </a:p>
          <a:p>
            <a:pPr>
              <a:lnSpc>
                <a:spcPct val="100000"/>
              </a:lnSpc>
            </a:pPr>
            <a:r>
              <a:rPr lang="de-DE" sz="1600" b="1" strike="noStrike" spc="-1">
                <a:solidFill>
                  <a:srgbClr val="000000"/>
                </a:solidFill>
                <a:latin typeface="Calibri"/>
                <a:ea typeface="Calibri"/>
              </a:rPr>
              <a:t>die natürlichen Widerstandskräfte des Körpers sowie das Immunsystem zu stärken</a:t>
            </a:r>
            <a:r>
              <a:t/>
            </a:r>
            <a:br/>
            <a:endParaRPr lang="de-DE" sz="1600" b="0" strike="noStrike" spc="-1">
              <a:latin typeface="Arial"/>
            </a:endParaRPr>
          </a:p>
          <a:p>
            <a:pPr>
              <a:lnSpc>
                <a:spcPct val="100000"/>
              </a:lnSpc>
            </a:pPr>
            <a:r>
              <a:rPr lang="de-DE" sz="1600" b="1" strike="noStrike" spc="-1">
                <a:solidFill>
                  <a:srgbClr val="000000"/>
                </a:solidFill>
                <a:latin typeface="Calibri"/>
                <a:ea typeface="Calibri"/>
              </a:rPr>
              <a:t>den allgemeinen Zustand bei Erkältungskrankheiten </a:t>
            </a:r>
            <a:endParaRPr lang="de-DE" sz="1600" b="0" strike="noStrike" spc="-1">
              <a:latin typeface="Arial"/>
            </a:endParaRPr>
          </a:p>
          <a:p>
            <a:pPr>
              <a:lnSpc>
                <a:spcPct val="100000"/>
              </a:lnSpc>
            </a:pPr>
            <a:r>
              <a:rPr lang="de-DE" sz="1600" b="1" strike="noStrike" spc="-1">
                <a:solidFill>
                  <a:srgbClr val="000000"/>
                </a:solidFill>
                <a:latin typeface="Calibri"/>
                <a:ea typeface="Calibri"/>
              </a:rPr>
              <a:t>zu verbessern</a:t>
            </a:r>
            <a:r>
              <a:t/>
            </a:r>
            <a:br/>
            <a:endParaRPr lang="de-DE" sz="1600" b="0" strike="noStrike" spc="-1">
              <a:latin typeface="Arial"/>
            </a:endParaRPr>
          </a:p>
          <a:p>
            <a:pPr>
              <a:lnSpc>
                <a:spcPct val="100000"/>
              </a:lnSpc>
            </a:pPr>
            <a:r>
              <a:rPr lang="de-DE" sz="1600" b="1" strike="noStrike" spc="-1">
                <a:solidFill>
                  <a:srgbClr val="000000"/>
                </a:solidFill>
                <a:latin typeface="Calibri"/>
                <a:ea typeface="Calibri"/>
              </a:rPr>
              <a:t>die Gesundheit zu erhalten und den Körpertonus zu erhöhen</a:t>
            </a:r>
            <a:endParaRPr lang="de-DE" sz="1600" b="0" strike="noStrike" spc="-1">
              <a:latin typeface="Arial"/>
            </a:endParaRPr>
          </a:p>
          <a:p>
            <a:pPr>
              <a:lnSpc>
                <a:spcPct val="100000"/>
              </a:lnSpc>
            </a:pPr>
            <a:endParaRPr lang="de-DE" sz="1600" b="0" strike="noStrike" spc="-1">
              <a:latin typeface="Arial"/>
            </a:endParaRPr>
          </a:p>
        </p:txBody>
      </p:sp>
      <p:pic>
        <p:nvPicPr>
          <p:cNvPr id="146" name="Picture 3"/>
          <p:cNvPicPr/>
          <p:nvPr/>
        </p:nvPicPr>
        <p:blipFill>
          <a:blip r:embed="rId3"/>
          <a:stretch/>
        </p:blipFill>
        <p:spPr>
          <a:xfrm>
            <a:off x="3721680" y="2097720"/>
            <a:ext cx="407160" cy="427680"/>
          </a:xfrm>
          <a:prstGeom prst="rect">
            <a:avLst/>
          </a:prstGeom>
          <a:ln w="12600">
            <a:noFill/>
          </a:ln>
        </p:spPr>
      </p:pic>
      <p:pic>
        <p:nvPicPr>
          <p:cNvPr id="147" name="Picture 3"/>
          <p:cNvPicPr/>
          <p:nvPr/>
        </p:nvPicPr>
        <p:blipFill>
          <a:blip r:embed="rId4"/>
          <a:stretch/>
        </p:blipFill>
        <p:spPr>
          <a:xfrm>
            <a:off x="3687840" y="2820240"/>
            <a:ext cx="447840" cy="396720"/>
          </a:xfrm>
          <a:prstGeom prst="rect">
            <a:avLst/>
          </a:prstGeom>
          <a:ln w="12600">
            <a:noFill/>
          </a:ln>
        </p:spPr>
      </p:pic>
      <p:pic>
        <p:nvPicPr>
          <p:cNvPr id="148" name="Picture 3"/>
          <p:cNvPicPr/>
          <p:nvPr/>
        </p:nvPicPr>
        <p:blipFill>
          <a:blip r:embed="rId5"/>
          <a:srcRect b="14099"/>
          <a:stretch/>
        </p:blipFill>
        <p:spPr>
          <a:xfrm>
            <a:off x="3721680" y="3507840"/>
            <a:ext cx="379800" cy="428040"/>
          </a:xfrm>
          <a:prstGeom prst="rect">
            <a:avLst/>
          </a:prstGeom>
          <a:ln w="12600">
            <a:noFill/>
          </a:ln>
        </p:spPr>
      </p:pic>
      <p:sp>
        <p:nvSpPr>
          <p:cNvPr id="149" name="CustomShape 2"/>
          <p:cNvSpPr/>
          <p:nvPr/>
        </p:nvSpPr>
        <p:spPr>
          <a:xfrm>
            <a:off x="557280" y="4094640"/>
            <a:ext cx="3876120" cy="3013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de-DE" sz="1400" b="0" strike="noStrike" spc="-1">
                <a:solidFill>
                  <a:srgbClr val="FF7C80"/>
                </a:solidFill>
                <a:latin typeface="Calibri"/>
                <a:ea typeface="Calibri"/>
              </a:rPr>
              <a:t>1 Packung = 30 Kapseln in Blisterpackungen</a:t>
            </a:r>
            <a:endParaRPr lang="de-DE" sz="1400" b="0" strike="noStrike" spc="-1">
              <a:latin typeface="Arial"/>
            </a:endParaRPr>
          </a:p>
        </p:txBody>
      </p:sp>
      <p:pic>
        <p:nvPicPr>
          <p:cNvPr id="150" name="Picture 2"/>
          <p:cNvPicPr/>
          <p:nvPr/>
        </p:nvPicPr>
        <p:blipFill>
          <a:blip r:embed="rId6"/>
          <a:stretch/>
        </p:blipFill>
        <p:spPr>
          <a:xfrm>
            <a:off x="4251960" y="1067400"/>
            <a:ext cx="3335760" cy="398520"/>
          </a:xfrm>
          <a:prstGeom prst="rect">
            <a:avLst/>
          </a:prstGeom>
          <a:ln w="12600">
            <a:noFill/>
          </a:ln>
        </p:spPr>
      </p:pic>
      <p:pic>
        <p:nvPicPr>
          <p:cNvPr id="151" name="Изображение 17"/>
          <p:cNvPicPr/>
          <p:nvPr/>
        </p:nvPicPr>
        <p:blipFill>
          <a:blip r:embed="rId7"/>
          <a:stretch/>
        </p:blipFill>
        <p:spPr>
          <a:xfrm>
            <a:off x="8475840" y="110520"/>
            <a:ext cx="513000" cy="338400"/>
          </a:xfrm>
          <a:prstGeom prst="rect">
            <a:avLst/>
          </a:prstGeom>
          <a:ln w="12600">
            <a:noFill/>
          </a:ln>
        </p:spPr>
      </p:pic>
      <p:pic>
        <p:nvPicPr>
          <p:cNvPr id="152" name="Рисунок 2"/>
          <p:cNvPicPr/>
          <p:nvPr/>
        </p:nvPicPr>
        <p:blipFill>
          <a:blip r:embed="rId8"/>
          <a:stretch/>
        </p:blipFill>
        <p:spPr>
          <a:xfrm>
            <a:off x="683640" y="900000"/>
            <a:ext cx="2512080" cy="3559320"/>
          </a:xfrm>
          <a:prstGeom prst="rect">
            <a:avLst/>
          </a:prstGeom>
          <a:ln w="12600">
            <a:noFill/>
          </a:ln>
        </p:spPr>
      </p:pic>
      <p:pic>
        <p:nvPicPr>
          <p:cNvPr id="153" name="Рисунок 20"/>
          <p:cNvPicPr/>
          <p:nvPr/>
        </p:nvPicPr>
        <p:blipFill>
          <a:blip r:embed="rId9"/>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Рисунок 2"/>
          <p:cNvPicPr/>
          <p:nvPr/>
        </p:nvPicPr>
        <p:blipFill>
          <a:blip r:embed="rId2"/>
          <a:stretch/>
        </p:blipFill>
        <p:spPr>
          <a:xfrm>
            <a:off x="-16560" y="0"/>
            <a:ext cx="7346520" cy="5141880"/>
          </a:xfrm>
          <a:prstGeom prst="rect">
            <a:avLst/>
          </a:prstGeom>
          <a:ln w="12600">
            <a:noFill/>
          </a:ln>
        </p:spPr>
      </p:pic>
      <p:sp>
        <p:nvSpPr>
          <p:cNvPr id="162" name="CustomShape 1"/>
          <p:cNvSpPr/>
          <p:nvPr/>
        </p:nvSpPr>
        <p:spPr>
          <a:xfrm>
            <a:off x="3704040" y="1716840"/>
            <a:ext cx="4898520" cy="37386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de-DE" sz="1600" b="1" strike="noStrike" spc="-1">
                <a:solidFill>
                  <a:srgbClr val="FF7C80"/>
                </a:solidFill>
                <a:latin typeface="Calibri"/>
                <a:ea typeface="Calibri"/>
              </a:rPr>
              <a:t>Einfache und bequeme Einnahme</a:t>
            </a:r>
            <a:r>
              <a:t/>
            </a:r>
            <a:br/>
            <a:r>
              <a:rPr lang="de-DE" sz="1600" b="0" strike="noStrike" spc="-1">
                <a:solidFill>
                  <a:srgbClr val="000000"/>
                </a:solidFill>
                <a:latin typeface="Calibri"/>
                <a:ea typeface="Calibri"/>
              </a:rPr>
              <a:t>1 Kapsel einmal täglich</a:t>
            </a:r>
            <a:r>
              <a:t/>
            </a:r>
            <a:br/>
            <a:endParaRPr lang="de-DE" sz="1600" b="0" strike="noStrike" spc="-1">
              <a:latin typeface="Arial"/>
            </a:endParaRPr>
          </a:p>
          <a:p>
            <a:pPr>
              <a:lnSpc>
                <a:spcPct val="100000"/>
              </a:lnSpc>
            </a:pPr>
            <a:r>
              <a:rPr lang="de-DE" sz="1600" b="1" strike="noStrike" spc="-1">
                <a:solidFill>
                  <a:srgbClr val="FF7C80"/>
                </a:solidFill>
                <a:latin typeface="Calibri"/>
                <a:ea typeface="Calibri"/>
              </a:rPr>
              <a:t>Beta-Glucane</a:t>
            </a:r>
            <a:r>
              <a:t/>
            </a:r>
            <a:br/>
            <a:r>
              <a:rPr lang="de-DE" sz="1600" b="0" strike="noStrike" spc="-1">
                <a:solidFill>
                  <a:srgbClr val="000000"/>
                </a:solidFill>
                <a:latin typeface="Calibri"/>
                <a:ea typeface="Calibri"/>
              </a:rPr>
              <a:t>haben eine starke immunmodulatorische Wirkung</a:t>
            </a:r>
            <a:endParaRPr lang="de-DE" sz="1600" b="0" strike="noStrike" spc="-1">
              <a:latin typeface="Arial"/>
            </a:endParaRPr>
          </a:p>
          <a:p>
            <a:pPr>
              <a:lnSpc>
                <a:spcPct val="100000"/>
              </a:lnSpc>
            </a:pPr>
            <a:endParaRPr lang="de-DE" sz="1600" b="0" strike="noStrike" spc="-1">
              <a:latin typeface="Arial"/>
            </a:endParaRPr>
          </a:p>
          <a:p>
            <a:pPr>
              <a:lnSpc>
                <a:spcPct val="100000"/>
              </a:lnSpc>
            </a:pPr>
            <a:r>
              <a:rPr lang="de-DE" sz="1600" b="1" strike="noStrike" spc="-1">
                <a:solidFill>
                  <a:srgbClr val="FF7C80"/>
                </a:solidFill>
                <a:latin typeface="Calibri"/>
                <a:ea typeface="Calibri"/>
              </a:rPr>
              <a:t>Komplex von ätherischen Ölen und Extrakten</a:t>
            </a:r>
            <a:endParaRPr lang="de-DE" sz="1600" b="0" strike="noStrike" spc="-1">
              <a:latin typeface="Arial"/>
            </a:endParaRPr>
          </a:p>
          <a:p>
            <a:pPr>
              <a:lnSpc>
                <a:spcPct val="100000"/>
              </a:lnSpc>
            </a:pPr>
            <a:r>
              <a:rPr lang="de-DE" sz="1600" b="0" strike="noStrike" spc="-1">
                <a:solidFill>
                  <a:srgbClr val="000000"/>
                </a:solidFill>
                <a:latin typeface="Calibri"/>
                <a:ea typeface="Calibri"/>
              </a:rPr>
              <a:t>lindert Erkältungserscheinungen</a:t>
            </a:r>
            <a:endParaRPr lang="de-DE" sz="1600" b="0" strike="noStrike" spc="-1">
              <a:latin typeface="Arial"/>
            </a:endParaRPr>
          </a:p>
          <a:p>
            <a:pPr>
              <a:lnSpc>
                <a:spcPct val="100000"/>
              </a:lnSpc>
            </a:pPr>
            <a:endParaRPr lang="de-DE" sz="1600" b="0" strike="noStrike" spc="-1">
              <a:latin typeface="Arial"/>
            </a:endParaRPr>
          </a:p>
          <a:p>
            <a:pPr>
              <a:lnSpc>
                <a:spcPct val="100000"/>
              </a:lnSpc>
            </a:pPr>
            <a:r>
              <a:rPr lang="de-DE" sz="1600" b="1" strike="noStrike" spc="-1">
                <a:solidFill>
                  <a:srgbClr val="FF7C80"/>
                </a:solidFill>
                <a:latin typeface="Calibri"/>
                <a:ea typeface="Calibri"/>
              </a:rPr>
              <a:t>Antioxidativer Schutz</a:t>
            </a:r>
            <a:endParaRPr lang="de-DE" sz="1600" b="0" strike="noStrike" spc="-1">
              <a:latin typeface="Arial"/>
            </a:endParaRPr>
          </a:p>
          <a:p>
            <a:pPr>
              <a:lnSpc>
                <a:spcPct val="100000"/>
              </a:lnSpc>
            </a:pPr>
            <a:r>
              <a:rPr lang="de-DE" sz="1600" b="0" strike="noStrike" spc="-1">
                <a:solidFill>
                  <a:srgbClr val="000000"/>
                </a:solidFill>
                <a:latin typeface="Calibri"/>
                <a:ea typeface="Calibri"/>
              </a:rPr>
              <a:t>zum Erhalt von Gesundheit und Jugendlichkeit</a:t>
            </a:r>
            <a:endParaRPr lang="de-DE" sz="1600" b="0" strike="noStrike" spc="-1">
              <a:latin typeface="Arial"/>
            </a:endParaRPr>
          </a:p>
          <a:p>
            <a:pPr>
              <a:lnSpc>
                <a:spcPct val="100000"/>
              </a:lnSpc>
            </a:pPr>
            <a:endParaRPr lang="de-DE" sz="1600" b="0" strike="noStrike" spc="-1">
              <a:latin typeface="Arial"/>
            </a:endParaRPr>
          </a:p>
          <a:p>
            <a:pPr>
              <a:lnSpc>
                <a:spcPct val="100000"/>
              </a:lnSpc>
            </a:pPr>
            <a:endParaRPr lang="de-DE" sz="1600" b="0" strike="noStrike" spc="-1">
              <a:latin typeface="Arial"/>
            </a:endParaRPr>
          </a:p>
          <a:p>
            <a:pPr>
              <a:lnSpc>
                <a:spcPct val="100000"/>
              </a:lnSpc>
            </a:pPr>
            <a:r>
              <a:t/>
            </a:r>
            <a:br/>
            <a:endParaRPr lang="de-DE" sz="1600" b="0" strike="noStrike" spc="-1">
              <a:latin typeface="Arial"/>
            </a:endParaRPr>
          </a:p>
        </p:txBody>
      </p:sp>
      <p:pic>
        <p:nvPicPr>
          <p:cNvPr id="163" name="Изображение 17"/>
          <p:cNvPicPr/>
          <p:nvPr/>
        </p:nvPicPr>
        <p:blipFill>
          <a:blip r:embed="rId3"/>
          <a:stretch/>
        </p:blipFill>
        <p:spPr>
          <a:xfrm>
            <a:off x="8475840" y="110520"/>
            <a:ext cx="513000" cy="338400"/>
          </a:xfrm>
          <a:prstGeom prst="rect">
            <a:avLst/>
          </a:prstGeom>
          <a:ln w="12600">
            <a:noFill/>
          </a:ln>
        </p:spPr>
      </p:pic>
      <p:pic>
        <p:nvPicPr>
          <p:cNvPr id="164" name="Picture 2"/>
          <p:cNvPicPr/>
          <p:nvPr/>
        </p:nvPicPr>
        <p:blipFill>
          <a:blip r:embed="rId4"/>
          <a:stretch/>
        </p:blipFill>
        <p:spPr>
          <a:xfrm>
            <a:off x="3492000" y="450720"/>
            <a:ext cx="4214160" cy="1256760"/>
          </a:xfrm>
          <a:prstGeom prst="rect">
            <a:avLst/>
          </a:prstGeom>
          <a:ln w="12600">
            <a:noFill/>
          </a:ln>
        </p:spPr>
      </p:pic>
      <p:pic>
        <p:nvPicPr>
          <p:cNvPr id="165" name="Рисунок 2"/>
          <p:cNvPicPr/>
          <p:nvPr/>
        </p:nvPicPr>
        <p:blipFill>
          <a:blip r:embed="rId5"/>
          <a:stretch/>
        </p:blipFill>
        <p:spPr>
          <a:xfrm>
            <a:off x="683640" y="900000"/>
            <a:ext cx="2512080" cy="3559320"/>
          </a:xfrm>
          <a:prstGeom prst="rect">
            <a:avLst/>
          </a:prstGeom>
          <a:ln w="12600">
            <a:noFill/>
          </a:ln>
        </p:spPr>
      </p:pic>
      <p:pic>
        <p:nvPicPr>
          <p:cNvPr id="166" name="Рисунок 18"/>
          <p:cNvPicPr/>
          <p:nvPr/>
        </p:nvPicPr>
        <p:blipFill>
          <a:blip r:embed="rId6"/>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Рисунок 19"/>
          <p:cNvPicPr/>
          <p:nvPr/>
        </p:nvPicPr>
        <p:blipFill>
          <a:blip r:embed="rId3"/>
          <a:stretch/>
        </p:blipFill>
        <p:spPr>
          <a:xfrm>
            <a:off x="-81720" y="720"/>
            <a:ext cx="7346520" cy="5141880"/>
          </a:xfrm>
          <a:prstGeom prst="rect">
            <a:avLst/>
          </a:prstGeom>
          <a:ln w="12600">
            <a:noFill/>
          </a:ln>
        </p:spPr>
      </p:pic>
      <p:pic>
        <p:nvPicPr>
          <p:cNvPr id="61" name="Рисунок 10"/>
          <p:cNvPicPr/>
          <p:nvPr/>
        </p:nvPicPr>
        <p:blipFill>
          <a:blip r:embed="rId4"/>
          <a:stretch/>
        </p:blipFill>
        <p:spPr>
          <a:xfrm>
            <a:off x="6208920" y="2333160"/>
            <a:ext cx="2508480" cy="1747080"/>
          </a:xfrm>
          <a:prstGeom prst="rect">
            <a:avLst/>
          </a:prstGeom>
          <a:ln w="12600">
            <a:noFill/>
          </a:ln>
          <a:effectLst>
            <a:outerShdw blurRad="292100" dist="139700" dir="2700000" rotWithShape="0">
              <a:srgbClr val="333333">
                <a:alpha val="65000"/>
              </a:srgbClr>
            </a:outerShdw>
          </a:effectLst>
        </p:spPr>
      </p:pic>
      <p:pic>
        <p:nvPicPr>
          <p:cNvPr id="62" name="Рисунок 2"/>
          <p:cNvPicPr/>
          <p:nvPr/>
        </p:nvPicPr>
        <p:blipFill>
          <a:blip r:embed="rId5"/>
          <a:stretch/>
        </p:blipFill>
        <p:spPr>
          <a:xfrm>
            <a:off x="3488040" y="2392200"/>
            <a:ext cx="2414880" cy="1693800"/>
          </a:xfrm>
          <a:prstGeom prst="rect">
            <a:avLst/>
          </a:prstGeom>
          <a:ln w="12600">
            <a:noFill/>
          </a:ln>
          <a:effectLst>
            <a:outerShdw blurRad="292100" dist="139700" dir="2700000" rotWithShape="0">
              <a:srgbClr val="333333">
                <a:alpha val="65000"/>
              </a:srgbClr>
            </a:outerShdw>
          </a:effectLst>
        </p:spPr>
      </p:pic>
      <p:pic>
        <p:nvPicPr>
          <p:cNvPr id="63" name="Изображение 17"/>
          <p:cNvPicPr/>
          <p:nvPr/>
        </p:nvPicPr>
        <p:blipFill>
          <a:blip r:embed="rId6"/>
          <a:stretch/>
        </p:blipFill>
        <p:spPr>
          <a:xfrm>
            <a:off x="8475840" y="110520"/>
            <a:ext cx="513000" cy="338400"/>
          </a:xfrm>
          <a:prstGeom prst="rect">
            <a:avLst/>
          </a:prstGeom>
          <a:ln w="12600">
            <a:noFill/>
          </a:ln>
        </p:spPr>
      </p:pic>
      <p:sp>
        <p:nvSpPr>
          <p:cNvPr id="64" name="CustomShape 1"/>
          <p:cNvSpPr/>
          <p:nvPr/>
        </p:nvSpPr>
        <p:spPr>
          <a:xfrm>
            <a:off x="234360" y="546480"/>
            <a:ext cx="8462520" cy="4539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gn="ctr">
              <a:lnSpc>
                <a:spcPct val="100000"/>
              </a:lnSpc>
            </a:pPr>
            <a:r>
              <a:rPr lang="de-DE" sz="2400" b="1" strike="noStrike" spc="-1">
                <a:solidFill>
                  <a:srgbClr val="FF7C80"/>
                </a:solidFill>
                <a:latin typeface="Calibri"/>
                <a:ea typeface="DejaVu Sans"/>
              </a:rPr>
              <a:t>Erkältungssaison</a:t>
            </a:r>
            <a:endParaRPr lang="de-DE" sz="2400" b="0" strike="noStrike" spc="-1">
              <a:latin typeface="Arial"/>
            </a:endParaRPr>
          </a:p>
        </p:txBody>
      </p:sp>
      <p:pic>
        <p:nvPicPr>
          <p:cNvPr id="65" name="Рисунок 18"/>
          <p:cNvPicPr/>
          <p:nvPr/>
        </p:nvPicPr>
        <p:blipFill>
          <a:blip r:embed="rId7"/>
          <a:srcRect l="43728" t="82033" r="42151" b="10748"/>
          <a:stretch/>
        </p:blipFill>
        <p:spPr>
          <a:xfrm>
            <a:off x="3780000" y="4572720"/>
            <a:ext cx="1779840" cy="493200"/>
          </a:xfrm>
          <a:prstGeom prst="rect">
            <a:avLst/>
          </a:prstGeom>
          <a:ln w="12600">
            <a:noFill/>
          </a:ln>
        </p:spPr>
      </p:pic>
      <p:sp>
        <p:nvSpPr>
          <p:cNvPr id="66" name="CustomShape 2"/>
          <p:cNvSpPr/>
          <p:nvPr/>
        </p:nvSpPr>
        <p:spPr>
          <a:xfrm>
            <a:off x="325080" y="1199880"/>
            <a:ext cx="2625120" cy="115524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de-DE" sz="1600" b="1" strike="noStrike" spc="-1">
                <a:solidFill>
                  <a:srgbClr val="000000"/>
                </a:solidFill>
                <a:latin typeface="Calibri"/>
                <a:ea typeface="Calibri"/>
              </a:rPr>
              <a:t>Günstige Bedingungen für </a:t>
            </a:r>
            <a:endParaRPr lang="de-DE" sz="1600" b="0" strike="noStrike" spc="-1">
              <a:latin typeface="Arial"/>
            </a:endParaRPr>
          </a:p>
          <a:p>
            <a:pPr algn="ctr">
              <a:lnSpc>
                <a:spcPct val="100000"/>
              </a:lnSpc>
            </a:pPr>
            <a:r>
              <a:rPr lang="de-DE" sz="1600" b="1" strike="noStrike" spc="-1">
                <a:solidFill>
                  <a:srgbClr val="000000"/>
                </a:solidFill>
                <a:latin typeface="Calibri"/>
                <a:ea typeface="Calibri"/>
              </a:rPr>
              <a:t>die Ausbreitung von </a:t>
            </a:r>
            <a:endParaRPr lang="de-DE" sz="1600" b="0" strike="noStrike" spc="-1">
              <a:latin typeface="Arial"/>
            </a:endParaRPr>
          </a:p>
          <a:p>
            <a:pPr algn="ctr">
              <a:lnSpc>
                <a:spcPct val="100000"/>
              </a:lnSpc>
            </a:pPr>
            <a:r>
              <a:rPr lang="de-DE" sz="1600" b="1" strike="noStrike" spc="-1">
                <a:solidFill>
                  <a:srgbClr val="000000"/>
                </a:solidFill>
                <a:latin typeface="Calibri"/>
                <a:ea typeface="Calibri"/>
              </a:rPr>
              <a:t>Viren und Bakterien</a:t>
            </a:r>
            <a:endParaRPr lang="de-DE" sz="1600" b="0" strike="noStrike" spc="-1">
              <a:latin typeface="Arial"/>
            </a:endParaRPr>
          </a:p>
        </p:txBody>
      </p:sp>
      <p:sp>
        <p:nvSpPr>
          <p:cNvPr id="67" name="CustomShape 3"/>
          <p:cNvSpPr/>
          <p:nvPr/>
        </p:nvSpPr>
        <p:spPr>
          <a:xfrm>
            <a:off x="3135600" y="1199880"/>
            <a:ext cx="2767320" cy="81972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de-DE" sz="1600" b="1" strike="noStrike" spc="-1">
                <a:solidFill>
                  <a:srgbClr val="000000"/>
                </a:solidFill>
                <a:latin typeface="Calibri"/>
                <a:ea typeface="DejaVu Sans"/>
              </a:rPr>
              <a:t>Vorübergehende Abnahme </a:t>
            </a:r>
            <a:endParaRPr lang="de-DE" sz="1600" b="0" strike="noStrike" spc="-1">
              <a:latin typeface="Arial"/>
            </a:endParaRPr>
          </a:p>
          <a:p>
            <a:pPr algn="ctr">
              <a:lnSpc>
                <a:spcPct val="100000"/>
              </a:lnSpc>
            </a:pPr>
            <a:r>
              <a:rPr lang="de-DE" sz="1600" b="1" strike="noStrike" spc="-1">
                <a:solidFill>
                  <a:srgbClr val="000000"/>
                </a:solidFill>
                <a:latin typeface="Calibri"/>
                <a:ea typeface="DejaVu Sans"/>
              </a:rPr>
              <a:t>der Immunität</a:t>
            </a:r>
            <a:endParaRPr lang="de-DE" sz="1600" b="0" strike="noStrike" spc="-1">
              <a:latin typeface="Arial"/>
            </a:endParaRPr>
          </a:p>
        </p:txBody>
      </p:sp>
      <p:sp>
        <p:nvSpPr>
          <p:cNvPr id="68" name="CustomShape 4"/>
          <p:cNvSpPr/>
          <p:nvPr/>
        </p:nvSpPr>
        <p:spPr>
          <a:xfrm>
            <a:off x="6088680" y="1200600"/>
            <a:ext cx="2526120" cy="5763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de-DE" sz="1600" b="1" strike="noStrike" spc="-1">
                <a:solidFill>
                  <a:srgbClr val="000000"/>
                </a:solidFill>
                <a:latin typeface="Calibri"/>
                <a:ea typeface="Calibri"/>
              </a:rPr>
              <a:t>Vernachlässigung der eigenen Gesundheit</a:t>
            </a:r>
            <a:endParaRPr lang="de-DE" sz="1600" b="0" strike="noStrike" spc="-1">
              <a:latin typeface="Arial"/>
            </a:endParaRPr>
          </a:p>
        </p:txBody>
      </p:sp>
      <p:pic>
        <p:nvPicPr>
          <p:cNvPr id="69" name="Рисунок 2"/>
          <p:cNvPicPr/>
          <p:nvPr/>
        </p:nvPicPr>
        <p:blipFill>
          <a:blip r:embed="rId5"/>
          <a:stretch/>
        </p:blipFill>
        <p:spPr>
          <a:xfrm>
            <a:off x="380160" y="2324880"/>
            <a:ext cx="2514600" cy="1763640"/>
          </a:xfrm>
          <a:prstGeom prst="rect">
            <a:avLst/>
          </a:prstGeom>
          <a:ln w="12600">
            <a:noFill/>
          </a:ln>
          <a:effectLst>
            <a:outerShdw blurRad="292100" dist="139700" dir="2700000" rotWithShape="0">
              <a:srgbClr val="333333">
                <a:alpha val="65000"/>
              </a:srgbClr>
            </a:outerShdw>
          </a:effectLst>
        </p:spPr>
      </p:pic>
      <p:pic>
        <p:nvPicPr>
          <p:cNvPr id="70" name="what-does-cannabis-do-to-the-immune-system-1.jpg"/>
          <p:cNvPicPr/>
          <p:nvPr/>
        </p:nvPicPr>
        <p:blipFill>
          <a:blip r:embed="rId8"/>
          <a:stretch/>
        </p:blipFill>
        <p:spPr>
          <a:xfrm>
            <a:off x="3083040" y="2325960"/>
            <a:ext cx="2940480" cy="176364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Рисунок 9"/>
          <p:cNvPicPr/>
          <p:nvPr/>
        </p:nvPicPr>
        <p:blipFill>
          <a:blip r:embed="rId3"/>
          <a:stretch/>
        </p:blipFill>
        <p:spPr>
          <a:xfrm>
            <a:off x="-16560" y="0"/>
            <a:ext cx="7346520" cy="5141880"/>
          </a:xfrm>
          <a:prstGeom prst="rect">
            <a:avLst/>
          </a:prstGeom>
          <a:ln w="12600">
            <a:noFill/>
          </a:ln>
        </p:spPr>
      </p:pic>
      <p:sp>
        <p:nvSpPr>
          <p:cNvPr id="72" name="CustomShape 1"/>
          <p:cNvSpPr/>
          <p:nvPr/>
        </p:nvSpPr>
        <p:spPr>
          <a:xfrm>
            <a:off x="4774320" y="635400"/>
            <a:ext cx="3949920" cy="50814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de-DE" sz="2800" b="1" strike="noStrike" spc="-1">
                <a:solidFill>
                  <a:srgbClr val="FF7C80"/>
                </a:solidFill>
                <a:latin typeface="Calibri"/>
                <a:ea typeface="Calibri"/>
              </a:rPr>
              <a:t>Vorbeugung ist </a:t>
            </a:r>
            <a:endParaRPr lang="de-DE" sz="2800" b="0" strike="noStrike" spc="-1">
              <a:latin typeface="Arial"/>
            </a:endParaRPr>
          </a:p>
          <a:p>
            <a:pPr>
              <a:lnSpc>
                <a:spcPct val="100000"/>
              </a:lnSpc>
            </a:pPr>
            <a:r>
              <a:rPr lang="de-DE" sz="2800" b="1" strike="noStrike" spc="-1">
                <a:solidFill>
                  <a:srgbClr val="FF7C80"/>
                </a:solidFill>
                <a:latin typeface="Calibri"/>
                <a:ea typeface="Calibri"/>
              </a:rPr>
              <a:t>der beste Schutz!</a:t>
            </a:r>
            <a:r>
              <a:t/>
            </a:r>
            <a:br/>
            <a:endParaRPr lang="de-DE" sz="2800" b="0" strike="noStrike" spc="-1">
              <a:latin typeface="Arial"/>
            </a:endParaRPr>
          </a:p>
          <a:p>
            <a:pPr>
              <a:lnSpc>
                <a:spcPct val="100000"/>
              </a:lnSpc>
            </a:pPr>
            <a:r>
              <a:rPr lang="de-DE" sz="1600" b="1" strike="noStrike" spc="-1">
                <a:solidFill>
                  <a:srgbClr val="002060"/>
                </a:solidFill>
                <a:latin typeface="Calibri"/>
                <a:ea typeface="Calibri"/>
              </a:rPr>
              <a:t>Menschen haben keine Möglichkeit, sich selbst und ihre Angehörigen zuverlässig vor Kontakten zu Infektionsträgern zu isolieren.</a:t>
            </a:r>
            <a:endParaRPr lang="de-DE" sz="1600" b="0" strike="noStrike" spc="-1">
              <a:latin typeface="Arial"/>
            </a:endParaRPr>
          </a:p>
          <a:p>
            <a:pPr>
              <a:lnSpc>
                <a:spcPct val="100000"/>
              </a:lnSpc>
            </a:pPr>
            <a:endParaRPr lang="de-DE" sz="1600" b="0" strike="noStrike" spc="-1">
              <a:latin typeface="Arial"/>
            </a:endParaRPr>
          </a:p>
          <a:p>
            <a:pPr>
              <a:lnSpc>
                <a:spcPct val="100000"/>
              </a:lnSpc>
            </a:pPr>
            <a:r>
              <a:rPr lang="de-DE" sz="1600" b="1" strike="noStrike" spc="-1">
                <a:solidFill>
                  <a:srgbClr val="002060"/>
                </a:solidFill>
                <a:latin typeface="Calibri"/>
                <a:ea typeface="Calibri"/>
              </a:rPr>
              <a:t>Das heißt, es gibt nur eine Lösung:</a:t>
            </a:r>
            <a:endParaRPr lang="de-DE" sz="1600" b="0" strike="noStrike" spc="-1">
              <a:latin typeface="Arial"/>
            </a:endParaRPr>
          </a:p>
          <a:p>
            <a:pPr>
              <a:lnSpc>
                <a:spcPct val="100000"/>
              </a:lnSpc>
            </a:pPr>
            <a:r>
              <a:rPr lang="de-DE" sz="1600" b="1" strike="noStrike" spc="-1">
                <a:solidFill>
                  <a:srgbClr val="FF7C80"/>
                </a:solidFill>
                <a:latin typeface="Calibri"/>
                <a:ea typeface="Calibri"/>
              </a:rPr>
              <a:t>das Immunsystem zu aktivieren,</a:t>
            </a:r>
            <a:endParaRPr lang="de-DE" sz="1600" b="0" strike="noStrike" spc="-1">
              <a:latin typeface="Arial"/>
            </a:endParaRPr>
          </a:p>
          <a:p>
            <a:pPr>
              <a:lnSpc>
                <a:spcPct val="100000"/>
              </a:lnSpc>
            </a:pPr>
            <a:r>
              <a:rPr lang="de-DE" sz="1600" b="1" strike="noStrike" spc="-1">
                <a:solidFill>
                  <a:srgbClr val="002060"/>
                </a:solidFill>
                <a:latin typeface="Calibri"/>
                <a:ea typeface="Calibri"/>
              </a:rPr>
              <a:t>um die körpereigene Abwehr zu unterstützen.</a:t>
            </a:r>
            <a:endParaRPr lang="de-DE" sz="1600" b="0" strike="noStrike" spc="-1">
              <a:latin typeface="Arial"/>
            </a:endParaRPr>
          </a:p>
          <a:p>
            <a:pPr>
              <a:lnSpc>
                <a:spcPct val="100000"/>
              </a:lnSpc>
            </a:pPr>
            <a:endParaRPr lang="de-DE" sz="1600" b="0" strike="noStrike" spc="-1">
              <a:latin typeface="Arial"/>
            </a:endParaRPr>
          </a:p>
          <a:p>
            <a:pPr>
              <a:lnSpc>
                <a:spcPct val="100000"/>
              </a:lnSpc>
            </a:pPr>
            <a:r>
              <a:t/>
            </a:r>
            <a:br/>
            <a:endParaRPr lang="de-DE" sz="1600" b="0" strike="noStrike" spc="-1">
              <a:latin typeface="Arial"/>
            </a:endParaRPr>
          </a:p>
        </p:txBody>
      </p:sp>
      <p:pic>
        <p:nvPicPr>
          <p:cNvPr id="73" name="Изображение 17"/>
          <p:cNvPicPr/>
          <p:nvPr/>
        </p:nvPicPr>
        <p:blipFill>
          <a:blip r:embed="rId4"/>
          <a:stretch/>
        </p:blipFill>
        <p:spPr>
          <a:xfrm>
            <a:off x="8475840" y="110520"/>
            <a:ext cx="513000" cy="338400"/>
          </a:xfrm>
          <a:prstGeom prst="rect">
            <a:avLst/>
          </a:prstGeom>
          <a:ln w="12600">
            <a:noFill/>
          </a:ln>
        </p:spPr>
      </p:pic>
      <p:pic>
        <p:nvPicPr>
          <p:cNvPr id="74" name="Рисунок 8"/>
          <p:cNvPicPr/>
          <p:nvPr/>
        </p:nvPicPr>
        <p:blipFill>
          <a:blip r:embed="rId5"/>
          <a:srcRect l="43728" t="82033" r="42151" b="10748"/>
          <a:stretch/>
        </p:blipFill>
        <p:spPr>
          <a:xfrm>
            <a:off x="3780000" y="4572720"/>
            <a:ext cx="1779840" cy="493200"/>
          </a:xfrm>
          <a:prstGeom prst="rect">
            <a:avLst/>
          </a:prstGeom>
          <a:ln w="12600">
            <a:noFill/>
          </a:ln>
        </p:spPr>
      </p:pic>
      <p:pic>
        <p:nvPicPr>
          <p:cNvPr id="75" name="shutterstock_130094390.png"/>
          <p:cNvPicPr/>
          <p:nvPr/>
        </p:nvPicPr>
        <p:blipFill>
          <a:blip r:embed="rId6"/>
          <a:stretch/>
        </p:blipFill>
        <p:spPr>
          <a:xfrm>
            <a:off x="-16560" y="403920"/>
            <a:ext cx="4737960" cy="473796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Рисунок 15"/>
          <p:cNvPicPr/>
          <p:nvPr/>
        </p:nvPicPr>
        <p:blipFill>
          <a:blip r:embed="rId3"/>
          <a:stretch/>
        </p:blipFill>
        <p:spPr>
          <a:xfrm>
            <a:off x="-16560" y="0"/>
            <a:ext cx="7346520" cy="5141880"/>
          </a:xfrm>
          <a:prstGeom prst="rect">
            <a:avLst/>
          </a:prstGeom>
          <a:ln w="12600">
            <a:noFill/>
          </a:ln>
        </p:spPr>
      </p:pic>
      <p:pic>
        <p:nvPicPr>
          <p:cNvPr id="77" name="Рисунок 10"/>
          <p:cNvPicPr/>
          <p:nvPr/>
        </p:nvPicPr>
        <p:blipFill>
          <a:blip r:embed="rId4"/>
          <a:srcRect l="43728" t="82033" r="42151" b="10748"/>
          <a:stretch/>
        </p:blipFill>
        <p:spPr>
          <a:xfrm>
            <a:off x="3780000" y="4572720"/>
            <a:ext cx="1779840" cy="493200"/>
          </a:xfrm>
          <a:prstGeom prst="rect">
            <a:avLst/>
          </a:prstGeom>
          <a:ln w="12600">
            <a:noFill/>
          </a:ln>
        </p:spPr>
      </p:pic>
      <p:sp>
        <p:nvSpPr>
          <p:cNvPr id="78" name="CustomShape 1"/>
          <p:cNvSpPr/>
          <p:nvPr/>
        </p:nvSpPr>
        <p:spPr>
          <a:xfrm>
            <a:off x="8936280" y="4609440"/>
            <a:ext cx="205560" cy="305640"/>
          </a:xfrm>
          <a:prstGeom prst="rect">
            <a:avLst/>
          </a:prstGeom>
          <a:noFill/>
          <a:ln w="12600">
            <a:noFill/>
          </a:ln>
        </p:spPr>
        <p:style>
          <a:lnRef idx="0">
            <a:scrgbClr r="0" g="0" b="0"/>
          </a:lnRef>
          <a:fillRef idx="0">
            <a:scrgbClr r="0" g="0" b="0"/>
          </a:fillRef>
          <a:effectRef idx="0">
            <a:scrgbClr r="0" g="0" b="0"/>
          </a:effectRef>
          <a:fontRef idx="minor"/>
        </p:style>
      </p:sp>
      <p:pic>
        <p:nvPicPr>
          <p:cNvPr id="79" name="Picture 2"/>
          <p:cNvPicPr/>
          <p:nvPr/>
        </p:nvPicPr>
        <p:blipFill>
          <a:blip r:embed="rId5"/>
          <a:stretch/>
        </p:blipFill>
        <p:spPr>
          <a:xfrm>
            <a:off x="3348000" y="464400"/>
            <a:ext cx="3304080" cy="1028520"/>
          </a:xfrm>
          <a:prstGeom prst="rect">
            <a:avLst/>
          </a:prstGeom>
          <a:ln w="12600">
            <a:noFill/>
          </a:ln>
        </p:spPr>
      </p:pic>
      <p:pic>
        <p:nvPicPr>
          <p:cNvPr id="80" name="Picture 3"/>
          <p:cNvPicPr/>
          <p:nvPr/>
        </p:nvPicPr>
        <p:blipFill>
          <a:blip r:embed="rId6"/>
          <a:stretch/>
        </p:blipFill>
        <p:spPr>
          <a:xfrm>
            <a:off x="279720" y="570960"/>
            <a:ext cx="2797200" cy="3963600"/>
          </a:xfrm>
          <a:prstGeom prst="rect">
            <a:avLst/>
          </a:prstGeom>
          <a:ln w="12600">
            <a:noFill/>
          </a:ln>
        </p:spPr>
      </p:pic>
      <p:pic>
        <p:nvPicPr>
          <p:cNvPr id="81" name="Picture 2"/>
          <p:cNvPicPr/>
          <p:nvPr/>
        </p:nvPicPr>
        <p:blipFill>
          <a:blip r:embed="rId7"/>
          <a:stretch/>
        </p:blipFill>
        <p:spPr>
          <a:xfrm>
            <a:off x="2856960" y="1754640"/>
            <a:ext cx="1688040" cy="1439280"/>
          </a:xfrm>
          <a:prstGeom prst="rect">
            <a:avLst/>
          </a:prstGeom>
          <a:ln w="12600">
            <a:noFill/>
          </a:ln>
        </p:spPr>
      </p:pic>
      <p:pic>
        <p:nvPicPr>
          <p:cNvPr id="82" name="Изображение 17"/>
          <p:cNvPicPr/>
          <p:nvPr/>
        </p:nvPicPr>
        <p:blipFill>
          <a:blip r:embed="rId8"/>
          <a:stretch/>
        </p:blipFill>
        <p:spPr>
          <a:xfrm>
            <a:off x="8475840" y="110520"/>
            <a:ext cx="513000" cy="338400"/>
          </a:xfrm>
          <a:prstGeom prst="rect">
            <a:avLst/>
          </a:prstGeom>
          <a:ln w="12600">
            <a:noFill/>
          </a:ln>
        </p:spPr>
      </p:pic>
      <p:pic>
        <p:nvPicPr>
          <p:cNvPr id="83" name="Рисунок 15"/>
          <p:cNvPicPr/>
          <p:nvPr/>
        </p:nvPicPr>
        <p:blipFill>
          <a:blip r:embed="rId9"/>
          <a:stretch/>
        </p:blipFill>
        <p:spPr>
          <a:xfrm>
            <a:off x="2095920" y="3954960"/>
            <a:ext cx="825120" cy="694440"/>
          </a:xfrm>
          <a:prstGeom prst="rect">
            <a:avLst/>
          </a:prstGeom>
          <a:ln w="12600">
            <a:noFill/>
          </a:ln>
        </p:spPr>
      </p:pic>
      <p:pic>
        <p:nvPicPr>
          <p:cNvPr id="84" name="Picture 4"/>
          <p:cNvPicPr/>
          <p:nvPr/>
        </p:nvPicPr>
        <p:blipFill>
          <a:blip r:embed="rId10"/>
          <a:srcRect l="7862" t="24028"/>
          <a:stretch/>
        </p:blipFill>
        <p:spPr>
          <a:xfrm>
            <a:off x="3141720" y="3308760"/>
            <a:ext cx="1962360" cy="1340640"/>
          </a:xfrm>
          <a:prstGeom prst="rect">
            <a:avLst/>
          </a:prstGeom>
          <a:ln w="12600">
            <a:noFill/>
          </a:ln>
        </p:spPr>
      </p:pic>
      <p:pic>
        <p:nvPicPr>
          <p:cNvPr id="85" name="Рисунок 10"/>
          <p:cNvPicPr/>
          <p:nvPr/>
        </p:nvPicPr>
        <p:blipFill>
          <a:blip r:embed="rId11"/>
          <a:stretch/>
        </p:blipFill>
        <p:spPr>
          <a:xfrm>
            <a:off x="4985640" y="2677320"/>
            <a:ext cx="1150200" cy="766800"/>
          </a:xfrm>
          <a:prstGeom prst="rect">
            <a:avLst/>
          </a:prstGeom>
          <a:ln w="12600">
            <a:noFill/>
          </a:ln>
        </p:spPr>
      </p:pic>
      <p:pic>
        <p:nvPicPr>
          <p:cNvPr id="86" name="Рисунок 14"/>
          <p:cNvPicPr/>
          <p:nvPr/>
        </p:nvPicPr>
        <p:blipFill>
          <a:blip r:embed="rId12"/>
          <a:stretch/>
        </p:blipFill>
        <p:spPr>
          <a:xfrm>
            <a:off x="5177520" y="3840120"/>
            <a:ext cx="1045080" cy="694440"/>
          </a:xfrm>
          <a:prstGeom prst="rect">
            <a:avLst/>
          </a:prstGeom>
          <a:ln w="12600">
            <a:noFill/>
          </a:ln>
        </p:spPr>
      </p:pic>
      <p:pic>
        <p:nvPicPr>
          <p:cNvPr id="87" name="Рисунок 1"/>
          <p:cNvPicPr/>
          <p:nvPr/>
        </p:nvPicPr>
        <p:blipFill>
          <a:blip r:embed="rId13"/>
          <a:stretch/>
        </p:blipFill>
        <p:spPr>
          <a:xfrm>
            <a:off x="6484680" y="1058400"/>
            <a:ext cx="2723400" cy="4084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Рисунок 15"/>
          <p:cNvPicPr/>
          <p:nvPr/>
        </p:nvPicPr>
        <p:blipFill>
          <a:blip r:embed="rId3"/>
          <a:stretch/>
        </p:blipFill>
        <p:spPr>
          <a:xfrm>
            <a:off x="-16560" y="0"/>
            <a:ext cx="7346520" cy="5141880"/>
          </a:xfrm>
          <a:prstGeom prst="rect">
            <a:avLst/>
          </a:prstGeom>
          <a:ln w="12600">
            <a:noFill/>
          </a:ln>
        </p:spPr>
      </p:pic>
      <p:sp>
        <p:nvSpPr>
          <p:cNvPr id="89" name="CustomShape 1"/>
          <p:cNvSpPr/>
          <p:nvPr/>
        </p:nvSpPr>
        <p:spPr>
          <a:xfrm>
            <a:off x="8936280" y="4609440"/>
            <a:ext cx="205560" cy="305640"/>
          </a:xfrm>
          <a:prstGeom prst="rect">
            <a:avLst/>
          </a:prstGeom>
          <a:noFill/>
          <a:ln w="12600">
            <a:noFill/>
          </a:ln>
        </p:spPr>
        <p:style>
          <a:lnRef idx="0">
            <a:scrgbClr r="0" g="0" b="0"/>
          </a:lnRef>
          <a:fillRef idx="0">
            <a:scrgbClr r="0" g="0" b="0"/>
          </a:fillRef>
          <a:effectRef idx="0">
            <a:scrgbClr r="0" g="0" b="0"/>
          </a:effectRef>
          <a:fontRef idx="minor"/>
        </p:style>
      </p:sp>
      <p:sp>
        <p:nvSpPr>
          <p:cNvPr id="90" name="CustomShape 2"/>
          <p:cNvSpPr/>
          <p:nvPr/>
        </p:nvSpPr>
        <p:spPr>
          <a:xfrm>
            <a:off x="3513600" y="2066760"/>
            <a:ext cx="5437800" cy="27651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marL="285840" indent="-283680">
              <a:lnSpc>
                <a:spcPct val="100000"/>
              </a:lnSpc>
              <a:buClr>
                <a:srgbClr val="000000"/>
              </a:buClr>
              <a:buFont typeface="Arial"/>
              <a:buChar char="•"/>
            </a:pPr>
            <a:r>
              <a:rPr lang="de-DE" sz="1600" b="1" strike="noStrike" spc="-1">
                <a:solidFill>
                  <a:srgbClr val="000000"/>
                </a:solidFill>
                <a:latin typeface="Calibri"/>
                <a:ea typeface="Calibri"/>
              </a:rPr>
              <a:t>sich selbst und ihre Angehörigen zu jeder Jahreszeit vor Erkältungen schützen wollen</a:t>
            </a:r>
            <a:r>
              <a:t/>
            </a:r>
            <a:br/>
            <a:r>
              <a:rPr lang="de-DE" sz="1600" b="1" strike="noStrike" spc="-1">
                <a:solidFill>
                  <a:srgbClr val="000000"/>
                </a:solidFill>
                <a:latin typeface="Calibri"/>
                <a:ea typeface="Calibri"/>
              </a:rPr>
              <a:t> </a:t>
            </a:r>
            <a:endParaRPr lang="de-DE" sz="1600" b="0" strike="noStrike" spc="-1">
              <a:latin typeface="Arial"/>
            </a:endParaRPr>
          </a:p>
          <a:p>
            <a:pPr marL="285840" indent="-283680">
              <a:lnSpc>
                <a:spcPct val="100000"/>
              </a:lnSpc>
              <a:buClr>
                <a:srgbClr val="000000"/>
              </a:buClr>
              <a:buFont typeface="Arial"/>
              <a:buChar char="•"/>
            </a:pPr>
            <a:r>
              <a:rPr lang="de-DE" sz="1600" b="1" strike="noStrike" spc="-1">
                <a:solidFill>
                  <a:srgbClr val="000000"/>
                </a:solidFill>
                <a:latin typeface="Calibri"/>
                <a:ea typeface="Calibri"/>
              </a:rPr>
              <a:t>lieber vorbeugen als behandeln</a:t>
            </a:r>
            <a:endParaRPr lang="de-DE" sz="1600" b="0" strike="noStrike" spc="-1">
              <a:latin typeface="Arial"/>
            </a:endParaRPr>
          </a:p>
          <a:p>
            <a:pPr>
              <a:lnSpc>
                <a:spcPct val="100000"/>
              </a:lnSpc>
            </a:pPr>
            <a:endParaRPr lang="de-DE" sz="1600" b="0" strike="noStrike" spc="-1">
              <a:latin typeface="Arial"/>
            </a:endParaRPr>
          </a:p>
          <a:p>
            <a:pPr marL="285840" indent="-283680">
              <a:lnSpc>
                <a:spcPct val="100000"/>
              </a:lnSpc>
              <a:buClr>
                <a:srgbClr val="000000"/>
              </a:buClr>
              <a:buFont typeface="Arial"/>
              <a:buChar char="•"/>
            </a:pPr>
            <a:r>
              <a:rPr lang="de-DE" sz="1600" b="1" strike="noStrike" spc="-1">
                <a:solidFill>
                  <a:srgbClr val="000000"/>
                </a:solidFill>
                <a:latin typeface="Calibri"/>
                <a:ea typeface="Calibri"/>
              </a:rPr>
              <a:t>täglich mit Menschen arbeiten und kommunizieren</a:t>
            </a:r>
            <a:endParaRPr lang="de-DE" sz="1600" b="0" strike="noStrike" spc="-1">
              <a:latin typeface="Arial"/>
            </a:endParaRPr>
          </a:p>
          <a:p>
            <a:pPr>
              <a:lnSpc>
                <a:spcPct val="100000"/>
              </a:lnSpc>
            </a:pPr>
            <a:endParaRPr lang="de-DE" sz="1600" b="0" strike="noStrike" spc="-1">
              <a:latin typeface="Arial"/>
            </a:endParaRPr>
          </a:p>
          <a:p>
            <a:pPr marL="285840" indent="-283680">
              <a:lnSpc>
                <a:spcPct val="100000"/>
              </a:lnSpc>
              <a:buClr>
                <a:srgbClr val="000000"/>
              </a:buClr>
              <a:buFont typeface="Arial"/>
              <a:buChar char="•"/>
            </a:pPr>
            <a:r>
              <a:rPr lang="de-DE" sz="1600" b="1" strike="noStrike" spc="-1">
                <a:solidFill>
                  <a:srgbClr val="000000"/>
                </a:solidFill>
                <a:latin typeface="Calibri"/>
                <a:ea typeface="Calibri"/>
              </a:rPr>
              <a:t>Produkte auf natürlicher Basis bevorzugen</a:t>
            </a:r>
            <a:endParaRPr lang="de-DE" sz="1600" b="0" strike="noStrike" spc="-1">
              <a:latin typeface="Arial"/>
            </a:endParaRPr>
          </a:p>
          <a:p>
            <a:pPr>
              <a:lnSpc>
                <a:spcPct val="100000"/>
              </a:lnSpc>
            </a:pPr>
            <a:r>
              <a:t/>
            </a:r>
            <a:br/>
            <a:r>
              <a:rPr lang="de-DE" sz="1600" b="0" strike="noStrike" spc="-1">
                <a:solidFill>
                  <a:srgbClr val="000000"/>
                </a:solidFill>
                <a:latin typeface="Calibri"/>
                <a:ea typeface="Calibri"/>
              </a:rPr>
              <a:t> </a:t>
            </a:r>
            <a:endParaRPr lang="de-DE" sz="1600" b="0" strike="noStrike" spc="-1">
              <a:latin typeface="Arial"/>
            </a:endParaRPr>
          </a:p>
        </p:txBody>
      </p:sp>
      <p:sp>
        <p:nvSpPr>
          <p:cNvPr id="91" name="CustomShape 3"/>
          <p:cNvSpPr/>
          <p:nvPr/>
        </p:nvSpPr>
        <p:spPr>
          <a:xfrm>
            <a:off x="3831120" y="1607400"/>
            <a:ext cx="4966920" cy="33156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lstStyle/>
          <a:p>
            <a:pPr>
              <a:lnSpc>
                <a:spcPct val="100000"/>
              </a:lnSpc>
            </a:pPr>
            <a:r>
              <a:rPr lang="de-DE" sz="1600" b="1" strike="noStrike" spc="-1">
                <a:solidFill>
                  <a:srgbClr val="FF7C80"/>
                </a:solidFill>
                <a:latin typeface="Calibri"/>
                <a:ea typeface="Calibri"/>
              </a:rPr>
              <a:t>wird allen empfohlen, die:</a:t>
            </a:r>
            <a:endParaRPr lang="de-DE" sz="1600" b="0" strike="noStrike" spc="-1">
              <a:latin typeface="Arial"/>
            </a:endParaRPr>
          </a:p>
        </p:txBody>
      </p:sp>
      <p:pic>
        <p:nvPicPr>
          <p:cNvPr id="92" name="Picture 4"/>
          <p:cNvPicPr/>
          <p:nvPr/>
        </p:nvPicPr>
        <p:blipFill>
          <a:blip r:embed="rId4"/>
          <a:srcRect r="11" b="1974"/>
          <a:stretch/>
        </p:blipFill>
        <p:spPr>
          <a:xfrm>
            <a:off x="101520" y="868680"/>
            <a:ext cx="3372120" cy="4272840"/>
          </a:xfrm>
          <a:prstGeom prst="rect">
            <a:avLst/>
          </a:prstGeom>
          <a:ln w="12600">
            <a:noFill/>
          </a:ln>
        </p:spPr>
      </p:pic>
      <p:pic>
        <p:nvPicPr>
          <p:cNvPr id="93" name="Изображение 17"/>
          <p:cNvPicPr/>
          <p:nvPr/>
        </p:nvPicPr>
        <p:blipFill>
          <a:blip r:embed="rId5"/>
          <a:stretch/>
        </p:blipFill>
        <p:spPr>
          <a:xfrm>
            <a:off x="8475840" y="110520"/>
            <a:ext cx="513000" cy="338400"/>
          </a:xfrm>
          <a:prstGeom prst="rect">
            <a:avLst/>
          </a:prstGeom>
          <a:ln w="12600">
            <a:noFill/>
          </a:ln>
        </p:spPr>
      </p:pic>
      <p:pic>
        <p:nvPicPr>
          <p:cNvPr id="94" name="Рисунок 13"/>
          <p:cNvPicPr/>
          <p:nvPr/>
        </p:nvPicPr>
        <p:blipFill>
          <a:blip r:embed="rId6"/>
          <a:srcRect l="43728" t="82033" r="42151" b="10748"/>
          <a:stretch/>
        </p:blipFill>
        <p:spPr>
          <a:xfrm>
            <a:off x="3780000" y="4572720"/>
            <a:ext cx="1779840" cy="493200"/>
          </a:xfrm>
          <a:prstGeom prst="rect">
            <a:avLst/>
          </a:prstGeom>
          <a:ln w="12600">
            <a:noFill/>
          </a:ln>
        </p:spPr>
      </p:pic>
      <p:pic>
        <p:nvPicPr>
          <p:cNvPr id="95" name="Picture 2"/>
          <p:cNvPicPr/>
          <p:nvPr/>
        </p:nvPicPr>
        <p:blipFill>
          <a:blip r:embed="rId7"/>
          <a:stretch/>
        </p:blipFill>
        <p:spPr>
          <a:xfrm>
            <a:off x="3708000" y="422280"/>
            <a:ext cx="3304080" cy="102852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Рисунок 28"/>
          <p:cNvPicPr/>
          <p:nvPr/>
        </p:nvPicPr>
        <p:blipFill>
          <a:blip r:embed="rId3"/>
          <a:stretch/>
        </p:blipFill>
        <p:spPr>
          <a:xfrm>
            <a:off x="-16560" y="0"/>
            <a:ext cx="7346520" cy="5141880"/>
          </a:xfrm>
          <a:prstGeom prst="rect">
            <a:avLst/>
          </a:prstGeom>
          <a:ln w="12600">
            <a:noFill/>
          </a:ln>
        </p:spPr>
      </p:pic>
      <p:pic>
        <p:nvPicPr>
          <p:cNvPr id="97" name="Изображение 17"/>
          <p:cNvPicPr/>
          <p:nvPr/>
        </p:nvPicPr>
        <p:blipFill>
          <a:blip r:embed="rId4"/>
          <a:stretch/>
        </p:blipFill>
        <p:spPr>
          <a:xfrm>
            <a:off x="8475840" y="110520"/>
            <a:ext cx="513000" cy="338400"/>
          </a:xfrm>
          <a:prstGeom prst="rect">
            <a:avLst/>
          </a:prstGeom>
          <a:ln w="12600">
            <a:noFill/>
          </a:ln>
        </p:spPr>
      </p:pic>
      <p:sp>
        <p:nvSpPr>
          <p:cNvPr id="98" name="CustomShape 1"/>
          <p:cNvSpPr/>
          <p:nvPr/>
        </p:nvSpPr>
        <p:spPr>
          <a:xfrm>
            <a:off x="1979640" y="3376800"/>
            <a:ext cx="8255880" cy="8179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t/>
            </a:r>
            <a:br/>
            <a:r>
              <a:rPr lang="de-DE" sz="1600" b="1" strike="noStrike" spc="-1">
                <a:solidFill>
                  <a:srgbClr val="4A8F31"/>
                </a:solidFill>
                <a:latin typeface="Calibri"/>
                <a:ea typeface="Calibri"/>
              </a:rPr>
              <a:t>HARMONISCHE KOMBINATION NATÜRLICHER KOMPONENTEN, </a:t>
            </a:r>
            <a:r>
              <a:t/>
            </a:r>
            <a:br/>
            <a:r>
              <a:rPr lang="de-DE" sz="1600" b="1" strike="noStrike" spc="-1">
                <a:solidFill>
                  <a:srgbClr val="4A8F31"/>
                </a:solidFill>
                <a:latin typeface="Calibri"/>
                <a:ea typeface="Calibri"/>
              </a:rPr>
              <a:t>die zur Unterstützung der Gesundheit und </a:t>
            </a:r>
            <a:endParaRPr lang="de-DE" sz="1600" b="0" strike="noStrike" spc="-1">
              <a:latin typeface="Arial"/>
            </a:endParaRPr>
          </a:p>
          <a:p>
            <a:pPr algn="ctr">
              <a:lnSpc>
                <a:spcPct val="100000"/>
              </a:lnSpc>
            </a:pPr>
            <a:r>
              <a:rPr lang="de-DE" sz="1600" b="1" strike="noStrike" spc="-1">
                <a:solidFill>
                  <a:srgbClr val="4A8F31"/>
                </a:solidFill>
                <a:latin typeface="Calibri"/>
                <a:ea typeface="Calibri"/>
              </a:rPr>
              <a:t>zur Aktivierung des Immunsystems  benötigt werden</a:t>
            </a:r>
            <a:endParaRPr lang="de-DE" sz="1600" b="0" strike="noStrike" spc="-1">
              <a:latin typeface="Arial"/>
            </a:endParaRPr>
          </a:p>
        </p:txBody>
      </p:sp>
      <p:pic>
        <p:nvPicPr>
          <p:cNvPr id="99" name="Рисунок 15"/>
          <p:cNvPicPr/>
          <p:nvPr/>
        </p:nvPicPr>
        <p:blipFill>
          <a:blip r:embed="rId5"/>
          <a:stretch/>
        </p:blipFill>
        <p:spPr>
          <a:xfrm>
            <a:off x="7723440" y="2684880"/>
            <a:ext cx="825120" cy="694440"/>
          </a:xfrm>
          <a:prstGeom prst="rect">
            <a:avLst/>
          </a:prstGeom>
          <a:ln w="12600">
            <a:noFill/>
          </a:ln>
        </p:spPr>
      </p:pic>
      <p:pic>
        <p:nvPicPr>
          <p:cNvPr id="100" name="Picture 2"/>
          <p:cNvPicPr/>
          <p:nvPr/>
        </p:nvPicPr>
        <p:blipFill>
          <a:blip r:embed="rId6"/>
          <a:stretch/>
        </p:blipFill>
        <p:spPr>
          <a:xfrm>
            <a:off x="6345720" y="2684880"/>
            <a:ext cx="983880" cy="815400"/>
          </a:xfrm>
          <a:prstGeom prst="rect">
            <a:avLst/>
          </a:prstGeom>
          <a:ln w="12600">
            <a:noFill/>
          </a:ln>
        </p:spPr>
      </p:pic>
      <p:pic>
        <p:nvPicPr>
          <p:cNvPr id="101" name="Рисунок 10"/>
          <p:cNvPicPr/>
          <p:nvPr/>
        </p:nvPicPr>
        <p:blipFill>
          <a:blip r:embed="rId7"/>
          <a:stretch/>
        </p:blipFill>
        <p:spPr>
          <a:xfrm>
            <a:off x="4972320" y="2733840"/>
            <a:ext cx="1150200" cy="766800"/>
          </a:xfrm>
          <a:prstGeom prst="rect">
            <a:avLst/>
          </a:prstGeom>
          <a:ln w="12600">
            <a:noFill/>
          </a:ln>
        </p:spPr>
      </p:pic>
      <p:pic>
        <p:nvPicPr>
          <p:cNvPr id="102" name="Рисунок 14"/>
          <p:cNvPicPr/>
          <p:nvPr/>
        </p:nvPicPr>
        <p:blipFill>
          <a:blip r:embed="rId8"/>
          <a:stretch/>
        </p:blipFill>
        <p:spPr>
          <a:xfrm>
            <a:off x="3735000" y="2745360"/>
            <a:ext cx="1045080" cy="694440"/>
          </a:xfrm>
          <a:prstGeom prst="rect">
            <a:avLst/>
          </a:prstGeom>
          <a:ln w="12600">
            <a:noFill/>
          </a:ln>
        </p:spPr>
      </p:pic>
      <p:sp>
        <p:nvSpPr>
          <p:cNvPr id="103" name="CustomShape 2"/>
          <p:cNvSpPr/>
          <p:nvPr/>
        </p:nvSpPr>
        <p:spPr>
          <a:xfrm>
            <a:off x="2825640" y="1218960"/>
            <a:ext cx="5956920" cy="82188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gn="ctr">
              <a:lnSpc>
                <a:spcPct val="100000"/>
              </a:lnSpc>
            </a:pPr>
            <a:r>
              <a:rPr lang="de-DE" sz="2400" b="1" strike="noStrike" spc="-1">
                <a:solidFill>
                  <a:srgbClr val="FF7C80"/>
                </a:solidFill>
                <a:latin typeface="Calibri"/>
                <a:ea typeface="Calibri"/>
              </a:rPr>
              <a:t>Beta-Glucane (β-Glucane)</a:t>
            </a:r>
            <a:r>
              <a:t/>
            </a:r>
            <a:br/>
            <a:r>
              <a:rPr lang="de-DE" sz="2400" b="0" strike="noStrike" spc="-1">
                <a:solidFill>
                  <a:srgbClr val="FF7C80"/>
                </a:solidFill>
                <a:latin typeface="Calibri"/>
                <a:ea typeface="Calibri"/>
              </a:rPr>
              <a:t>+ Komplex aus ätherischen Ölen und Extrakten</a:t>
            </a:r>
            <a:endParaRPr lang="de-DE" sz="2400" b="0" strike="noStrike" spc="-1">
              <a:latin typeface="Arial"/>
            </a:endParaRPr>
          </a:p>
        </p:txBody>
      </p:sp>
      <p:pic>
        <p:nvPicPr>
          <p:cNvPr id="104" name="Picture 3"/>
          <p:cNvPicPr/>
          <p:nvPr/>
        </p:nvPicPr>
        <p:blipFill>
          <a:blip r:embed="rId9"/>
          <a:stretch/>
        </p:blipFill>
        <p:spPr>
          <a:xfrm>
            <a:off x="279720" y="570960"/>
            <a:ext cx="2797200" cy="3963600"/>
          </a:xfrm>
          <a:prstGeom prst="rect">
            <a:avLst/>
          </a:prstGeom>
          <a:ln w="12600">
            <a:noFill/>
          </a:ln>
        </p:spPr>
      </p:pic>
      <p:pic>
        <p:nvPicPr>
          <p:cNvPr id="105" name="Рисунок 39"/>
          <p:cNvPicPr/>
          <p:nvPr/>
        </p:nvPicPr>
        <p:blipFill>
          <a:blip r:embed="rId10"/>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 name="Рисунок 28"/>
          <p:cNvPicPr/>
          <p:nvPr/>
        </p:nvPicPr>
        <p:blipFill>
          <a:blip r:embed="rId3"/>
          <a:stretch/>
        </p:blipFill>
        <p:spPr>
          <a:xfrm>
            <a:off x="-16560" y="0"/>
            <a:ext cx="7346520" cy="5141880"/>
          </a:xfrm>
          <a:prstGeom prst="rect">
            <a:avLst/>
          </a:prstGeom>
          <a:ln w="12600">
            <a:noFill/>
          </a:ln>
        </p:spPr>
      </p:pic>
      <p:pic>
        <p:nvPicPr>
          <p:cNvPr id="107" name="Изображение 17"/>
          <p:cNvPicPr/>
          <p:nvPr/>
        </p:nvPicPr>
        <p:blipFill>
          <a:blip r:embed="rId4"/>
          <a:stretch/>
        </p:blipFill>
        <p:spPr>
          <a:xfrm>
            <a:off x="8475840" y="110520"/>
            <a:ext cx="513000" cy="338400"/>
          </a:xfrm>
          <a:prstGeom prst="rect">
            <a:avLst/>
          </a:prstGeom>
          <a:ln w="12600">
            <a:noFill/>
          </a:ln>
        </p:spPr>
      </p:pic>
      <p:sp>
        <p:nvSpPr>
          <p:cNvPr id="108" name="CustomShape 1"/>
          <p:cNvSpPr/>
          <p:nvPr/>
        </p:nvSpPr>
        <p:spPr>
          <a:xfrm>
            <a:off x="2977920" y="1211760"/>
            <a:ext cx="4856400" cy="30114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de-DE" sz="2400" b="1" strike="noStrike" spc="-1">
                <a:solidFill>
                  <a:srgbClr val="FF7C80"/>
                </a:solidFill>
                <a:latin typeface="Calibri"/>
                <a:ea typeface="Calibri"/>
              </a:rPr>
              <a:t>Beta-Glucane</a:t>
            </a:r>
            <a:r>
              <a:t/>
            </a:r>
            <a:br/>
            <a:r>
              <a:rPr lang="de-DE" sz="2400" b="1" strike="noStrike" spc="-1">
                <a:solidFill>
                  <a:srgbClr val="FF7C80"/>
                </a:solidFill>
                <a:latin typeface="Calibri"/>
                <a:ea typeface="Calibri"/>
              </a:rPr>
              <a:t>(β-Glucane) </a:t>
            </a:r>
            <a:endParaRPr lang="de-DE" sz="2400" b="0" strike="noStrike" spc="-1">
              <a:latin typeface="Arial"/>
            </a:endParaRPr>
          </a:p>
          <a:p>
            <a:pPr>
              <a:lnSpc>
                <a:spcPct val="100000"/>
              </a:lnSpc>
            </a:pPr>
            <a:r>
              <a:rPr lang="de-DE" sz="1600" b="1" strike="noStrike" spc="-1">
                <a:solidFill>
                  <a:srgbClr val="002060"/>
                </a:solidFill>
                <a:latin typeface="Calibri"/>
                <a:ea typeface="Calibri"/>
              </a:rPr>
              <a:t>verfügen über eine starke </a:t>
            </a:r>
            <a:r>
              <a:rPr lang="de-DE" sz="1600" b="1" u="sng" strike="noStrike" spc="-1">
                <a:solidFill>
                  <a:srgbClr val="002060"/>
                </a:solidFill>
                <a:uFillTx/>
                <a:latin typeface="Calibri"/>
                <a:ea typeface="Calibri"/>
              </a:rPr>
              <a:t>immunstimulierende</a:t>
            </a:r>
            <a:r>
              <a:rPr lang="de-DE" sz="1600" b="1" strike="noStrike" spc="-1">
                <a:solidFill>
                  <a:srgbClr val="002060"/>
                </a:solidFill>
                <a:latin typeface="Calibri"/>
                <a:ea typeface="Calibri"/>
              </a:rPr>
              <a:t> </a:t>
            </a:r>
            <a:endParaRPr lang="de-DE" sz="1600" b="0" strike="noStrike" spc="-1">
              <a:latin typeface="Arial"/>
            </a:endParaRPr>
          </a:p>
          <a:p>
            <a:pPr>
              <a:lnSpc>
                <a:spcPct val="100000"/>
              </a:lnSpc>
            </a:pPr>
            <a:r>
              <a:rPr lang="de-DE" sz="1600" b="1" strike="noStrike" spc="-1">
                <a:solidFill>
                  <a:srgbClr val="002060"/>
                </a:solidFill>
                <a:latin typeface="Calibri"/>
                <a:ea typeface="Calibri"/>
              </a:rPr>
              <a:t>und </a:t>
            </a:r>
            <a:r>
              <a:rPr lang="de-DE" sz="1600" b="1" u="sng" strike="noStrike" spc="-1">
                <a:solidFill>
                  <a:srgbClr val="002060"/>
                </a:solidFill>
                <a:uFillTx/>
                <a:latin typeface="Calibri"/>
                <a:ea typeface="Calibri"/>
              </a:rPr>
              <a:t>entzündungshemmende</a:t>
            </a:r>
            <a:r>
              <a:rPr lang="de-DE" sz="1600" b="1" strike="noStrike" spc="-1">
                <a:solidFill>
                  <a:srgbClr val="002060"/>
                </a:solidFill>
                <a:latin typeface="Calibri"/>
                <a:ea typeface="Calibri"/>
              </a:rPr>
              <a:t> Wirkung. </a:t>
            </a:r>
            <a:r>
              <a:t/>
            </a:r>
            <a:br/>
            <a:r>
              <a:t/>
            </a:r>
            <a:br/>
            <a:r>
              <a:rPr lang="de-DE" sz="1600" b="1" strike="noStrike" spc="-1">
                <a:solidFill>
                  <a:srgbClr val="002060"/>
                </a:solidFill>
                <a:latin typeface="Calibri"/>
                <a:ea typeface="Calibri"/>
              </a:rPr>
              <a:t>Sie tragen zur </a:t>
            </a:r>
            <a:r>
              <a:rPr lang="de-DE" sz="1600" b="1" u="sng" strike="noStrike" spc="-1">
                <a:solidFill>
                  <a:srgbClr val="002060"/>
                </a:solidFill>
                <a:uFillTx/>
                <a:latin typeface="Calibri"/>
                <a:ea typeface="Calibri"/>
              </a:rPr>
              <a:t>Unterstützung der körpereigenen Abwehrkräfte</a:t>
            </a:r>
            <a:r>
              <a:rPr lang="de-DE" sz="1600" b="1" strike="noStrike" spc="-1">
                <a:solidFill>
                  <a:srgbClr val="002060"/>
                </a:solidFill>
                <a:latin typeface="Calibri"/>
                <a:ea typeface="Calibri"/>
              </a:rPr>
              <a:t> bei und haben einen positiven Einfluss </a:t>
            </a:r>
            <a:endParaRPr lang="de-DE" sz="1600" b="0" strike="noStrike" spc="-1">
              <a:latin typeface="Arial"/>
            </a:endParaRPr>
          </a:p>
          <a:p>
            <a:pPr>
              <a:lnSpc>
                <a:spcPct val="100000"/>
              </a:lnSpc>
            </a:pPr>
            <a:r>
              <a:rPr lang="de-DE" sz="1600" b="1" strike="noStrike" spc="-1">
                <a:solidFill>
                  <a:srgbClr val="002060"/>
                </a:solidFill>
                <a:latin typeface="Calibri"/>
                <a:ea typeface="Calibri"/>
              </a:rPr>
              <a:t>auf den Zustand der Blutgefäße.</a:t>
            </a:r>
            <a:endParaRPr lang="de-DE" sz="1600" b="0" strike="noStrike" spc="-1">
              <a:latin typeface="Arial"/>
            </a:endParaRPr>
          </a:p>
          <a:p>
            <a:pPr>
              <a:lnSpc>
                <a:spcPct val="100000"/>
              </a:lnSpc>
            </a:pPr>
            <a:endParaRPr lang="de-DE" sz="1600" b="0" strike="noStrike" spc="-1">
              <a:latin typeface="Arial"/>
            </a:endParaRPr>
          </a:p>
          <a:p>
            <a:pPr>
              <a:lnSpc>
                <a:spcPct val="100000"/>
              </a:lnSpc>
            </a:pPr>
            <a:r>
              <a:t/>
            </a:r>
            <a:br/>
            <a:endParaRPr lang="de-DE" sz="1600" b="0" strike="noStrike" spc="-1">
              <a:latin typeface="Arial"/>
            </a:endParaRPr>
          </a:p>
        </p:txBody>
      </p:sp>
      <p:sp>
        <p:nvSpPr>
          <p:cNvPr id="109" name="CustomShape 2"/>
          <p:cNvSpPr/>
          <p:nvPr/>
        </p:nvSpPr>
        <p:spPr>
          <a:xfrm>
            <a:off x="2843640" y="3769560"/>
            <a:ext cx="7810560" cy="81792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de-DE" sz="1600" b="1" strike="noStrike" spc="-1">
                <a:solidFill>
                  <a:srgbClr val="4A8F31"/>
                </a:solidFill>
                <a:latin typeface="Calibri"/>
                <a:ea typeface="Calibri"/>
              </a:rPr>
              <a:t>Beta-Glucane </a:t>
            </a:r>
            <a:endParaRPr lang="de-DE" sz="1600" b="0" strike="noStrike" spc="-1">
              <a:latin typeface="Arial"/>
            </a:endParaRPr>
          </a:p>
          <a:p>
            <a:pPr algn="ctr">
              <a:lnSpc>
                <a:spcPct val="100000"/>
              </a:lnSpc>
            </a:pPr>
            <a:r>
              <a:rPr lang="de-DE" sz="1600" b="0" strike="noStrike" spc="-1">
                <a:solidFill>
                  <a:srgbClr val="4A8F31"/>
                </a:solidFill>
                <a:latin typeface="Calibri"/>
                <a:ea typeface="Calibri"/>
              </a:rPr>
              <a:t>bioaktive Substanzen natürlichen Ursprungs</a:t>
            </a:r>
            <a:endParaRPr lang="de-DE" sz="1600" b="0" strike="noStrike" spc="-1">
              <a:latin typeface="Arial"/>
            </a:endParaRPr>
          </a:p>
        </p:txBody>
      </p:sp>
      <p:pic>
        <p:nvPicPr>
          <p:cNvPr id="110" name="Picture 3"/>
          <p:cNvPicPr/>
          <p:nvPr/>
        </p:nvPicPr>
        <p:blipFill>
          <a:blip r:embed="rId5"/>
          <a:stretch/>
        </p:blipFill>
        <p:spPr>
          <a:xfrm>
            <a:off x="279720" y="570960"/>
            <a:ext cx="2797200" cy="3963600"/>
          </a:xfrm>
          <a:prstGeom prst="rect">
            <a:avLst/>
          </a:prstGeom>
          <a:ln w="12600">
            <a:noFill/>
          </a:ln>
        </p:spPr>
      </p:pic>
      <p:pic>
        <p:nvPicPr>
          <p:cNvPr id="111" name="Рисунок 11"/>
          <p:cNvPicPr/>
          <p:nvPr/>
        </p:nvPicPr>
        <p:blipFill>
          <a:blip r:embed="rId6"/>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Рисунок 28"/>
          <p:cNvPicPr/>
          <p:nvPr/>
        </p:nvPicPr>
        <p:blipFill>
          <a:blip r:embed="rId3"/>
          <a:stretch/>
        </p:blipFill>
        <p:spPr>
          <a:xfrm>
            <a:off x="-16560" y="0"/>
            <a:ext cx="7346520" cy="5141880"/>
          </a:xfrm>
          <a:prstGeom prst="rect">
            <a:avLst/>
          </a:prstGeom>
          <a:ln w="12600">
            <a:noFill/>
          </a:ln>
        </p:spPr>
      </p:pic>
      <p:pic>
        <p:nvPicPr>
          <p:cNvPr id="113" name="Изображение 17"/>
          <p:cNvPicPr/>
          <p:nvPr/>
        </p:nvPicPr>
        <p:blipFill>
          <a:blip r:embed="rId4"/>
          <a:stretch/>
        </p:blipFill>
        <p:spPr>
          <a:xfrm>
            <a:off x="8475840" y="110520"/>
            <a:ext cx="513000" cy="338400"/>
          </a:xfrm>
          <a:prstGeom prst="rect">
            <a:avLst/>
          </a:prstGeom>
          <a:ln w="12600">
            <a:noFill/>
          </a:ln>
        </p:spPr>
      </p:pic>
      <p:sp>
        <p:nvSpPr>
          <p:cNvPr id="114" name="CustomShape 1"/>
          <p:cNvSpPr/>
          <p:nvPr/>
        </p:nvSpPr>
        <p:spPr>
          <a:xfrm>
            <a:off x="2976120" y="1200600"/>
            <a:ext cx="5110920" cy="191556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de-DE" sz="2400" b="1" strike="noStrike" spc="-1">
                <a:solidFill>
                  <a:srgbClr val="FF7C80"/>
                </a:solidFill>
                <a:latin typeface="Arial"/>
                <a:ea typeface="Arial"/>
              </a:rPr>
              <a:t>Oregano und Thymian</a:t>
            </a:r>
            <a:endParaRPr lang="de-DE" sz="2400" b="0" strike="noStrike" spc="-1">
              <a:latin typeface="Arial"/>
            </a:endParaRPr>
          </a:p>
          <a:p>
            <a:pPr>
              <a:lnSpc>
                <a:spcPct val="100000"/>
              </a:lnSpc>
            </a:pPr>
            <a:r>
              <a:rPr lang="de-DE" sz="1600" b="1" strike="noStrike" spc="-1">
                <a:solidFill>
                  <a:srgbClr val="002060"/>
                </a:solidFill>
                <a:latin typeface="Calibri"/>
                <a:ea typeface="Calibri"/>
              </a:rPr>
              <a:t>wirken a</a:t>
            </a:r>
            <a:r>
              <a:rPr lang="de-DE" sz="1600" b="1" u="sng" strike="noStrike" spc="-1">
                <a:solidFill>
                  <a:srgbClr val="002060"/>
                </a:solidFill>
                <a:uFillTx/>
                <a:latin typeface="Calibri"/>
                <a:ea typeface="Calibri"/>
              </a:rPr>
              <a:t>ntimikrobiell</a:t>
            </a:r>
            <a:r>
              <a:rPr lang="de-DE" sz="1600" b="1" strike="noStrike" spc="-1">
                <a:solidFill>
                  <a:srgbClr val="002060"/>
                </a:solidFill>
                <a:latin typeface="Calibri"/>
                <a:ea typeface="Calibri"/>
              </a:rPr>
              <a:t> und </a:t>
            </a:r>
            <a:r>
              <a:rPr lang="de-DE" sz="1600" b="1" u="sng" strike="noStrike" spc="-1">
                <a:solidFill>
                  <a:srgbClr val="002060"/>
                </a:solidFill>
                <a:uFillTx/>
                <a:latin typeface="Calibri"/>
                <a:ea typeface="Calibri"/>
              </a:rPr>
              <a:t>entzündungshemmend</a:t>
            </a:r>
            <a:r>
              <a:rPr lang="de-DE" sz="1600" b="1" strike="noStrike" spc="-1">
                <a:solidFill>
                  <a:srgbClr val="002060"/>
                </a:solidFill>
                <a:latin typeface="Calibri"/>
                <a:ea typeface="Calibri"/>
              </a:rPr>
              <a:t> und helfen </a:t>
            </a:r>
            <a:r>
              <a:rPr lang="de-DE" sz="1600" b="1" u="sng" strike="noStrike" spc="-1">
                <a:solidFill>
                  <a:srgbClr val="002060"/>
                </a:solidFill>
                <a:uFillTx/>
                <a:latin typeface="Calibri"/>
                <a:ea typeface="Calibri"/>
              </a:rPr>
              <a:t>bei einer Erkältung den Allgemeinzustand zu verbessern</a:t>
            </a:r>
            <a:r>
              <a:rPr lang="de-DE" sz="1600" b="1" strike="noStrike" spc="-1">
                <a:solidFill>
                  <a:srgbClr val="002060"/>
                </a:solidFill>
                <a:latin typeface="Calibri"/>
                <a:ea typeface="Calibri"/>
              </a:rPr>
              <a:t>. </a:t>
            </a:r>
            <a:endParaRPr lang="de-DE" sz="1600" b="0" strike="noStrike" spc="-1">
              <a:latin typeface="Arial"/>
            </a:endParaRPr>
          </a:p>
          <a:p>
            <a:pPr>
              <a:lnSpc>
                <a:spcPct val="100000"/>
              </a:lnSpc>
            </a:pPr>
            <a:endParaRPr lang="de-DE" sz="1600" b="0" strike="noStrike" spc="-1">
              <a:latin typeface="Arial"/>
            </a:endParaRPr>
          </a:p>
          <a:p>
            <a:pPr>
              <a:lnSpc>
                <a:spcPct val="100000"/>
              </a:lnSpc>
            </a:pPr>
            <a:r>
              <a:t/>
            </a:r>
            <a:br/>
            <a:endParaRPr lang="de-DE" sz="1600" b="0" strike="noStrike" spc="-1">
              <a:latin typeface="Arial"/>
            </a:endParaRPr>
          </a:p>
        </p:txBody>
      </p:sp>
      <p:pic>
        <p:nvPicPr>
          <p:cNvPr id="115" name="Picture 2"/>
          <p:cNvPicPr/>
          <p:nvPr/>
        </p:nvPicPr>
        <p:blipFill>
          <a:blip r:embed="rId5"/>
          <a:stretch/>
        </p:blipFill>
        <p:spPr>
          <a:xfrm>
            <a:off x="5175360" y="2571840"/>
            <a:ext cx="1688040" cy="1439280"/>
          </a:xfrm>
          <a:prstGeom prst="rect">
            <a:avLst/>
          </a:prstGeom>
          <a:ln w="12600">
            <a:noFill/>
          </a:ln>
        </p:spPr>
      </p:pic>
      <p:pic>
        <p:nvPicPr>
          <p:cNvPr id="116" name="Picture 2"/>
          <p:cNvPicPr/>
          <p:nvPr/>
        </p:nvPicPr>
        <p:blipFill>
          <a:blip r:embed="rId6"/>
          <a:stretch/>
        </p:blipFill>
        <p:spPr>
          <a:xfrm>
            <a:off x="6936120" y="3004200"/>
            <a:ext cx="1510560" cy="1006920"/>
          </a:xfrm>
          <a:prstGeom prst="rect">
            <a:avLst/>
          </a:prstGeom>
          <a:ln w="12600">
            <a:noFill/>
          </a:ln>
        </p:spPr>
      </p:pic>
      <p:sp>
        <p:nvSpPr>
          <p:cNvPr id="117" name="CustomShape 2"/>
          <p:cNvSpPr/>
          <p:nvPr/>
        </p:nvSpPr>
        <p:spPr>
          <a:xfrm>
            <a:off x="4642200" y="4151160"/>
            <a:ext cx="3651480" cy="3312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de-DE" sz="1600" b="1" strike="noStrike" spc="-1">
                <a:solidFill>
                  <a:srgbClr val="4A8F31"/>
                </a:solidFill>
                <a:latin typeface="Calibri"/>
                <a:ea typeface="Calibri"/>
              </a:rPr>
              <a:t>Ätherische Öle von Oregano und Thymian </a:t>
            </a:r>
            <a:endParaRPr lang="de-DE" sz="1600" b="0" strike="noStrike" spc="-1">
              <a:latin typeface="Arial"/>
            </a:endParaRPr>
          </a:p>
        </p:txBody>
      </p:sp>
      <p:pic>
        <p:nvPicPr>
          <p:cNvPr id="118" name="Picture 3"/>
          <p:cNvPicPr/>
          <p:nvPr/>
        </p:nvPicPr>
        <p:blipFill>
          <a:blip r:embed="rId7"/>
          <a:stretch/>
        </p:blipFill>
        <p:spPr>
          <a:xfrm>
            <a:off x="279720" y="570960"/>
            <a:ext cx="2797200" cy="3963600"/>
          </a:xfrm>
          <a:prstGeom prst="rect">
            <a:avLst/>
          </a:prstGeom>
          <a:ln w="12600">
            <a:noFill/>
          </a:ln>
        </p:spPr>
      </p:pic>
      <p:pic>
        <p:nvPicPr>
          <p:cNvPr id="119" name="Рисунок 10"/>
          <p:cNvPicPr/>
          <p:nvPr/>
        </p:nvPicPr>
        <p:blipFill>
          <a:blip r:embed="rId8"/>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Рисунок 8"/>
          <p:cNvPicPr/>
          <p:nvPr/>
        </p:nvPicPr>
        <p:blipFill>
          <a:blip r:embed="rId3"/>
          <a:stretch/>
        </p:blipFill>
        <p:spPr>
          <a:xfrm>
            <a:off x="-16560" y="0"/>
            <a:ext cx="7346520" cy="5141880"/>
          </a:xfrm>
          <a:prstGeom prst="rect">
            <a:avLst/>
          </a:prstGeom>
          <a:ln w="12600">
            <a:noFill/>
          </a:ln>
        </p:spPr>
      </p:pic>
      <p:pic>
        <p:nvPicPr>
          <p:cNvPr id="121" name="Изображение 17"/>
          <p:cNvPicPr/>
          <p:nvPr/>
        </p:nvPicPr>
        <p:blipFill>
          <a:blip r:embed="rId4"/>
          <a:stretch/>
        </p:blipFill>
        <p:spPr>
          <a:xfrm>
            <a:off x="8475840" y="110520"/>
            <a:ext cx="513000" cy="338400"/>
          </a:xfrm>
          <a:prstGeom prst="rect">
            <a:avLst/>
          </a:prstGeom>
          <a:ln w="12600">
            <a:noFill/>
          </a:ln>
        </p:spPr>
      </p:pic>
      <p:pic>
        <p:nvPicPr>
          <p:cNvPr id="122" name="Picture 2"/>
          <p:cNvPicPr/>
          <p:nvPr/>
        </p:nvPicPr>
        <p:blipFill>
          <a:blip r:embed="rId5"/>
          <a:stretch/>
        </p:blipFill>
        <p:spPr>
          <a:xfrm>
            <a:off x="4932000" y="2275920"/>
            <a:ext cx="2900160" cy="1607400"/>
          </a:xfrm>
          <a:prstGeom prst="rect">
            <a:avLst/>
          </a:prstGeom>
          <a:ln w="12600">
            <a:noFill/>
          </a:ln>
        </p:spPr>
      </p:pic>
      <p:sp>
        <p:nvSpPr>
          <p:cNvPr id="123" name="CustomShape 1"/>
          <p:cNvSpPr/>
          <p:nvPr/>
        </p:nvSpPr>
        <p:spPr>
          <a:xfrm>
            <a:off x="2051640" y="4053960"/>
            <a:ext cx="8255880" cy="331200"/>
          </a:xfrm>
          <a:prstGeom prst="rect">
            <a:avLst/>
          </a:prstGeom>
          <a:noFill/>
          <a:ln w="12600">
            <a:noFill/>
          </a:ln>
        </p:spPr>
        <p:style>
          <a:lnRef idx="0">
            <a:scrgbClr r="0" g="0" b="0"/>
          </a:lnRef>
          <a:fillRef idx="0">
            <a:scrgbClr r="0" g="0" b="0"/>
          </a:fillRef>
          <a:effectRef idx="0">
            <a:scrgbClr r="0" g="0" b="0"/>
          </a:effectRef>
          <a:fontRef idx="minor"/>
        </p:style>
        <p:txBody>
          <a:bodyPr lIns="45000" tIns="45000" rIns="45000" bIns="45000" anchor="ctr"/>
          <a:lstStyle/>
          <a:p>
            <a:pPr algn="ctr">
              <a:lnSpc>
                <a:spcPct val="100000"/>
              </a:lnSpc>
            </a:pPr>
            <a:r>
              <a:rPr lang="de-DE" sz="1600" b="1" strike="noStrike" spc="-1">
                <a:solidFill>
                  <a:srgbClr val="4A8F31"/>
                </a:solidFill>
                <a:latin typeface="Calibri"/>
                <a:ea typeface="Calibri"/>
              </a:rPr>
              <a:t>Salbeiblätter-Extrakt</a:t>
            </a:r>
            <a:endParaRPr lang="de-DE" sz="1600" b="0" strike="noStrike" spc="-1">
              <a:latin typeface="Arial"/>
            </a:endParaRPr>
          </a:p>
        </p:txBody>
      </p:sp>
      <p:sp>
        <p:nvSpPr>
          <p:cNvPr id="124" name="CustomShape 2"/>
          <p:cNvSpPr/>
          <p:nvPr/>
        </p:nvSpPr>
        <p:spPr>
          <a:xfrm>
            <a:off x="2988000" y="1211760"/>
            <a:ext cx="4190040" cy="1672200"/>
          </a:xfrm>
          <a:prstGeom prst="rect">
            <a:avLst/>
          </a:prstGeom>
          <a:noFill/>
          <a:ln w="12600">
            <a:noFill/>
          </a:ln>
        </p:spPr>
        <p:style>
          <a:lnRef idx="0">
            <a:scrgbClr r="0" g="0" b="0"/>
          </a:lnRef>
          <a:fillRef idx="0">
            <a:scrgbClr r="0" g="0" b="0"/>
          </a:fillRef>
          <a:effectRef idx="0">
            <a:scrgbClr r="0" g="0" b="0"/>
          </a:effectRef>
          <a:fontRef idx="minor"/>
        </p:style>
        <p:txBody>
          <a:bodyPr lIns="45720" tIns="45000" rIns="45720" bIns="45000"/>
          <a:lstStyle/>
          <a:p>
            <a:pPr>
              <a:lnSpc>
                <a:spcPct val="100000"/>
              </a:lnSpc>
            </a:pPr>
            <a:r>
              <a:rPr lang="de-DE" sz="2400" b="1" strike="noStrike" spc="-1">
                <a:solidFill>
                  <a:srgbClr val="FF7C80"/>
                </a:solidFill>
                <a:latin typeface="Calibri"/>
                <a:ea typeface="Calibri"/>
              </a:rPr>
              <a:t>Salbei </a:t>
            </a:r>
            <a:endParaRPr lang="de-DE" sz="2400" b="0" strike="noStrike" spc="-1">
              <a:latin typeface="Arial"/>
            </a:endParaRPr>
          </a:p>
          <a:p>
            <a:pPr>
              <a:lnSpc>
                <a:spcPct val="100000"/>
              </a:lnSpc>
            </a:pPr>
            <a:r>
              <a:rPr lang="de-DE" sz="1600" b="1" strike="noStrike" spc="-1">
                <a:solidFill>
                  <a:srgbClr val="002060"/>
                </a:solidFill>
                <a:latin typeface="Calibri"/>
                <a:ea typeface="Calibri"/>
              </a:rPr>
              <a:t>hilft </a:t>
            </a:r>
            <a:r>
              <a:rPr lang="de-DE" sz="1600" b="1" u="sng" strike="noStrike" spc="-1">
                <a:solidFill>
                  <a:srgbClr val="002060"/>
                </a:solidFill>
                <a:uFillTx/>
                <a:latin typeface="Calibri"/>
                <a:ea typeface="Calibri"/>
              </a:rPr>
              <a:t>die Immunabwehr zu aktivieren</a:t>
            </a:r>
            <a:r>
              <a:rPr lang="de-DE" sz="1600" b="1" strike="noStrike" spc="-1">
                <a:solidFill>
                  <a:srgbClr val="002060"/>
                </a:solidFill>
                <a:latin typeface="Calibri"/>
                <a:ea typeface="Calibri"/>
              </a:rPr>
              <a:t>, </a:t>
            </a:r>
            <a:endParaRPr lang="de-DE" sz="1600" b="0" strike="noStrike" spc="-1">
              <a:latin typeface="Arial"/>
            </a:endParaRPr>
          </a:p>
          <a:p>
            <a:pPr>
              <a:lnSpc>
                <a:spcPct val="100000"/>
              </a:lnSpc>
            </a:pPr>
            <a:r>
              <a:rPr lang="de-DE" sz="1600" b="1" strike="noStrike" spc="-1">
                <a:solidFill>
                  <a:srgbClr val="002060"/>
                </a:solidFill>
                <a:latin typeface="Calibri"/>
                <a:ea typeface="Calibri"/>
              </a:rPr>
              <a:t>und wirkt der zerstörerischen Kraft </a:t>
            </a:r>
            <a:endParaRPr lang="de-DE" sz="1600" b="0" strike="noStrike" spc="-1">
              <a:latin typeface="Arial"/>
            </a:endParaRPr>
          </a:p>
          <a:p>
            <a:pPr>
              <a:lnSpc>
                <a:spcPct val="100000"/>
              </a:lnSpc>
            </a:pPr>
            <a:r>
              <a:rPr lang="de-DE" sz="1600" b="1" strike="noStrike" spc="-1">
                <a:solidFill>
                  <a:srgbClr val="002060"/>
                </a:solidFill>
                <a:latin typeface="Calibri"/>
                <a:ea typeface="Calibri"/>
              </a:rPr>
              <a:t>der freien Radikalen entgegen. </a:t>
            </a:r>
            <a:r>
              <a:t/>
            </a:r>
            <a:br/>
            <a:r>
              <a:t/>
            </a:r>
            <a:br/>
            <a:endParaRPr lang="de-DE" sz="1600" b="0" strike="noStrike" spc="-1">
              <a:latin typeface="Arial"/>
            </a:endParaRPr>
          </a:p>
        </p:txBody>
      </p:sp>
      <p:pic>
        <p:nvPicPr>
          <p:cNvPr id="125" name="Picture 3"/>
          <p:cNvPicPr/>
          <p:nvPr/>
        </p:nvPicPr>
        <p:blipFill>
          <a:blip r:embed="rId6"/>
          <a:stretch/>
        </p:blipFill>
        <p:spPr>
          <a:xfrm>
            <a:off x="279720" y="570960"/>
            <a:ext cx="2797200" cy="3963600"/>
          </a:xfrm>
          <a:prstGeom prst="rect">
            <a:avLst/>
          </a:prstGeom>
          <a:ln w="12600">
            <a:noFill/>
          </a:ln>
        </p:spPr>
      </p:pic>
      <p:pic>
        <p:nvPicPr>
          <p:cNvPr id="126" name="Рисунок 10"/>
          <p:cNvPicPr/>
          <p:nvPr/>
        </p:nvPicPr>
        <p:blipFill>
          <a:blip r:embed="rId7"/>
          <a:srcRect l="43728" t="82033" r="42151" b="10748"/>
          <a:stretch/>
        </p:blipFill>
        <p:spPr>
          <a:xfrm>
            <a:off x="3780000" y="4572720"/>
            <a:ext cx="1779840" cy="493200"/>
          </a:xfrm>
          <a:prstGeom prst="rect">
            <a:avLst/>
          </a:prstGeom>
          <a:ln w="12600">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TotalTime>
  <Words>872</Words>
  <Application>Microsoft Office PowerPoint</Application>
  <PresentationFormat>Экран (16:9)</PresentationFormat>
  <Paragraphs>125</Paragraphs>
  <Slides>14</Slides>
  <Notes>9</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14</vt:i4>
      </vt:variant>
    </vt:vector>
  </HeadingPairs>
  <TitlesOfParts>
    <vt:vector size="22" baseType="lpstr">
      <vt:lpstr>Arial</vt:lpstr>
      <vt:lpstr>Calibri</vt:lpstr>
      <vt:lpstr>Calibri Light</vt:lpstr>
      <vt:lpstr>DejaVu Sans</vt:lpstr>
      <vt:lpstr>Symbol</vt:lpstr>
      <vt:lpstr>Times New Roman</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Байков Алексей</dc:creator>
  <dc:description/>
  <cp:lastModifiedBy>admin</cp:lastModifiedBy>
  <cp:revision>27</cp:revision>
  <dcterms:modified xsi:type="dcterms:W3CDTF">2018-10-26T14:21:33Z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11</vt:i4>
  </property>
  <property fmtid="{D5CDD505-2E9C-101B-9397-08002B2CF9AE}" pid="8" name="PresentationFormat">
    <vt:lpwstr>Bildschirmpräsentation (16:9)</vt:lpwstr>
  </property>
  <property fmtid="{D5CDD505-2E9C-101B-9397-08002B2CF9AE}" pid="9" name="ScaleCrop">
    <vt:bool>false</vt:bool>
  </property>
  <property fmtid="{D5CDD505-2E9C-101B-9397-08002B2CF9AE}" pid="10" name="ShareDoc">
    <vt:bool>false</vt:bool>
  </property>
  <property fmtid="{D5CDD505-2E9C-101B-9397-08002B2CF9AE}" pid="11" name="Slides">
    <vt:i4>15</vt:i4>
  </property>
</Properties>
</file>