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79" r:id="rId3"/>
    <p:sldId id="272" r:id="rId4"/>
    <p:sldId id="273" r:id="rId5"/>
    <p:sldId id="260" r:id="rId6"/>
    <p:sldId id="293" r:id="rId7"/>
    <p:sldId id="274" r:id="rId8"/>
    <p:sldId id="282" r:id="rId9"/>
    <p:sldId id="261" r:id="rId10"/>
    <p:sldId id="275" r:id="rId11"/>
    <p:sldId id="289" r:id="rId12"/>
    <p:sldId id="277" r:id="rId13"/>
    <p:sldId id="263" r:id="rId14"/>
    <p:sldId id="278" r:id="rId15"/>
    <p:sldId id="264" r:id="rId16"/>
    <p:sldId id="266" r:id="rId17"/>
    <p:sldId id="292" r:id="rId18"/>
    <p:sldId id="291" r:id="rId19"/>
    <p:sldId id="267" r:id="rId20"/>
    <p:sldId id="283" r:id="rId21"/>
    <p:sldId id="284" r:id="rId22"/>
    <p:sldId id="285" r:id="rId23"/>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400"/>
    <a:srgbClr val="EC9A00"/>
    <a:srgbClr val="DC1F59"/>
    <a:srgbClr val="D02A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3" autoAdjust="0"/>
    <p:restoredTop sz="64294" autoAdjust="0"/>
  </p:normalViewPr>
  <p:slideViewPr>
    <p:cSldViewPr>
      <p:cViewPr varScale="1">
        <p:scale>
          <a:sx n="29" d="100"/>
          <a:sy n="29" d="100"/>
        </p:scale>
        <p:origin x="1710" y="48"/>
      </p:cViewPr>
      <p:guideLst>
        <p:guide orient="horz" pos="211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F74E35CD-E150-448A-A976-6F9AD32CB476}" type="datetimeFigureOut">
              <a:rPr lang="ru-RU" smtClean="0"/>
              <a:t>29.10.2018</a:t>
            </a:fld>
            <a:endParaRPr lang="ru-RU"/>
          </a:p>
        </p:txBody>
      </p:sp>
      <p:sp>
        <p:nvSpPr>
          <p:cNvPr id="4" name="Нижний колонтитул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128C5043-5724-406A-841B-3887991CC655}" type="slidenum">
              <a:rPr lang="ru-RU" smtClean="0"/>
              <a:t>‹#›</a:t>
            </a:fld>
            <a:endParaRPr lang="ru-RU"/>
          </a:p>
        </p:txBody>
      </p:sp>
    </p:spTree>
    <p:extLst>
      <p:ext uri="{BB962C8B-B14F-4D97-AF65-F5344CB8AC3E}">
        <p14:creationId xmlns:p14="http://schemas.microsoft.com/office/powerpoint/2010/main" val="1378762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2E88CB31-862C-4E36-949E-321B33E3D23B}" type="datetimeFigureOut">
              <a:rPr lang="ru-RU" smtClean="0"/>
              <a:t>29.10.2018</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8C4D3A0E-9FFD-4498-9051-1B5CE16836BD}" type="slidenum">
              <a:rPr lang="ru-RU" smtClean="0"/>
              <a:t>‹#›</a:t>
            </a:fld>
            <a:endParaRPr lang="ru-RU"/>
          </a:p>
        </p:txBody>
      </p:sp>
    </p:spTree>
    <p:extLst>
      <p:ext uri="{BB962C8B-B14F-4D97-AF65-F5344CB8AC3E}">
        <p14:creationId xmlns:p14="http://schemas.microsoft.com/office/powerpoint/2010/main" val="148847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C4D3A0E-9FFD-4498-9051-1B5CE16836BD}" type="slidenum">
              <a:rPr lang="ru-RU" smtClean="0"/>
              <a:t>1</a:t>
            </a:fld>
            <a:endParaRPr lang="ru-RU"/>
          </a:p>
        </p:txBody>
      </p:sp>
    </p:spTree>
    <p:extLst>
      <p:ext uri="{BB962C8B-B14F-4D97-AF65-F5344CB8AC3E}">
        <p14:creationId xmlns:p14="http://schemas.microsoft.com/office/powerpoint/2010/main" val="2285818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para-</a:t>
            </a:r>
            <a:r>
              <a:rPr lang="de-DE" dirty="0" err="1" smtClean="0"/>
              <a:t>Hydroxybenzoesäure</a:t>
            </a:r>
            <a:r>
              <a:rPr lang="de-DE" dirty="0" smtClean="0"/>
              <a:t> (B10), 25 mg in einer Portion Shake</a:t>
            </a:r>
          </a:p>
          <a:p>
            <a:r>
              <a:rPr lang="de-DE" dirty="0" smtClean="0"/>
              <a:t>• schützt die Haut vor Sonneneinstrahlung</a:t>
            </a:r>
          </a:p>
          <a:p>
            <a:r>
              <a:rPr lang="de-DE" dirty="0" smtClean="0"/>
              <a:t>• normalisiert die Produktion von Melanin in der Haut</a:t>
            </a:r>
          </a:p>
          <a:p>
            <a:r>
              <a:rPr lang="de-DE" dirty="0" smtClean="0"/>
              <a:t>• verhindert das Auftreten von Altersflecken</a:t>
            </a:r>
          </a:p>
          <a:p>
            <a:endParaRPr lang="de-DE" dirty="0" smtClean="0"/>
          </a:p>
          <a:p>
            <a:r>
              <a:rPr lang="de-DE" dirty="0" smtClean="0"/>
              <a:t>Vitamin A, 0,4 mg in einer Portion Shake</a:t>
            </a:r>
          </a:p>
          <a:p>
            <a:r>
              <a:rPr lang="de-DE" dirty="0" smtClean="0"/>
              <a:t>• beugt Schwangerschaftsstreifen und Akne vor</a:t>
            </a:r>
          </a:p>
          <a:p>
            <a:r>
              <a:rPr lang="de-DE" dirty="0" smtClean="0"/>
              <a:t>• nährt die Haut </a:t>
            </a:r>
          </a:p>
          <a:p>
            <a:r>
              <a:rPr lang="de-DE" dirty="0" smtClean="0"/>
              <a:t>• glättet den Teint</a:t>
            </a:r>
          </a:p>
          <a:p>
            <a:endParaRPr lang="de-DE" dirty="0" smtClean="0"/>
          </a:p>
          <a:p>
            <a:r>
              <a:rPr lang="de-DE" dirty="0" smtClean="0"/>
              <a:t>Vitamin C, 5 mg in einer Portion Shake</a:t>
            </a:r>
          </a:p>
          <a:p>
            <a:r>
              <a:rPr lang="de-DE" dirty="0" smtClean="0"/>
              <a:t>• stimuliert die Kollagenproduktion</a:t>
            </a:r>
          </a:p>
          <a:p>
            <a:r>
              <a:rPr lang="de-DE" dirty="0" smtClean="0"/>
              <a:t>• stärkt die Wände der Blutgefäße</a:t>
            </a:r>
          </a:p>
          <a:p>
            <a:r>
              <a:rPr lang="de-DE" dirty="0" smtClean="0"/>
              <a:t>• erhöht die Hautelastizität</a:t>
            </a:r>
          </a:p>
          <a:p>
            <a:endParaRPr lang="de-DE" dirty="0" smtClean="0"/>
          </a:p>
          <a:p>
            <a:r>
              <a:rPr lang="de-DE" dirty="0" smtClean="0"/>
              <a:t>Niacin (РР), 5 mg in einer Portion Shake</a:t>
            </a:r>
          </a:p>
          <a:p>
            <a:r>
              <a:rPr lang="de-DE" dirty="0" smtClean="0"/>
              <a:t>• hat eine regenerierende Wirkung</a:t>
            </a:r>
          </a:p>
          <a:p>
            <a:r>
              <a:rPr lang="de-DE" dirty="0" smtClean="0"/>
              <a:t>• verhindert Hauterkrankungen</a:t>
            </a:r>
          </a:p>
          <a:p>
            <a:r>
              <a:rPr lang="de-DE" dirty="0" smtClean="0"/>
              <a:t>• beugt Haarausfall vor</a:t>
            </a:r>
          </a:p>
          <a:p>
            <a:endParaRPr lang="de-DE" dirty="0" smtClean="0"/>
          </a:p>
          <a:p>
            <a:r>
              <a:rPr lang="de-DE" dirty="0" smtClean="0"/>
              <a:t>Vitamin E, 5 mg in einer Portion Shake</a:t>
            </a:r>
          </a:p>
          <a:p>
            <a:r>
              <a:rPr lang="de-DE" dirty="0" smtClean="0"/>
              <a:t>• starkes </a:t>
            </a:r>
            <a:r>
              <a:rPr lang="de-DE" dirty="0" err="1" smtClean="0"/>
              <a:t>Antioxidant</a:t>
            </a:r>
            <a:endParaRPr lang="de-DE" dirty="0" smtClean="0"/>
          </a:p>
          <a:p>
            <a:r>
              <a:rPr lang="de-DE" dirty="0" smtClean="0"/>
              <a:t>• beteiligt sich an dem Regenerationsprozess der Haut</a:t>
            </a:r>
          </a:p>
          <a:p>
            <a:r>
              <a:rPr lang="de-DE" dirty="0" smtClean="0"/>
              <a:t>• strafft die Haut und verleiht ihr die Elastizität</a:t>
            </a:r>
          </a:p>
          <a:p>
            <a:endParaRPr lang="de-DE" dirty="0" smtClean="0"/>
          </a:p>
          <a:p>
            <a:r>
              <a:rPr lang="de-DE" dirty="0" err="1" smtClean="0"/>
              <a:t>Pantothensäure</a:t>
            </a:r>
            <a:r>
              <a:rPr lang="de-DE" dirty="0" smtClean="0"/>
              <a:t> (В5), 5 mg in einer Portion Shake</a:t>
            </a:r>
          </a:p>
          <a:p>
            <a:r>
              <a:rPr lang="de-DE" dirty="0" smtClean="0"/>
              <a:t>• stärkt die Haare und Nägel</a:t>
            </a:r>
          </a:p>
          <a:p>
            <a:r>
              <a:rPr lang="de-DE" dirty="0" smtClean="0"/>
              <a:t>• verlangsamt den Alterungsprozess der Haut</a:t>
            </a:r>
          </a:p>
          <a:p>
            <a:r>
              <a:rPr lang="de-DE" dirty="0" smtClean="0"/>
              <a:t>• macht das Haar seidig weich</a:t>
            </a:r>
          </a:p>
          <a:p>
            <a:endParaRPr lang="de-DE" dirty="0" smtClean="0"/>
          </a:p>
          <a:p>
            <a:r>
              <a:rPr lang="de-DE" dirty="0" smtClean="0"/>
              <a:t>Folsäure (B9), 0,14 mg in einer Portion Shake</a:t>
            </a:r>
          </a:p>
          <a:p>
            <a:r>
              <a:rPr lang="de-DE" dirty="0" smtClean="0"/>
              <a:t>• fördert gesundes Haarwachstum</a:t>
            </a:r>
          </a:p>
          <a:p>
            <a:r>
              <a:rPr lang="de-DE" dirty="0" smtClean="0"/>
              <a:t>• verleiht der Haut ein gesundes Aussehen</a:t>
            </a:r>
          </a:p>
          <a:p>
            <a:endParaRPr lang="de-DE" dirty="0" smtClean="0"/>
          </a:p>
          <a:p>
            <a:r>
              <a:rPr lang="de-DE" dirty="0" smtClean="0"/>
              <a:t>Biotin (H), 0,05 mg in einer Portion Shake</a:t>
            </a:r>
          </a:p>
          <a:p>
            <a:r>
              <a:rPr lang="de-DE" dirty="0" smtClean="0"/>
              <a:t>• befeuchtet das Haar</a:t>
            </a:r>
          </a:p>
          <a:p>
            <a:r>
              <a:rPr lang="de-DE" dirty="0" smtClean="0"/>
              <a:t>• verhindert Bruch und </a:t>
            </a:r>
            <a:r>
              <a:rPr lang="de-DE" dirty="0" err="1" smtClean="0"/>
              <a:t>Delamination</a:t>
            </a:r>
            <a:r>
              <a:rPr lang="de-DE" dirty="0" smtClean="0"/>
              <a:t> der Nägeln</a:t>
            </a:r>
          </a:p>
          <a:p>
            <a:r>
              <a:rPr lang="de-DE" dirty="0" smtClean="0"/>
              <a:t>• stärkt die inneren Schichten der Haut</a:t>
            </a:r>
          </a:p>
          <a:p>
            <a:endParaRPr lang="de-DE" dirty="0" smtClean="0"/>
          </a:p>
          <a:p>
            <a:r>
              <a:rPr lang="de-DE" dirty="0" smtClean="0"/>
              <a:t>Magnesium (Mg), 87 mg in einer Portion Shake</a:t>
            </a:r>
          </a:p>
          <a:p>
            <a:r>
              <a:rPr lang="de-DE" dirty="0" smtClean="0"/>
              <a:t>• glättet die Falten</a:t>
            </a:r>
          </a:p>
          <a:p>
            <a:r>
              <a:rPr lang="de-DE" dirty="0" smtClean="0"/>
              <a:t>• stärkt die Nägel</a:t>
            </a:r>
          </a:p>
          <a:p>
            <a:r>
              <a:rPr lang="de-DE" dirty="0" smtClean="0"/>
              <a:t>• sorgt für die Produktion von Elastin</a:t>
            </a:r>
          </a:p>
          <a:p>
            <a:endParaRPr lang="de-DE" dirty="0" smtClean="0"/>
          </a:p>
          <a:p>
            <a:r>
              <a:rPr lang="de-DE" dirty="0" smtClean="0"/>
              <a:t>Selen (Se), 0,062 mg in einer Portion Shake</a:t>
            </a:r>
          </a:p>
          <a:p>
            <a:r>
              <a:rPr lang="de-DE" dirty="0" smtClean="0"/>
              <a:t>• verlangsamt die Hautalterung</a:t>
            </a:r>
          </a:p>
          <a:p>
            <a:r>
              <a:rPr lang="de-DE" dirty="0" smtClean="0"/>
              <a:t>• verhindert die Schuppenbildung</a:t>
            </a:r>
          </a:p>
          <a:p>
            <a:endParaRPr lang="de-DE" dirty="0" smtClean="0"/>
          </a:p>
          <a:p>
            <a:r>
              <a:rPr lang="de-DE" dirty="0" smtClean="0"/>
              <a:t>Kupfer (</a:t>
            </a:r>
            <a:r>
              <a:rPr lang="de-DE" dirty="0" err="1" smtClean="0"/>
              <a:t>Cu</a:t>
            </a:r>
            <a:r>
              <a:rPr lang="de-DE" dirty="0" smtClean="0"/>
              <a:t>), 0,6 mg in einer Portion Shake</a:t>
            </a:r>
          </a:p>
          <a:p>
            <a:r>
              <a:rPr lang="de-DE" dirty="0" smtClean="0"/>
              <a:t>• fördert die Bildung von Elastin</a:t>
            </a:r>
          </a:p>
          <a:p>
            <a:r>
              <a:rPr lang="de-DE" dirty="0" smtClean="0"/>
              <a:t>• schützt vor dem Haarausfall</a:t>
            </a:r>
          </a:p>
        </p:txBody>
      </p:sp>
      <p:sp>
        <p:nvSpPr>
          <p:cNvPr id="4" name="Номер слайда 3"/>
          <p:cNvSpPr>
            <a:spLocks noGrp="1"/>
          </p:cNvSpPr>
          <p:nvPr>
            <p:ph type="sldNum" sz="quarter" idx="10"/>
          </p:nvPr>
        </p:nvSpPr>
        <p:spPr/>
        <p:txBody>
          <a:bodyPr/>
          <a:lstStyle/>
          <a:p>
            <a:fld id="{8C4D3A0E-9FFD-4498-9051-1B5CE16836BD}" type="slidenum">
              <a:rPr lang="ru-RU" smtClean="0"/>
              <a:t>10</a:t>
            </a:fld>
            <a:endParaRPr lang="ru-RU"/>
          </a:p>
        </p:txBody>
      </p:sp>
    </p:spTree>
    <p:extLst>
      <p:ext uri="{BB962C8B-B14F-4D97-AF65-F5344CB8AC3E}">
        <p14:creationId xmlns:p14="http://schemas.microsoft.com/office/powerpoint/2010/main" val="167341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Kollagenpeptid VERISOL® </a:t>
            </a:r>
            <a:r>
              <a:rPr lang="de-DE" sz="1200" kern="50" dirty="0" smtClean="0">
                <a:effectLst/>
                <a:latin typeface="Arial"/>
                <a:ea typeface="Lucida Sans Unicode"/>
                <a:cs typeface="Times New Roman"/>
              </a:rPr>
              <a:t>wurde entwickelt, um die Lebensqualität der Menschen weltweit zu verbessern. Zahlreiche wissenschaftliche Untersuchungen haben bestätigt, dass es den Funktionszustand der Gelenke und Knochen verbessert, hilft das Gewicht zu normalisieren und verlangsamt den Alterungsprozess der Haut.</a:t>
            </a:r>
          </a:p>
          <a:p>
            <a:pPr>
              <a:spcAft>
                <a:spcPts val="600"/>
              </a:spcAft>
            </a:pPr>
            <a:r>
              <a:rPr lang="de-DE" sz="1200" kern="50" dirty="0" smtClean="0">
                <a:effectLst/>
                <a:latin typeface="Arial"/>
                <a:ea typeface="Lucida Sans Unicode"/>
                <a:cs typeface="Times New Roman"/>
              </a:rPr>
              <a:t>Das Kollagen von VERISOL® ist vollkommen kompatibel mit anderen Komponenten, ist leicht verdaulich und besitzt einen hohen Grad an Bioverfügbarkeit.</a:t>
            </a:r>
          </a:p>
          <a:p>
            <a:pPr>
              <a:spcAft>
                <a:spcPts val="600"/>
              </a:spcAft>
            </a:pPr>
            <a:r>
              <a:rPr lang="de-DE" sz="1200" kern="50" dirty="0" smtClean="0">
                <a:effectLst/>
                <a:latin typeface="Arial"/>
                <a:ea typeface="Lucida Sans Unicode"/>
                <a:cs typeface="Times New Roman"/>
              </a:rPr>
              <a:t>Von innen agierend, haben die Kollagenpeptide von VERISOL® direkte Wirkung auf den Kollagenstoffwechsel in der Haut, sind feuchtigkeitsspendend, erhöhen ihre Elastizität und verlangsamen die Bildung von Falten.  </a:t>
            </a:r>
          </a:p>
          <a:p>
            <a:pPr>
              <a:spcAft>
                <a:spcPts val="600"/>
              </a:spcAft>
            </a:pPr>
            <a:endParaRPr lang="de-DE" sz="1200" b="1" kern="50" dirty="0" smtClean="0">
              <a:effectLst/>
              <a:latin typeface="Arial"/>
              <a:ea typeface="Lucida Sans Unicode"/>
              <a:cs typeface="Times New Roman"/>
            </a:endParaRPr>
          </a:p>
          <a:p>
            <a:pPr>
              <a:spcAft>
                <a:spcPts val="600"/>
              </a:spcAft>
            </a:pPr>
            <a:r>
              <a:rPr lang="de-DE" sz="1200" b="1" kern="50" dirty="0" err="1" smtClean="0">
                <a:effectLst/>
                <a:latin typeface="Arial"/>
                <a:ea typeface="Lucida Sans Unicode"/>
                <a:cs typeface="Times New Roman"/>
              </a:rPr>
              <a:t>Hydrolysiertes</a:t>
            </a:r>
            <a:r>
              <a:rPr lang="de-DE" sz="1200" b="1" kern="50" dirty="0" smtClean="0">
                <a:effectLst/>
                <a:latin typeface="Arial"/>
                <a:ea typeface="Lucida Sans Unicode"/>
                <a:cs typeface="Times New Roman"/>
              </a:rPr>
              <a:t> Kollagen VERISOL®</a:t>
            </a:r>
            <a:r>
              <a:rPr lang="de-DE" sz="1200" kern="50" dirty="0" smtClean="0">
                <a:effectLst/>
                <a:latin typeface="Arial"/>
                <a:ea typeface="Lucida Sans Unicode"/>
                <a:cs typeface="Times New Roman"/>
              </a:rPr>
              <a:t> – ist eine sehr wirksame Form von Kollagen, das aus drei Peptiden (Aminosäuren) besteht: Lysin, </a:t>
            </a:r>
            <a:r>
              <a:rPr lang="de-DE" sz="1200" kern="50" dirty="0" err="1" smtClean="0">
                <a:effectLst/>
                <a:latin typeface="Arial"/>
                <a:ea typeface="Lucida Sans Unicode"/>
                <a:cs typeface="Times New Roman"/>
              </a:rPr>
              <a:t>Prolin</a:t>
            </a:r>
            <a:r>
              <a:rPr lang="de-DE" sz="1200" kern="50" dirty="0" smtClean="0">
                <a:effectLst/>
                <a:latin typeface="Arial"/>
                <a:ea typeface="Lucida Sans Unicode"/>
                <a:cs typeface="Times New Roman"/>
              </a:rPr>
              <a:t> und </a:t>
            </a:r>
            <a:r>
              <a:rPr lang="de-DE" sz="1200" kern="50" dirty="0" err="1" smtClean="0">
                <a:effectLst/>
                <a:latin typeface="Arial"/>
                <a:ea typeface="Lucida Sans Unicode"/>
                <a:cs typeface="Times New Roman"/>
              </a:rPr>
              <a:t>Hydroxyprolin</a:t>
            </a:r>
            <a:r>
              <a:rPr lang="de-DE" sz="1200" kern="50" dirty="0" smtClean="0">
                <a:effectLst/>
                <a:latin typeface="Arial"/>
                <a:ea typeface="Lucida Sans Unicode"/>
                <a:cs typeface="Times New Roman"/>
              </a:rPr>
              <a:t>. Es ist ein niedermolekulares Kollagen. Dank diesem Merkmal, werden Peptide schnell und leicht verdaut und beginnen, aktiv zu werden.</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Eine besondere Rolle spielt dabei Lysin. Diese Aminosäure sorgt für die Produktion von Kollagen - das Hauptprotein für die Bildung des Bindegewebes von Muskeln, Knorpel, Sehnen und Haut. Es trägt auch zu einer raschen Regeneration des Muskelgewebes bei und ist sehr wichtig für die Aufnahme von anderen nützlichen Aminosäuren. Lysin ist notwendig für die normale Funktion des Herzmuskels, was auch für Sportler und Menschen, die einen aktiven Lebensstil führen, wichtig ist.</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b="1" kern="50" dirty="0" smtClean="0">
                <a:effectLst/>
                <a:latin typeface="Arial"/>
                <a:ea typeface="Lucida Sans Unicode"/>
                <a:cs typeface="Times New Roman"/>
              </a:rPr>
              <a:t>Bei einem Mangel </a:t>
            </a:r>
            <a:r>
              <a:rPr lang="de-DE" sz="1200" kern="50" dirty="0" smtClean="0">
                <a:effectLst/>
                <a:latin typeface="Arial"/>
                <a:ea typeface="Lucida Sans Unicode"/>
                <a:cs typeface="Times New Roman"/>
              </a:rPr>
              <a:t>an Lysin kommt es zu einer Verstimmung des ganzen Proteinstoffwechsels. Zum Beispiel bei Sportlern, vor allem bei den Langstreckenläufern, kann Lysin-Mangel zu einer chronischen Entzündung der Sehnen und zu einem Muskelschwund führen.</a:t>
            </a:r>
          </a:p>
          <a:p>
            <a:pPr>
              <a:spcAft>
                <a:spcPts val="600"/>
              </a:spcAft>
            </a:pPr>
            <a:r>
              <a:rPr lang="de-DE" sz="1200" kern="50" dirty="0" smtClean="0">
                <a:effectLst/>
                <a:latin typeface="Arial"/>
                <a:ea typeface="Lucida Sans Unicode"/>
                <a:cs typeface="Times New Roman"/>
              </a:rPr>
              <a:t>Kollagenpeptide sind eine universelle Proteinquelle. Sie sind vollkommen kompatibel mit den anderen Bestandteilen und ebenso leicht zu verdauen. Ferner enthalten sie kein Fett, Kohlenhydrate, Gluten, Purin-und Cholesterin und keine Hypoallergene.</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b="1" kern="50" dirty="0" smtClean="0">
                <a:effectLst/>
                <a:latin typeface="Arial"/>
                <a:ea typeface="Lucida Sans Unicode"/>
                <a:cs typeface="Times New Roman"/>
              </a:rPr>
              <a:t>Kollagenpeptide</a:t>
            </a:r>
            <a:r>
              <a:rPr lang="de-DE" sz="1200" kern="50" dirty="0" smtClean="0">
                <a:effectLst/>
                <a:latin typeface="Arial"/>
                <a:ea typeface="Lucida Sans Unicode"/>
                <a:cs typeface="Times New Roman"/>
              </a:rPr>
              <a:t> sind sehr wichtig für die Aufrechterhaltung der Elastizität und Festigkeit des Bindegewebes von Knorpel, Gelenke und Haut. Sie sorgen für eine ausgezeichnete Ernährung der Haut, wodurch sie ihren Turgor-Druck und Elastizität erhöhen und die Alterungsprozesse verlangsamen.</a:t>
            </a:r>
          </a:p>
          <a:p>
            <a:pPr>
              <a:spcAft>
                <a:spcPts val="600"/>
              </a:spcAft>
            </a:pPr>
            <a:r>
              <a:rPr lang="de-DE" sz="1200" kern="50" dirty="0" smtClean="0">
                <a:effectLst/>
                <a:latin typeface="Arial"/>
                <a:ea typeface="Lucida Sans Unicode"/>
                <a:cs typeface="Times New Roman"/>
              </a:rPr>
              <a:t>Zusammen mit </a:t>
            </a:r>
            <a:r>
              <a:rPr lang="de-DE" sz="1200" kern="50" dirty="0" err="1" smtClean="0">
                <a:effectLst/>
                <a:latin typeface="Arial"/>
                <a:ea typeface="Lucida Sans Unicode"/>
                <a:cs typeface="Times New Roman"/>
              </a:rPr>
              <a:t>Kollagenhydrolysat</a:t>
            </a:r>
            <a:r>
              <a:rPr lang="de-DE" sz="1200" kern="50" dirty="0" smtClean="0">
                <a:effectLst/>
                <a:latin typeface="Arial"/>
                <a:ea typeface="Lucida Sans Unicode"/>
                <a:cs typeface="Times New Roman"/>
              </a:rPr>
              <a:t> erhöht seine Wirkung Vitamin C. Dieses </a:t>
            </a:r>
            <a:r>
              <a:rPr lang="de-DE" sz="1200" kern="50" dirty="0" err="1" smtClean="0">
                <a:effectLst/>
                <a:latin typeface="Arial"/>
                <a:ea typeface="Lucida Sans Unicode"/>
                <a:cs typeface="Times New Roman"/>
              </a:rPr>
              <a:t>Antioxidant</a:t>
            </a:r>
            <a:r>
              <a:rPr lang="de-DE" sz="1200" kern="50" dirty="0" smtClean="0">
                <a:effectLst/>
                <a:latin typeface="Arial"/>
                <a:ea typeface="Lucida Sans Unicode"/>
                <a:cs typeface="Times New Roman"/>
              </a:rPr>
              <a:t> Vitamin ist an der körpereigenen Produktion von Kollagen beteiligt, und dies bedeutet, dass es den </a:t>
            </a:r>
            <a:r>
              <a:rPr lang="de-DE" sz="1200" kern="50" dirty="0" err="1" smtClean="0">
                <a:effectLst/>
                <a:latin typeface="Arial"/>
                <a:ea typeface="Lucida Sans Unicode"/>
                <a:cs typeface="Times New Roman"/>
              </a:rPr>
              <a:t>antioxidativen</a:t>
            </a:r>
            <a:r>
              <a:rPr lang="de-DE" sz="1200" kern="50" dirty="0" smtClean="0">
                <a:effectLst/>
                <a:latin typeface="Arial"/>
                <a:ea typeface="Lucida Sans Unicode"/>
                <a:cs typeface="Times New Roman"/>
              </a:rPr>
              <a:t> Schutz der Haut, der Muskeln und Bänder sichert, und zusätzlich die elastischen Eigenschaften der Haut fördert.</a:t>
            </a:r>
          </a:p>
          <a:p>
            <a:pPr>
              <a:spcAft>
                <a:spcPts val="600"/>
              </a:spcAft>
            </a:pPr>
            <a:r>
              <a:rPr lang="de-DE" sz="1200" b="1" kern="50" dirty="0" smtClean="0">
                <a:effectLst/>
                <a:latin typeface="Arial"/>
                <a:ea typeface="Lucida Sans Unicode"/>
                <a:cs typeface="Times New Roman"/>
              </a:rPr>
              <a:t>Kollagen VERISOL </a:t>
            </a:r>
            <a:r>
              <a:rPr lang="de-DE" sz="1200" kern="50" dirty="0" smtClean="0">
                <a:effectLst/>
                <a:latin typeface="Arial"/>
                <a:ea typeface="Lucida Sans Unicode"/>
                <a:cs typeface="Times New Roman"/>
              </a:rPr>
              <a:t>ist vollkommen kompatibel mit anderen Komponenten, ist leicht verdaulich und hat eine hohe Bioverfügbarkeit.</a:t>
            </a:r>
          </a:p>
          <a:p>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VERISOL Peptide haben von innen heraus eine direkte Wirkung auf den Kollagenstoffwechsel in der Haut, sind feuchtigkeitsspendend, erhöhen ihre Elastizität und verlangsamen die Bildung von Falten.</a:t>
            </a:r>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11</a:t>
            </a:fld>
            <a:endParaRPr lang="ru-RU"/>
          </a:p>
        </p:txBody>
      </p:sp>
    </p:spTree>
    <p:extLst>
      <p:ext uri="{BB962C8B-B14F-4D97-AF65-F5344CB8AC3E}">
        <p14:creationId xmlns:p14="http://schemas.microsoft.com/office/powerpoint/2010/main" val="1057625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Das Elixier der ewigen Jugend</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Kollagen - ist das Hauptprotein des Bindegewebes (80%), woraus unsere Haut, Muskeln, Haare, Nägeln und Knorpel bestehen, wobei unsere Haut 40% des gesamten Kollagens enthält, wodurch ihre Elastizität und Straffheit gewährleistet werden. Mit zunehmendem Alter nimmt die Synthese von Kollagen im Körper ab: Haare und Haut werden dünner und brüchiger, die Haut verblasst und es bilden sich die ersten Falten. Deshalb ist das Aufrechterhalten des Kollagenspiegels im Körper sehr wichtig für die Gesundheit und gutes Aussehen.</a:t>
            </a:r>
          </a:p>
          <a:p>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Kollagen – gerade dies ist die Komponente, die besonders bei geschwächten Muskeln, Knorpel, Gelenke und Haut für deren vollständige Regeneration und einen gesunden Zustand gebraucht wird. In «Beauty-Shakes» wird das Kollagen tierischen Ursprungs (Kuh) verwendet. </a:t>
            </a:r>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12</a:t>
            </a:fld>
            <a:endParaRPr lang="ru-RU"/>
          </a:p>
        </p:txBody>
      </p:sp>
    </p:spTree>
    <p:extLst>
      <p:ext uri="{BB962C8B-B14F-4D97-AF65-F5344CB8AC3E}">
        <p14:creationId xmlns:p14="http://schemas.microsoft.com/office/powerpoint/2010/main" val="3820513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Unsere Shakes sind natürlich im Geschmack!</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Es wurden über 1,5 Jahre Forschungen betrieben, bis wir eine einzigartige luftige Struktur und tatsächlich einen natürlichen Geschmack erreicht haben.</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b="1" kern="50" dirty="0" smtClean="0">
                <a:effectLst/>
                <a:latin typeface="Arial"/>
                <a:ea typeface="Lucida Sans Unicode"/>
                <a:cs typeface="Times New Roman"/>
              </a:rPr>
              <a:t>3 Geschmackssorten</a:t>
            </a:r>
            <a:r>
              <a:rPr lang="de-DE" sz="1200" kern="50" dirty="0" smtClean="0">
                <a:effectLst/>
                <a:latin typeface="Arial"/>
                <a:ea typeface="Lucida Sans Unicode"/>
                <a:cs typeface="Times New Roman"/>
              </a:rPr>
              <a:t>, die in der ganzen Welt geliebt werden:</a:t>
            </a:r>
          </a:p>
          <a:p>
            <a:pPr>
              <a:spcAft>
                <a:spcPts val="600"/>
              </a:spcAft>
            </a:pPr>
            <a:r>
              <a:rPr lang="de-DE" sz="1200" kern="50" dirty="0" smtClean="0">
                <a:effectLst/>
                <a:latin typeface="Arial"/>
                <a:ea typeface="Lucida Sans Unicode"/>
                <a:cs typeface="Times New Roman"/>
              </a:rPr>
              <a:t>• </a:t>
            </a:r>
            <a:r>
              <a:rPr lang="de-DE" sz="1200" b="1" kern="50" dirty="0" smtClean="0">
                <a:effectLst/>
                <a:latin typeface="Arial"/>
                <a:ea typeface="Lucida Sans Unicode"/>
                <a:cs typeface="Times New Roman"/>
              </a:rPr>
              <a:t>Vanille </a:t>
            </a:r>
          </a:p>
          <a:p>
            <a:pPr>
              <a:spcAft>
                <a:spcPts val="600"/>
              </a:spcAft>
            </a:pPr>
            <a:r>
              <a:rPr lang="de-DE" sz="1200" kern="50" dirty="0" smtClean="0">
                <a:effectLst/>
                <a:latin typeface="Arial"/>
                <a:ea typeface="Lucida Sans Unicode"/>
                <a:cs typeface="Times New Roman"/>
              </a:rPr>
              <a:t>Der Geschmack vom leicht geschmolzenen Eis - fein und leicht würzig – lässt wenige Menschen gleichgültig</a:t>
            </a:r>
          </a:p>
          <a:p>
            <a:pPr>
              <a:spcAft>
                <a:spcPts val="600"/>
              </a:spcAft>
            </a:pPr>
            <a:r>
              <a:rPr lang="de-DE" sz="1200" kern="50" dirty="0" smtClean="0">
                <a:effectLst/>
                <a:latin typeface="Arial"/>
                <a:ea typeface="Lucida Sans Unicode"/>
                <a:cs typeface="Times New Roman"/>
              </a:rPr>
              <a:t>• </a:t>
            </a:r>
            <a:r>
              <a:rPr lang="de-DE" sz="1200" b="1" kern="50" dirty="0" smtClean="0">
                <a:effectLst/>
                <a:latin typeface="Arial"/>
                <a:ea typeface="Lucida Sans Unicode"/>
                <a:cs typeface="Times New Roman"/>
              </a:rPr>
              <a:t>Himbeere </a:t>
            </a:r>
          </a:p>
          <a:p>
            <a:pPr>
              <a:spcAft>
                <a:spcPts val="600"/>
              </a:spcAft>
            </a:pPr>
            <a:r>
              <a:rPr lang="de-DE" sz="1200" kern="50" dirty="0" smtClean="0">
                <a:effectLst/>
                <a:latin typeface="Arial"/>
                <a:ea typeface="Lucida Sans Unicode"/>
                <a:cs typeface="Times New Roman"/>
              </a:rPr>
              <a:t>Zarter Geschmack der Himbeere mit einem charakteristischen säuerlichen Geschmack wird Naschkatzen jeden Alters gefallen</a:t>
            </a:r>
          </a:p>
          <a:p>
            <a:pPr>
              <a:spcAft>
                <a:spcPts val="600"/>
              </a:spcAft>
            </a:pPr>
            <a:r>
              <a:rPr lang="de-DE" sz="1200" kern="50" dirty="0" smtClean="0">
                <a:effectLst/>
                <a:latin typeface="Arial"/>
                <a:ea typeface="Lucida Sans Unicode"/>
                <a:cs typeface="Times New Roman"/>
              </a:rPr>
              <a:t>•</a:t>
            </a:r>
            <a:r>
              <a:rPr lang="de-DE" sz="1200" b="1" kern="50" dirty="0" smtClean="0">
                <a:effectLst/>
                <a:latin typeface="Arial"/>
                <a:ea typeface="Lucida Sans Unicode"/>
                <a:cs typeface="Times New Roman"/>
              </a:rPr>
              <a:t> Schokolade </a:t>
            </a:r>
          </a:p>
          <a:p>
            <a:pPr>
              <a:spcAft>
                <a:spcPts val="600"/>
              </a:spcAft>
            </a:pPr>
            <a:endParaRPr lang="de-DE" sz="1200" b="1"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Mit dem aus der Kindheit bekannten Geschmack von Schokolade mit einem Hauch von Vanilleeis wird dieser Shake zu einem perfekten Getränk</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Alle Sorten haben eine erstaunliche Süße ohne Nachteile für ihre Taille! </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Wir konnten ein leckeres und gesundes Getränk kreieren, das in der Lage ist eine komplette Mahlzeit zu ersetzen! Genau darin ist seine Einzigartigkeit.</a:t>
            </a:r>
            <a:endParaRPr lang="de-DE" sz="1200" kern="50" dirty="0">
              <a:effectLst/>
              <a:latin typeface="Arial"/>
              <a:ea typeface="Lucida Sans Unicode"/>
              <a:cs typeface="Times New Roman"/>
            </a:endParaRPr>
          </a:p>
        </p:txBody>
      </p:sp>
      <p:sp>
        <p:nvSpPr>
          <p:cNvPr id="4" name="Номер слайда 3"/>
          <p:cNvSpPr>
            <a:spLocks noGrp="1"/>
          </p:cNvSpPr>
          <p:nvPr>
            <p:ph type="sldNum" sz="quarter" idx="10"/>
          </p:nvPr>
        </p:nvSpPr>
        <p:spPr/>
        <p:txBody>
          <a:bodyPr/>
          <a:lstStyle/>
          <a:p>
            <a:fld id="{8C4D3A0E-9FFD-4498-9051-1B5CE16836BD}" type="slidenum">
              <a:rPr lang="ru-RU" smtClean="0"/>
              <a:t>13</a:t>
            </a:fld>
            <a:endParaRPr lang="ru-RU"/>
          </a:p>
        </p:txBody>
      </p:sp>
    </p:spTree>
    <p:extLst>
      <p:ext uri="{BB962C8B-B14F-4D97-AF65-F5344CB8AC3E}">
        <p14:creationId xmlns:p14="http://schemas.microsoft.com/office/powerpoint/2010/main" val="3304208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kern="50" dirty="0" smtClean="0">
                <a:effectLst/>
                <a:latin typeface="Arial"/>
                <a:ea typeface="Lucida Sans Unicode"/>
                <a:cs typeface="Times New Roman"/>
              </a:rPr>
              <a:t>Wenn Sie ihren Konsum von zuckerhaltigen Produkten einschränken, bedeutet es nicht, dass Sie die süßen Sachen vergessen sollten. Daher ist die Suche nach einem «idealen Süßstoff» — eines der vordringlichsten Aufgaben der Ernährungswissenschaft. Wir haben uns auch mit dieser Frage reichlich beschäftigt, haben geforscht und sind zu einem Entschluss gekommen: Unsere Wahl ist zugunsten eines natürlichen Süßstoffs gefallen, der sich aktuell deutlich von anderen abhebt. Wir haben uns für Erythrit entschieden.</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b="1" kern="50" dirty="0" smtClean="0">
                <a:effectLst/>
                <a:latin typeface="Arial"/>
                <a:ea typeface="Lucida Sans Unicode"/>
                <a:cs typeface="Times New Roman"/>
              </a:rPr>
              <a:t>Wie unterscheidet sich Erythrit (oder auch </a:t>
            </a:r>
            <a:r>
              <a:rPr lang="de-DE" sz="1200" b="1" kern="50" dirty="0" err="1" smtClean="0">
                <a:effectLst/>
                <a:latin typeface="Arial"/>
                <a:ea typeface="Lucida Sans Unicode"/>
                <a:cs typeface="Times New Roman"/>
              </a:rPr>
              <a:t>Erythritol</a:t>
            </a:r>
            <a:r>
              <a:rPr lang="de-DE" sz="1200" b="1" kern="50" dirty="0" smtClean="0">
                <a:effectLst/>
                <a:latin typeface="Arial"/>
                <a:ea typeface="Lucida Sans Unicode"/>
                <a:cs typeface="Times New Roman"/>
              </a:rPr>
              <a:t>) von anderen Zuckeralkoholen? </a:t>
            </a: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Erstens, ist sein Süße-Profil sehr nah an Saccharose und der Anteil der Süße ist zu 60 bis 70% der Süße von Saccharose.</a:t>
            </a:r>
          </a:p>
          <a:p>
            <a:pPr>
              <a:spcAft>
                <a:spcPts val="600"/>
              </a:spcAft>
            </a:pPr>
            <a:r>
              <a:rPr lang="de-DE" sz="1200" kern="50" dirty="0" smtClean="0">
                <a:effectLst/>
                <a:latin typeface="Arial"/>
                <a:ea typeface="Lucida Sans Unicode"/>
                <a:cs typeface="Times New Roman"/>
              </a:rPr>
              <a:t>Zweitens, Erythrit hat einen wesentlich geringeren Kalorienanteil. Je nachdem welche Messung zu Grunde gelegt wird – von 0 bis 0,2 kcal pro Gramm.</a:t>
            </a:r>
          </a:p>
          <a:p>
            <a:pPr>
              <a:spcAft>
                <a:spcPts val="600"/>
              </a:spcAft>
            </a:pPr>
            <a:r>
              <a:rPr lang="de-DE" sz="1200" kern="50" dirty="0" smtClean="0">
                <a:effectLst/>
                <a:latin typeface="Arial"/>
                <a:ea typeface="Lucida Sans Unicode"/>
                <a:cs typeface="Times New Roman"/>
              </a:rPr>
              <a:t>Drittens, der </a:t>
            </a:r>
            <a:r>
              <a:rPr lang="de-DE" sz="1200" kern="50" dirty="0" err="1" smtClean="0">
                <a:effectLst/>
                <a:latin typeface="Arial"/>
                <a:ea typeface="Lucida Sans Unicode"/>
                <a:cs typeface="Times New Roman"/>
              </a:rPr>
              <a:t>glykämische</a:t>
            </a:r>
            <a:r>
              <a:rPr lang="de-DE" sz="1200" kern="50" dirty="0" smtClean="0">
                <a:effectLst/>
                <a:latin typeface="Arial"/>
                <a:ea typeface="Lucida Sans Unicode"/>
                <a:cs typeface="Times New Roman"/>
              </a:rPr>
              <a:t> Index ist fast Null. Das heißt, dass Erythrit in der Regel keinen Einfluss auf den Blutzuckerspiegel hat.</a:t>
            </a:r>
          </a:p>
          <a:p>
            <a:pPr>
              <a:spcAft>
                <a:spcPts val="600"/>
              </a:spcAft>
            </a:pPr>
            <a:r>
              <a:rPr lang="de-DE" sz="1200" kern="50" dirty="0" smtClean="0">
                <a:effectLst/>
                <a:latin typeface="Arial"/>
                <a:ea typeface="Lucida Sans Unicode"/>
                <a:cs typeface="Times New Roman"/>
              </a:rPr>
              <a:t>Viertens, der Insulinindex ist extrem niedrig. Es hat keinen wesentlichen Einfluss auf die Höhe der Insulinproduktion, hat keinen Einfluss auf den Spiegel von Cholesterin, </a:t>
            </a:r>
            <a:r>
              <a:rPr lang="de-DE" sz="1200" kern="50" dirty="0" err="1" smtClean="0">
                <a:effectLst/>
                <a:latin typeface="Arial"/>
                <a:ea typeface="Lucida Sans Unicode"/>
                <a:cs typeface="Times New Roman"/>
              </a:rPr>
              <a:t>Triglyceride</a:t>
            </a:r>
            <a:r>
              <a:rPr lang="de-DE" sz="1200" kern="50" dirty="0" smtClean="0">
                <a:effectLst/>
                <a:latin typeface="Arial"/>
                <a:ea typeface="Lucida Sans Unicode"/>
                <a:cs typeface="Times New Roman"/>
              </a:rPr>
              <a:t> und andere Biomarker.</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Zusätzlich wird </a:t>
            </a:r>
            <a:r>
              <a:rPr lang="de-DE" sz="1200" b="1" kern="50" dirty="0" smtClean="0">
                <a:effectLst/>
                <a:latin typeface="Arial"/>
                <a:ea typeface="Lucida Sans Unicode"/>
                <a:cs typeface="Times New Roman"/>
              </a:rPr>
              <a:t>Erythrit</a:t>
            </a:r>
            <a:r>
              <a:rPr lang="de-DE" sz="1200" kern="50" dirty="0" smtClean="0">
                <a:effectLst/>
                <a:latin typeface="Arial"/>
                <a:ea typeface="Lucida Sans Unicode"/>
                <a:cs typeface="Times New Roman"/>
              </a:rPr>
              <a:t> ganz anders durch den Körper </a:t>
            </a:r>
            <a:r>
              <a:rPr lang="de-DE" sz="1200" kern="50" dirty="0" err="1" smtClean="0">
                <a:effectLst/>
                <a:latin typeface="Arial"/>
                <a:ea typeface="Lucida Sans Unicode"/>
                <a:cs typeface="Times New Roman"/>
              </a:rPr>
              <a:t>metabolisiert</a:t>
            </a:r>
            <a:r>
              <a:rPr lang="de-DE" sz="1200" kern="50" dirty="0" smtClean="0">
                <a:effectLst/>
                <a:latin typeface="Arial"/>
                <a:ea typeface="Lucida Sans Unicode"/>
                <a:cs typeface="Times New Roman"/>
              </a:rPr>
              <a:t> und dies ist sein Hauptunterschied zu anderen Zuckeralkoholen. 90% von Erythrit gelangt durch die Wand des Dünndarms ins Blut, und nach einiger Zeit wird es mit dem Urin aus dem Körper ausgeschieden. Nur 10% Erythrit kommt an dem Teil des Darms an, wo die Bakterien leben, die ihrerseits Erythrit nicht fermentieren, nicht verdauen und auch auf natürliche Weise aus dem Körper ausgeschieden werden.</a:t>
            </a:r>
          </a:p>
          <a:p>
            <a:pPr>
              <a:spcAft>
                <a:spcPts val="600"/>
              </a:spcAft>
            </a:pPr>
            <a:r>
              <a:rPr lang="de-DE" sz="1200" kern="50" dirty="0" smtClean="0">
                <a:effectLst/>
                <a:latin typeface="Arial"/>
                <a:ea typeface="Lucida Sans Unicode"/>
                <a:cs typeface="Times New Roman"/>
              </a:rPr>
              <a:t>Darüber hinaus kann Erythrit nicht als Nahrung für die im Bereich der Mundhöhle lebenden Bakterien dienen. Laut einer dreijährigen Studie, schützt Erythrit sogar die Zähne vor Karies, vor allem besser als Xylit und Sorbit.</a:t>
            </a:r>
          </a:p>
          <a:p>
            <a:pPr>
              <a:spcAft>
                <a:spcPts val="600"/>
              </a:spcAft>
            </a:pPr>
            <a:r>
              <a:rPr lang="de-DE" sz="1200" b="1" kern="50" dirty="0" smtClean="0">
                <a:effectLst/>
                <a:latin typeface="Arial"/>
                <a:ea typeface="Lucida Sans Unicode"/>
                <a:cs typeface="Times New Roman"/>
              </a:rPr>
              <a:t>Dies ist der einzige Zuckeralkohol, der als natürlich gilt.</a:t>
            </a: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Erythrit ist in der Natur vorzufinden und ist in geringen Mengen in mehreren Früchten (z.B. Birnen, Melonen, Trauben) und Pilzen enthalten. Dies ist der wesentliche Unterschied zwischen Erythrit und den synthetischen Süßstoffen wie </a:t>
            </a:r>
            <a:r>
              <a:rPr lang="de-DE" sz="1200" kern="50" dirty="0" err="1" smtClean="0">
                <a:effectLst/>
                <a:latin typeface="Arial"/>
                <a:ea typeface="Lucida Sans Unicode"/>
                <a:cs typeface="Times New Roman"/>
              </a:rPr>
              <a:t>Sucralose</a:t>
            </a:r>
            <a:r>
              <a:rPr lang="de-DE" sz="1200" kern="50" dirty="0" smtClean="0">
                <a:effectLst/>
                <a:latin typeface="Arial"/>
                <a:ea typeface="Lucida Sans Unicode"/>
                <a:cs typeface="Times New Roman"/>
              </a:rPr>
              <a:t> und </a:t>
            </a:r>
            <a:r>
              <a:rPr lang="de-DE" sz="1200" kern="50" dirty="0" err="1" smtClean="0">
                <a:effectLst/>
                <a:latin typeface="Arial"/>
                <a:ea typeface="Lucida Sans Unicode"/>
                <a:cs typeface="Times New Roman"/>
              </a:rPr>
              <a:t>Aspartam</a:t>
            </a:r>
            <a:r>
              <a:rPr lang="de-DE" sz="1200" kern="50" dirty="0" smtClean="0">
                <a:effectLst/>
                <a:latin typeface="Arial"/>
                <a:ea typeface="Lucida Sans Unicode"/>
                <a:cs typeface="Times New Roman"/>
              </a:rPr>
              <a:t>. Auf der anderen Seite, wachsen </a:t>
            </a:r>
            <a:r>
              <a:rPr lang="de-DE" sz="1200" kern="50" dirty="0" err="1" smtClean="0">
                <a:effectLst/>
                <a:latin typeface="Arial"/>
                <a:ea typeface="Lucida Sans Unicode"/>
                <a:cs typeface="Times New Roman"/>
              </a:rPr>
              <a:t>Erythritkristalle</a:t>
            </a:r>
            <a:r>
              <a:rPr lang="de-DE" sz="1200" kern="50" dirty="0" smtClean="0">
                <a:effectLst/>
                <a:latin typeface="Arial"/>
                <a:ea typeface="Lucida Sans Unicode"/>
                <a:cs typeface="Times New Roman"/>
              </a:rPr>
              <a:t> nicht auf Bäumen. Es wird industriell durch Fermentation von Mais hergestellt.</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b="1" kern="50" dirty="0" smtClean="0">
                <a:effectLst/>
                <a:latin typeface="Arial"/>
                <a:ea typeface="Lucida Sans Unicode"/>
                <a:cs typeface="Times New Roman"/>
              </a:rPr>
              <a:t>Hat Erythrit eine «dunkle Seite»?</a:t>
            </a: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Zahlreiche Studien haben keine negativen Folgen durch Konsum von Erythrit entdecken können. In allen wichtigen Ländern der Welt wird es als ein sicheres Lebensmittelzusatzstoff anerkannt und wird unter der Bezeichnung E968 geführt. Allerdings muss man beachten, dass große Mengen von Erythrit (mehr als 50 Gramm auf einmal) abführende Wirken haben. Als eine ungefährliche Dosis von Erythrit wird von den Herstellern in der Regel 30 Gramm angegeben. Das sind fünf Teelöffel, die normallerweise für jeden Nachtisch reichen sollten.</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Eine weitere positive Eigenschaft von Erythrit - es führt zu keiner Gewöhnung und Sucht, wie das bei Zucker der Fall ist.</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b="1" kern="50" dirty="0" err="1" smtClean="0">
                <a:effectLst/>
                <a:latin typeface="Arial"/>
                <a:ea typeface="Lucida Sans Unicode"/>
                <a:cs typeface="Times New Roman"/>
              </a:rPr>
              <a:t>Steviosid</a:t>
            </a:r>
            <a:r>
              <a:rPr lang="de-DE" sz="1200" kern="50" dirty="0" smtClean="0">
                <a:effectLst/>
                <a:latin typeface="Arial"/>
                <a:ea typeface="Lucida Sans Unicode"/>
                <a:cs typeface="Times New Roman"/>
              </a:rPr>
              <a:t> - ein natürlicher Zuckerersatz, der heute zu Recht einer der beliebtesten Süßstoffe der Welt ist. </a:t>
            </a:r>
            <a:r>
              <a:rPr lang="de-DE" sz="1200" kern="50" dirty="0" err="1" smtClean="0">
                <a:effectLst/>
                <a:latin typeface="Arial"/>
                <a:ea typeface="Lucida Sans Unicode"/>
                <a:cs typeface="Times New Roman"/>
              </a:rPr>
              <a:t>Steviosid</a:t>
            </a:r>
            <a:r>
              <a:rPr lang="de-DE" sz="1200" kern="50" dirty="0" smtClean="0">
                <a:effectLst/>
                <a:latin typeface="Arial"/>
                <a:ea typeface="Lucida Sans Unicode"/>
                <a:cs typeface="Times New Roman"/>
              </a:rPr>
              <a:t> bietet allen Menschen mit Diabetes oder Menschen, die ihr Gewicht reduzieren möchten, eine einzigartige Möglichkeit, Zucker aus der Nahrung auszuschließen und trotzdem weiterhin süßen Tee, Gebäck, Marmelade und andere Leckereien genießen zu können.</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Wie wird </a:t>
            </a:r>
            <a:r>
              <a:rPr lang="de-DE" sz="1200" kern="50" dirty="0" err="1" smtClean="0">
                <a:effectLst/>
                <a:latin typeface="Arial"/>
                <a:ea typeface="Lucida Sans Unicode"/>
                <a:cs typeface="Times New Roman"/>
              </a:rPr>
              <a:t>Steviosid</a:t>
            </a:r>
            <a:r>
              <a:rPr lang="de-DE" sz="1200" kern="50" dirty="0" smtClean="0">
                <a:effectLst/>
                <a:latin typeface="Arial"/>
                <a:ea typeface="Lucida Sans Unicode"/>
                <a:cs typeface="Times New Roman"/>
              </a:rPr>
              <a:t> gewonnen? </a:t>
            </a:r>
            <a:r>
              <a:rPr lang="de-DE" sz="1200" kern="50" dirty="0" err="1" smtClean="0">
                <a:effectLst/>
                <a:latin typeface="Arial"/>
                <a:ea typeface="Lucida Sans Unicode"/>
                <a:cs typeface="Times New Roman"/>
              </a:rPr>
              <a:t>Steviosid</a:t>
            </a:r>
            <a:r>
              <a:rPr lang="de-DE" sz="1200" kern="50" dirty="0" smtClean="0">
                <a:effectLst/>
                <a:latin typeface="Arial"/>
                <a:ea typeface="Lucida Sans Unicode"/>
                <a:cs typeface="Times New Roman"/>
              </a:rPr>
              <a:t> ist ein spezifisches Glykosid, das aus den Blättern von </a:t>
            </a:r>
            <a:r>
              <a:rPr lang="de-DE" sz="1200" kern="50" dirty="0" err="1" smtClean="0">
                <a:effectLst/>
                <a:latin typeface="Arial"/>
                <a:ea typeface="Lucida Sans Unicode"/>
                <a:cs typeface="Times New Roman"/>
              </a:rPr>
              <a:t>Stevia</a:t>
            </a:r>
            <a:r>
              <a:rPr lang="de-DE" sz="1200" kern="50" dirty="0" smtClean="0">
                <a:effectLst/>
                <a:latin typeface="Arial"/>
                <a:ea typeface="Lucida Sans Unicode"/>
                <a:cs typeface="Times New Roman"/>
              </a:rPr>
              <a:t> extrahiert wird. Anfänglich galt der Geburtsort dieser Pflanze als Südamerika, aber über einem halben Jahrhundert wird sie auch erfolgreich in den USA, Japan, China, Kanada, Indien, und auch in den südlichen Regionen Russlands angebaut. Übrigens, können Sie </a:t>
            </a:r>
            <a:r>
              <a:rPr lang="de-DE" sz="1200" kern="50" dirty="0" err="1" smtClean="0">
                <a:effectLst/>
                <a:latin typeface="Arial"/>
                <a:ea typeface="Lucida Sans Unicode"/>
                <a:cs typeface="Times New Roman"/>
              </a:rPr>
              <a:t>Stevia</a:t>
            </a:r>
            <a:r>
              <a:rPr lang="de-DE" sz="1200" kern="50" dirty="0" smtClean="0">
                <a:effectLst/>
                <a:latin typeface="Arial"/>
                <a:ea typeface="Lucida Sans Unicode"/>
                <a:cs typeface="Times New Roman"/>
              </a:rPr>
              <a:t> zu Hause wachsen lassen - eine mehrjährige Pflanze überlebt wunderbar den Winter auf der Fensterbank, und bringt im Sommer eine reiche Ernte.</a:t>
            </a:r>
          </a:p>
          <a:p>
            <a:pPr>
              <a:spcAft>
                <a:spcPts val="600"/>
              </a:spcAft>
            </a:pPr>
            <a:r>
              <a:rPr lang="de-DE" sz="1200" kern="50" dirty="0" smtClean="0">
                <a:effectLst/>
                <a:latin typeface="Arial"/>
                <a:ea typeface="Lucida Sans Unicode"/>
                <a:cs typeface="Times New Roman"/>
              </a:rPr>
              <a:t>Die Popularität von </a:t>
            </a:r>
            <a:r>
              <a:rPr lang="de-DE" sz="1200" kern="50" dirty="0" err="1" smtClean="0">
                <a:effectLst/>
                <a:latin typeface="Arial"/>
                <a:ea typeface="Lucida Sans Unicode"/>
                <a:cs typeface="Times New Roman"/>
              </a:rPr>
              <a:t>Steviosid</a:t>
            </a:r>
            <a:r>
              <a:rPr lang="de-DE" sz="1200" kern="50" dirty="0" smtClean="0">
                <a:effectLst/>
                <a:latin typeface="Arial"/>
                <a:ea typeface="Lucida Sans Unicode"/>
                <a:cs typeface="Times New Roman"/>
              </a:rPr>
              <a:t> als natürlicher Süßstoff ist leicht zu erklären: Er dient nicht nur zum süßen von Speisen, sondern erweist sich auch als sehr nützlich für den Organismus. Die süßen </a:t>
            </a:r>
            <a:r>
              <a:rPr lang="de-DE" sz="1200" kern="50" dirty="0" err="1" smtClean="0">
                <a:effectLst/>
                <a:latin typeface="Arial"/>
                <a:ea typeface="Lucida Sans Unicode"/>
                <a:cs typeface="Times New Roman"/>
              </a:rPr>
              <a:t>Stevia</a:t>
            </a:r>
            <a:r>
              <a:rPr lang="de-DE" sz="1200" kern="50" dirty="0" smtClean="0">
                <a:effectLst/>
                <a:latin typeface="Arial"/>
                <a:ea typeface="Lucida Sans Unicode"/>
                <a:cs typeface="Times New Roman"/>
              </a:rPr>
              <a:t> Blätter sind reich an Glykosiden (denen die Pflanze für einen vollen süßen Geschmack zu verdanken hat) und an den Vitaminen C, E, B1 und B2, D, Aminosäuren, ätherischen Ölen, Carotinoide, </a:t>
            </a:r>
            <a:r>
              <a:rPr lang="de-DE" sz="1200" kern="50" dirty="0" err="1" smtClean="0">
                <a:effectLst/>
                <a:latin typeface="Arial"/>
                <a:ea typeface="Lucida Sans Unicode"/>
                <a:cs typeface="Times New Roman"/>
              </a:rPr>
              <a:t>Flavonoide</a:t>
            </a:r>
            <a:r>
              <a:rPr lang="de-DE" sz="1200" kern="50" dirty="0" smtClean="0">
                <a:effectLst/>
                <a:latin typeface="Arial"/>
                <a:ea typeface="Lucida Sans Unicode"/>
                <a:cs typeface="Times New Roman"/>
              </a:rPr>
              <a:t>, Saponine, Mangan, Kalium, Zink, Magnesium, Chrom, Phosphor , Eisen, Calcium und andere Spurenelemente.</a:t>
            </a:r>
          </a:p>
          <a:p>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b="1" kern="50" dirty="0" smtClean="0">
                <a:effectLst/>
                <a:latin typeface="Arial"/>
                <a:ea typeface="Lucida Sans Unicode"/>
                <a:cs typeface="Times New Roman"/>
              </a:rPr>
              <a:t>Nützliche Eigenschaften von </a:t>
            </a:r>
            <a:r>
              <a:rPr lang="de-DE" sz="1200" b="1" kern="50" dirty="0" err="1" smtClean="0">
                <a:effectLst/>
                <a:latin typeface="Arial"/>
                <a:ea typeface="Lucida Sans Unicode"/>
                <a:cs typeface="Times New Roman"/>
              </a:rPr>
              <a:t>Steviosid</a:t>
            </a:r>
            <a:r>
              <a:rPr lang="de-DE" sz="1200" kern="50" dirty="0" smtClean="0">
                <a:effectLst/>
                <a:latin typeface="Arial"/>
                <a:ea typeface="Lucida Sans Unicode"/>
                <a:cs typeface="Times New Roman"/>
              </a:rPr>
              <a:t>.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Zahlreiche Laboranalysen und klinischen Studien, die weltweit in unterschiedlichen Ländern durchgeführt wurden, zeigen, dass die regelmäßige Einnahme von </a:t>
            </a:r>
            <a:r>
              <a:rPr lang="de-DE" sz="1200" kern="50" dirty="0" err="1" smtClean="0">
                <a:effectLst/>
                <a:latin typeface="Arial"/>
                <a:ea typeface="Lucida Sans Unicode"/>
                <a:cs typeface="Times New Roman"/>
              </a:rPr>
              <a:t>Steviosid</a:t>
            </a:r>
            <a:r>
              <a:rPr lang="de-DE" sz="1200" kern="50" dirty="0" smtClean="0">
                <a:effectLst/>
                <a:latin typeface="Arial"/>
                <a:ea typeface="Lucida Sans Unicode"/>
                <a:cs typeface="Times New Roman"/>
              </a:rPr>
              <a:t> eine positive Wirkung auf den menschlichen Körper hat. </a:t>
            </a:r>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14</a:t>
            </a:fld>
            <a:endParaRPr lang="ru-RU"/>
          </a:p>
        </p:txBody>
      </p:sp>
    </p:spTree>
    <p:extLst>
      <p:ext uri="{BB962C8B-B14F-4D97-AF65-F5344CB8AC3E}">
        <p14:creationId xmlns:p14="http://schemas.microsoft.com/office/powerpoint/2010/main" val="1798107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15</a:t>
            </a:fld>
            <a:endParaRPr lang="ru-RU"/>
          </a:p>
        </p:txBody>
      </p:sp>
    </p:spTree>
    <p:extLst>
      <p:ext uri="{BB962C8B-B14F-4D97-AF65-F5344CB8AC3E}">
        <p14:creationId xmlns:p14="http://schemas.microsoft.com/office/powerpoint/2010/main" val="3387810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Die Smart Shaker CCI </a:t>
            </a:r>
            <a:r>
              <a:rPr lang="de-DE" sz="1200" kern="50" dirty="0" smtClean="0">
                <a:effectLst/>
                <a:latin typeface="Arial"/>
                <a:ea typeface="Lucida Sans Unicode"/>
                <a:cs typeface="Times New Roman"/>
              </a:rPr>
              <a:t>sind eine optimale Lösung für die Zubereitung von Protein-Shakes und nicht nur dafür.</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b="1" kern="50" dirty="0" smtClean="0">
                <a:effectLst/>
                <a:latin typeface="Arial"/>
                <a:ea typeface="Lucida Sans Unicode"/>
                <a:cs typeface="Times New Roman"/>
              </a:rPr>
              <a:t>Smart Shaker </a:t>
            </a:r>
            <a:r>
              <a:rPr lang="de-DE" sz="1200" kern="50" dirty="0" smtClean="0">
                <a:effectLst/>
                <a:latin typeface="Arial"/>
                <a:ea typeface="Lucida Sans Unicode"/>
                <a:cs typeface="Times New Roman"/>
              </a:rPr>
              <a:t>– das ist ein Universalwerkzeug für die Zubereitung aller Arten von Mixturen, ob es sich um Proteinshake </a:t>
            </a:r>
            <a:r>
              <a:rPr lang="de-DE" sz="1200" kern="50" dirty="0" err="1" smtClean="0">
                <a:effectLst/>
                <a:latin typeface="Arial"/>
                <a:ea typeface="Lucida Sans Unicode"/>
                <a:cs typeface="Times New Roman"/>
              </a:rPr>
              <a:t>CoralShake</a:t>
            </a:r>
            <a:r>
              <a:rPr lang="de-DE" sz="1200" kern="50" dirty="0" smtClean="0">
                <a:effectLst/>
                <a:latin typeface="Arial"/>
                <a:ea typeface="Lucida Sans Unicode"/>
                <a:cs typeface="Times New Roman"/>
              </a:rPr>
              <a:t>, den bekannten schwerlöslichen Kolo-</a:t>
            </a:r>
            <a:r>
              <a:rPr lang="de-DE" sz="1200" kern="50" dirty="0" err="1" smtClean="0">
                <a:effectLst/>
                <a:latin typeface="Arial"/>
                <a:ea typeface="Lucida Sans Unicode"/>
                <a:cs typeface="Times New Roman"/>
              </a:rPr>
              <a:t>Vada</a:t>
            </a:r>
            <a:r>
              <a:rPr lang="de-DE" sz="1200" kern="50" dirty="0" smtClean="0">
                <a:effectLst/>
                <a:latin typeface="Arial"/>
                <a:ea typeface="Lucida Sans Unicode"/>
                <a:cs typeface="Times New Roman"/>
              </a:rPr>
              <a:t> Mix oder um ein klassisches französisches Omelett handelt.</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Mit Hilfe von Smart Shaker ist es eine Sache von wenigen Sekunden und minimalem Aufwand. Geben Sie einfach einen Messlöffel Pulver von DDBS dazu, schütteln Sie es kurz durch und das Getränk ist fertig!</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Kompakt und leicht kann der Smart Shaker überall und ohne zusätzliches Zubehör mitgenommen werden. Der fertige Shake kann direkt aus dem Shaker getrunken werden.</a:t>
            </a:r>
          </a:p>
          <a:p>
            <a:pPr>
              <a:spcAft>
                <a:spcPts val="600"/>
              </a:spcAft>
            </a:pPr>
            <a:r>
              <a:rPr lang="de-DE" sz="1200" kern="50" dirty="0" smtClean="0">
                <a:effectLst/>
                <a:latin typeface="Arial"/>
                <a:ea typeface="Lucida Sans Unicode"/>
                <a:cs typeface="Times New Roman"/>
              </a:rPr>
              <a:t>Darüber hinaus, im Vergleich zu anderen Elektro-Mixern, ist der Smart Shaker sehr schnell und einfach zu reinigen.</a:t>
            </a:r>
          </a:p>
          <a:p>
            <a:pPr>
              <a:spcAft>
                <a:spcPts val="600"/>
              </a:spcAft>
            </a:pPr>
            <a:r>
              <a:rPr lang="de-DE" sz="1200" kern="50" dirty="0" smtClean="0">
                <a:effectLst/>
                <a:latin typeface="Arial"/>
                <a:ea typeface="Lucida Sans Unicode"/>
                <a:cs typeface="Times New Roman"/>
              </a:rPr>
              <a:t>Der Smart Shaker CCI ist aus einem hochwertigen Kunststoff gemacht, frei von </a:t>
            </a:r>
            <a:r>
              <a:rPr lang="de-DE" sz="1200" kern="50" dirty="0" err="1" smtClean="0">
                <a:effectLst/>
                <a:latin typeface="Arial"/>
                <a:ea typeface="Lucida Sans Unicode"/>
                <a:cs typeface="Times New Roman"/>
              </a:rPr>
              <a:t>Bisphenol</a:t>
            </a:r>
            <a:r>
              <a:rPr lang="de-DE" sz="1200" kern="50" dirty="0" smtClean="0">
                <a:effectLst/>
                <a:latin typeface="Arial"/>
                <a:ea typeface="Lucida Sans Unicode"/>
                <a:cs typeface="Times New Roman"/>
              </a:rPr>
              <a:t> A, was absolute Sicherheit seiner Verwendung garantiert.</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Der Einzigartige Shaker Ball aus chirurgischem Stahl ermöglicht es Ihnen die Shakes und andere Mixturen schneller und besser als mit dem üblichen häufig eingesetzten Sieb zu zubereiten.</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b="1" kern="50" dirty="0" smtClean="0">
                <a:effectLst/>
                <a:latin typeface="Arial"/>
                <a:ea typeface="Lucida Sans Unicode"/>
                <a:cs typeface="Times New Roman"/>
              </a:rPr>
              <a:t>Merkmale, auf die wir stolz sind:</a:t>
            </a:r>
            <a:endParaRPr lang="de-DE" sz="1200" kern="50" dirty="0" smtClean="0">
              <a:effectLst/>
              <a:latin typeface="Arial"/>
              <a:ea typeface="Lucida Sans Unicode"/>
              <a:cs typeface="Times New Roman"/>
            </a:endParaRPr>
          </a:p>
          <a:p>
            <a:pPr marL="342900" lvl="0" indent="-342900">
              <a:spcAft>
                <a:spcPts val="600"/>
              </a:spcAft>
              <a:buFont typeface="Symbol"/>
              <a:buChar char=""/>
            </a:pPr>
            <a:r>
              <a:rPr lang="de-DE" sz="1200" kern="50" dirty="0" smtClean="0">
                <a:effectLst/>
                <a:latin typeface="Arial"/>
                <a:ea typeface="Lucida Sans Unicode"/>
                <a:cs typeface="Times New Roman"/>
              </a:rPr>
              <a:t>Aus hochwertigem Kunststoff gemacht, enthält kein BPA (</a:t>
            </a:r>
            <a:r>
              <a:rPr lang="de-DE" sz="1200" kern="50" dirty="0" err="1" smtClean="0">
                <a:effectLst/>
                <a:latin typeface="Arial"/>
                <a:ea typeface="Lucida Sans Unicode"/>
                <a:cs typeface="Times New Roman"/>
              </a:rPr>
              <a:t>Bisphenol</a:t>
            </a:r>
            <a:r>
              <a:rPr lang="de-DE" sz="1200" kern="50" dirty="0" smtClean="0">
                <a:effectLst/>
                <a:latin typeface="Arial"/>
                <a:ea typeface="Lucida Sans Unicode"/>
                <a:cs typeface="Times New Roman"/>
              </a:rPr>
              <a:t> A)</a:t>
            </a:r>
          </a:p>
          <a:p>
            <a:pPr marL="342900" lvl="0" indent="-342900">
              <a:spcAft>
                <a:spcPts val="600"/>
              </a:spcAft>
              <a:buFont typeface="Symbol"/>
              <a:buChar char=""/>
            </a:pPr>
            <a:r>
              <a:rPr lang="de-DE" sz="1200" kern="50" dirty="0" smtClean="0">
                <a:effectLst/>
                <a:latin typeface="Arial"/>
                <a:ea typeface="Lucida Sans Unicode"/>
                <a:cs typeface="Times New Roman"/>
              </a:rPr>
              <a:t>Hermetischer Klappverschluss.</a:t>
            </a:r>
          </a:p>
          <a:p>
            <a:pPr marL="342900" lvl="0" indent="-342900">
              <a:spcAft>
                <a:spcPts val="600"/>
              </a:spcAft>
              <a:buFont typeface="Symbol"/>
              <a:buChar char=""/>
            </a:pPr>
            <a:r>
              <a:rPr lang="de-DE" sz="1200" kern="50" dirty="0" smtClean="0">
                <a:effectLst/>
                <a:latin typeface="Arial"/>
                <a:ea typeface="Lucida Sans Unicode"/>
                <a:cs typeface="Times New Roman"/>
              </a:rPr>
              <a:t>Schnappventil</a:t>
            </a:r>
          </a:p>
          <a:p>
            <a:pPr marL="342900" lvl="0" indent="-342900">
              <a:spcAft>
                <a:spcPts val="600"/>
              </a:spcAft>
              <a:buFont typeface="Symbol"/>
              <a:buChar char=""/>
            </a:pPr>
            <a:r>
              <a:rPr lang="de-DE" sz="1200" kern="50" dirty="0" smtClean="0">
                <a:effectLst/>
                <a:latin typeface="Arial"/>
                <a:ea typeface="Lucida Sans Unicode"/>
                <a:cs typeface="Times New Roman"/>
              </a:rPr>
              <a:t>Weite Öffnung für eine bequeme Zugabe von Zutaten</a:t>
            </a:r>
          </a:p>
          <a:p>
            <a:pPr marL="342900" lvl="0" indent="-342900">
              <a:spcAft>
                <a:spcPts val="600"/>
              </a:spcAft>
              <a:buFont typeface="Symbol"/>
              <a:buChar char=""/>
            </a:pPr>
            <a:r>
              <a:rPr lang="de-DE" sz="1200" kern="50" dirty="0" smtClean="0">
                <a:effectLst/>
                <a:latin typeface="Arial"/>
                <a:ea typeface="Lucida Sans Unicode"/>
                <a:cs typeface="Times New Roman"/>
              </a:rPr>
              <a:t>Einzigartiger Shaker Ball aus chirurgischem Stahl</a:t>
            </a:r>
          </a:p>
          <a:p>
            <a:pPr marL="342900" lvl="0" indent="-342900">
              <a:spcAft>
                <a:spcPts val="600"/>
              </a:spcAft>
              <a:buFont typeface="Symbol"/>
              <a:buChar char=""/>
            </a:pPr>
            <a:r>
              <a:rPr lang="de-DE" sz="1200" kern="50" dirty="0" smtClean="0">
                <a:effectLst/>
                <a:latin typeface="Arial"/>
                <a:ea typeface="Lucida Sans Unicode"/>
                <a:cs typeface="Times New Roman"/>
              </a:rPr>
              <a:t>Messskala zur Kontrolle vom </a:t>
            </a:r>
            <a:r>
              <a:rPr lang="de-DE" sz="1200" kern="50" dirty="0" err="1" smtClean="0">
                <a:effectLst/>
                <a:latin typeface="Arial"/>
                <a:ea typeface="Lucida Sans Unicode"/>
                <a:cs typeface="Times New Roman"/>
              </a:rPr>
              <a:t>Gemischvolumen</a:t>
            </a:r>
            <a:r>
              <a:rPr lang="de-DE" sz="1200" kern="50" dirty="0" smtClean="0">
                <a:effectLst/>
                <a:latin typeface="Arial"/>
                <a:ea typeface="Lucida Sans Unicode"/>
                <a:cs typeface="Times New Roman"/>
              </a:rPr>
              <a:t> in einem Shaker.</a:t>
            </a:r>
          </a:p>
          <a:p>
            <a:pPr marL="342900" lvl="0" indent="-342900">
              <a:spcAft>
                <a:spcPts val="600"/>
              </a:spcAft>
              <a:buFont typeface="Symbol"/>
              <a:buChar char=""/>
            </a:pPr>
            <a:r>
              <a:rPr lang="de-DE" sz="1200" kern="50" dirty="0" smtClean="0">
                <a:effectLst/>
                <a:latin typeface="Arial"/>
                <a:ea typeface="Lucida Sans Unicode"/>
                <a:cs typeface="Times New Roman"/>
              </a:rPr>
              <a:t>Persönlich für Sie passende Größe - 400 ml oder 600 ml.</a:t>
            </a:r>
          </a:p>
          <a:p>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Smart Shaker Coral-Club – ab jetzt keine Klumpen mehr!</a:t>
            </a:r>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16</a:t>
            </a:fld>
            <a:endParaRPr lang="ru-RU"/>
          </a:p>
        </p:txBody>
      </p:sp>
    </p:spTree>
    <p:extLst>
      <p:ext uri="{BB962C8B-B14F-4D97-AF65-F5344CB8AC3E}">
        <p14:creationId xmlns:p14="http://schemas.microsoft.com/office/powerpoint/2010/main" val="3554952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kern="50" dirty="0" smtClean="0">
                <a:effectLst/>
                <a:latin typeface="Arial"/>
                <a:ea typeface="Lucida Sans Unicode"/>
                <a:cs typeface="Times New Roman"/>
              </a:rPr>
              <a:t>Sehr oft während einer Diät entsteht im Körper ein Mangel an Vitaminen und Mineralstoffen, die zu einer blassen Hautfarbe, schlechter Qualität von Haaren, Nägeln und anderen unangenehmen Symptomen führt. Daily </a:t>
            </a:r>
            <a:r>
              <a:rPr lang="de-DE" sz="1200" kern="50" dirty="0" err="1" smtClean="0">
                <a:effectLst/>
                <a:latin typeface="Arial"/>
                <a:ea typeface="Lucida Sans Unicode"/>
                <a:cs typeface="Times New Roman"/>
              </a:rPr>
              <a:t>Delicious</a:t>
            </a:r>
            <a:r>
              <a:rPr lang="de-DE" sz="1200" kern="50" dirty="0" smtClean="0">
                <a:effectLst/>
                <a:latin typeface="Arial"/>
                <a:ea typeface="Lucida Sans Unicode"/>
                <a:cs typeface="Times New Roman"/>
              </a:rPr>
              <a:t> Beauty Shake wird Ihnen helfen, ihr Gewicht zu reduzieren, ohne Ihrem Körper zu schädigen.</a:t>
            </a:r>
          </a:p>
          <a:p>
            <a:pPr>
              <a:spcAft>
                <a:spcPts val="600"/>
              </a:spcAft>
            </a:pPr>
            <a:endParaRPr lang="de-DE" sz="1200" kern="50" dirty="0" smtClean="0">
              <a:effectLst/>
              <a:latin typeface="Arial"/>
              <a:ea typeface="Lucida Sans Unicode"/>
              <a:cs typeface="Times New Roman"/>
            </a:endParaRPr>
          </a:p>
          <a:p>
            <a:r>
              <a:rPr lang="de-DE" sz="1200" kern="50" dirty="0" smtClean="0">
                <a:effectLst/>
                <a:latin typeface="Arial"/>
                <a:ea typeface="Lucida Sans Unicode"/>
                <a:cs typeface="Times New Roman"/>
              </a:rPr>
              <a:t>Er normalisiert den Stoffwechsel, senkt den Cholesterinspiegel, löst den Prozess der Fettverbrennung aus. Die Kombination aus verschiedenen Proteinarten verleiht Ihnen ein langes Sättigungsgefühl, was die Portionsgröße und den Tagesbedarf an täglich verbrauchten Kalorien zu verringern hilft. Alles was Sie tun müssen, ist in Ihrer Tagesration einen Shake als Ersatz für </a:t>
            </a:r>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17</a:t>
            </a:fld>
            <a:endParaRPr lang="ru-RU"/>
          </a:p>
        </p:txBody>
      </p:sp>
    </p:spTree>
    <p:extLst>
      <p:ext uri="{BB962C8B-B14F-4D97-AF65-F5344CB8AC3E}">
        <p14:creationId xmlns:p14="http://schemas.microsoft.com/office/powerpoint/2010/main" val="745312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kern="50" dirty="0" smtClean="0">
                <a:effectLst/>
                <a:latin typeface="Arial"/>
                <a:ea typeface="Lucida Sans Unicode"/>
                <a:cs typeface="Times New Roman"/>
              </a:rPr>
              <a:t>Ein schlanker und durchtrainierter Körper mit einer gut entwickelten Muskulatur – sieht immer gut aus. Aber nicht jedem gelingt es, das gewünschte Muskelrelief beschränkt mit der üblichen Ernährung zu erlangen. Mit den Shakes haben Sie auch die Möglichkeit ihre Muskelmasse zu erhöhen.</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Das Trinken von Shakes muss mit der körperlichen Belastung kombiniert werden, um eine effizientere Entwicklung der Muskulatur zu erreichen. Der Shake füllt ihre Muskeln mit allen notwendigen Nährstoffen, die für ihr Wachstum benötigt werden. Es gibt dem Körper zusätzliche Energie, um schwere körperliche Übungen bewältigen zu können und hilft Ihnen das Muskelgewebe nach einer intensiven Belastung wiederherzustellen.</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Der Shake sollte als zusätzliche Proteinquelle in Kombination mit einer der Mahlzeiten in die Tagesration aufgenommen werden.</a:t>
            </a:r>
          </a:p>
          <a:p>
            <a:endParaRPr lang="de-DE" sz="1200" kern="50" dirty="0" smtClean="0">
              <a:effectLst/>
              <a:latin typeface="Arial"/>
              <a:ea typeface="Lucida Sans Unicode"/>
              <a:cs typeface="Times New Roman"/>
            </a:endParaRPr>
          </a:p>
          <a:p>
            <a:r>
              <a:rPr lang="de-DE" sz="1200" kern="50" dirty="0" smtClean="0">
                <a:effectLst/>
                <a:latin typeface="Arial"/>
                <a:ea typeface="Lucida Sans Unicode"/>
                <a:cs typeface="Times New Roman"/>
              </a:rPr>
              <a:t>Trinken Sie den Daily </a:t>
            </a:r>
            <a:r>
              <a:rPr lang="de-DE" sz="1200" kern="50" dirty="0" err="1" smtClean="0">
                <a:effectLst/>
                <a:latin typeface="Arial"/>
                <a:ea typeface="Lucida Sans Unicode"/>
                <a:cs typeface="Times New Roman"/>
              </a:rPr>
              <a:t>Delicious</a:t>
            </a:r>
            <a:r>
              <a:rPr lang="de-DE" sz="1200" kern="50" dirty="0" smtClean="0">
                <a:effectLst/>
                <a:latin typeface="Arial"/>
                <a:ea typeface="Lucida Sans Unicode"/>
                <a:cs typeface="Times New Roman"/>
              </a:rPr>
              <a:t> Beauty Shake 20 Minuten vor dem Training oder eine Stunde, nachdem sie trainiert haben. Zu diesem Zeitpunkt ist der Proteinbedarf des Körpers am höchsten.</a:t>
            </a:r>
          </a:p>
        </p:txBody>
      </p:sp>
      <p:sp>
        <p:nvSpPr>
          <p:cNvPr id="4" name="Номер слайда 3"/>
          <p:cNvSpPr>
            <a:spLocks noGrp="1"/>
          </p:cNvSpPr>
          <p:nvPr>
            <p:ph type="sldNum" sz="quarter" idx="10"/>
          </p:nvPr>
        </p:nvSpPr>
        <p:spPr/>
        <p:txBody>
          <a:bodyPr/>
          <a:lstStyle/>
          <a:p>
            <a:fld id="{8C4D3A0E-9FFD-4498-9051-1B5CE16836BD}" type="slidenum">
              <a:rPr lang="ru-RU" smtClean="0"/>
              <a:t>18</a:t>
            </a:fld>
            <a:endParaRPr lang="ru-RU"/>
          </a:p>
        </p:txBody>
      </p:sp>
    </p:spTree>
    <p:extLst>
      <p:ext uri="{BB962C8B-B14F-4D97-AF65-F5344CB8AC3E}">
        <p14:creationId xmlns:p14="http://schemas.microsoft.com/office/powerpoint/2010/main" val="2599249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kern="50" dirty="0" smtClean="0">
                <a:effectLst/>
                <a:latin typeface="Arial"/>
                <a:ea typeface="Lucida Sans Unicode"/>
                <a:cs typeface="Times New Roman"/>
              </a:rPr>
              <a:t>Das Lebenstempo der heutigen Zeit lässt oft keine Zeit für eine vollwertige Mahlzeit. Einige Experten bestehen darauf, dass wir fünf Mal am Tag essen müssen, während andere darauf bestehen, dass drei Mal völlig ausreichen. Mit den Shakes haben Sie die Möglichkeit gleichzeitig in Bewegung zu bleiben und dabei gesund und energiegeladen zu sein. </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Die Shakes geben uns die Möglichkeit, eine ganze Reihe von Nährstoffen für die ordnungsgemäße Funktion des Körpers und für eine intensive intellektuelle Tätigkeit zu erhalten. Die Kombination aus tierischen und pflanzlichen Proteinen verleiht Ihnen ein langes Sättigungsgefühl aufgrund unterschiedlicher Aufnahmegeschwindigkeit der Proteine.</a:t>
            </a:r>
          </a:p>
          <a:p>
            <a:endParaRPr lang="de-DE" sz="1200" kern="50" dirty="0" smtClean="0">
              <a:effectLst/>
              <a:latin typeface="Arial"/>
              <a:ea typeface="Lucida Sans Unicode"/>
              <a:cs typeface="Times New Roman"/>
            </a:endParaRPr>
          </a:p>
          <a:p>
            <a:r>
              <a:rPr lang="de-DE" sz="1200" kern="50" dirty="0" smtClean="0">
                <a:effectLst/>
                <a:latin typeface="Arial"/>
                <a:ea typeface="Lucida Sans Unicode"/>
                <a:cs typeface="Times New Roman"/>
              </a:rPr>
              <a:t>Der regelmäßige Verzehr von Shakes versorgt Sie mit allen notwendigen Nährstoffen, erhöht die Abwehrkräfte des Körpers. Eine ausgewogene Zusammensetzung der Shakes optimiert die Verdauung und verleiht zusätzlich Energie.</a:t>
            </a:r>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19</a:t>
            </a:fld>
            <a:endParaRPr lang="ru-RU"/>
          </a:p>
        </p:txBody>
      </p:sp>
    </p:spTree>
    <p:extLst>
      <p:ext uri="{BB962C8B-B14F-4D97-AF65-F5344CB8AC3E}">
        <p14:creationId xmlns:p14="http://schemas.microsoft.com/office/powerpoint/2010/main" val="1567036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ru-RU" sz="1200" kern="50" dirty="0" smtClean="0">
                <a:effectLst/>
                <a:latin typeface="Arial"/>
                <a:ea typeface="Lucida Sans Unicode"/>
                <a:cs typeface="Times New Roman"/>
              </a:rPr>
              <a:t>Die Lebensweise des modernen Menschen ist bei weitem nicht in der Lage, die Aktivität und Langlebigkeit zu fördern. Warum ist es so?</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 Schädliche Umweltfaktoren. Die Atmosphäre wird immer mehr durch giftige Abgase, gefährliche Industrieemissionen, etc. belastet. Unser Körper ist ständig einer elektromagnetischen Strahlung von einer Vielzahl von Haushaltsgeräten, Mobiltelefonen, Computern und so weiter ausgesetzt.</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 Das Leben ist zunehmend schneller geworden.</a:t>
            </a:r>
            <a:br>
              <a:rPr lang="ru-RU" sz="1200" kern="50" dirty="0" smtClean="0">
                <a:effectLst/>
                <a:latin typeface="Arial"/>
                <a:ea typeface="Lucida Sans Unicode"/>
                <a:cs typeface="Times New Roman"/>
              </a:rPr>
            </a:br>
            <a:r>
              <a:rPr lang="ru-RU" sz="1200" kern="50" dirty="0" smtClean="0">
                <a:effectLst/>
                <a:latin typeface="Arial"/>
                <a:ea typeface="Lucida Sans Unicode"/>
                <a:cs typeface="Times New Roman"/>
              </a:rPr>
              <a:t>Wir sparen Zeit auf</a:t>
            </a:r>
            <a:r>
              <a:rPr lang="de-DE" sz="1200" kern="50" dirty="0" smtClean="0">
                <a:effectLst/>
                <a:latin typeface="Arial"/>
                <a:ea typeface="Lucida Sans Unicode"/>
                <a:cs typeface="Times New Roman"/>
              </a:rPr>
              <a:t> K</a:t>
            </a:r>
            <a:r>
              <a:rPr lang="ru-RU" sz="1200" kern="50" dirty="0" smtClean="0">
                <a:effectLst/>
                <a:latin typeface="Arial"/>
                <a:ea typeface="Lucida Sans Unicode"/>
                <a:cs typeface="Times New Roman"/>
              </a:rPr>
              <a:t>osten von Schlaf und Erholung.</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 Chronischer Stress ist in der modernen Gesellschaft ein weitverbreitetes Phänomen, das viele Menschen als unvermeidbar hinnehmen. Besonders gefährdet sind Menschen, die einem hohen Leistungsdruck im Beruf ausgesetzt sind.  Auch Massenmedien mit ihren negativen Berichten tragen wesentlich dazu bei.</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 Drogenkonsum. Eine Zigarette "verbrennt" 25-30 mg Vitamin C.</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 Verringerung der körperlichen Aktivitäten und eine sitzende Lebensweise haben negative Auswirkungen. </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 </a:t>
            </a: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Die Art unserer Ernährung hat sich verändert. </a:t>
            </a:r>
            <a:r>
              <a:rPr lang="ru-RU" sz="1200" kern="50" dirty="0" smtClean="0">
                <a:effectLst/>
                <a:latin typeface="Arial"/>
                <a:ea typeface="Lucida Sans Unicode"/>
                <a:cs typeface="Times New Roman"/>
              </a:rPr>
              <a:t>Wir haben keine Zeit, um</a:t>
            </a:r>
            <a:r>
              <a:rPr lang="de-DE" sz="1200" kern="50" dirty="0" smtClean="0">
                <a:effectLst/>
                <a:latin typeface="Arial"/>
                <a:ea typeface="Lucida Sans Unicode"/>
                <a:cs typeface="Times New Roman"/>
              </a:rPr>
              <a:t> gesund und lecker</a:t>
            </a:r>
            <a:r>
              <a:rPr lang="ru-RU" sz="1200" kern="50" dirty="0" smtClean="0">
                <a:effectLst/>
                <a:latin typeface="Arial"/>
                <a:ea typeface="Lucida Sans Unicode"/>
                <a:cs typeface="Times New Roman"/>
              </a:rPr>
              <a:t> zu kochen</a:t>
            </a:r>
            <a:r>
              <a:rPr lang="de-DE" sz="1200" kern="50" dirty="0" smtClean="0">
                <a:effectLst/>
                <a:latin typeface="Arial"/>
                <a:ea typeface="Lucida Sans Unicode"/>
                <a:cs typeface="Times New Roman"/>
              </a:rPr>
              <a:t>. Wir e</a:t>
            </a:r>
            <a:r>
              <a:rPr lang="ru-RU" sz="1200" kern="50" dirty="0" smtClean="0">
                <a:effectLst/>
                <a:latin typeface="Arial"/>
                <a:ea typeface="Lucida Sans Unicode"/>
                <a:cs typeface="Times New Roman"/>
              </a:rPr>
              <a:t>ssen</a:t>
            </a:r>
            <a:r>
              <a:rPr lang="de-DE" sz="1200" kern="50" dirty="0" smtClean="0">
                <a:effectLst/>
                <a:latin typeface="Arial"/>
                <a:ea typeface="Lucida Sans Unicode"/>
                <a:cs typeface="Times New Roman"/>
              </a:rPr>
              <a:t> oft </a:t>
            </a:r>
            <a:r>
              <a:rPr lang="ru-RU" sz="1200" kern="50" dirty="0" smtClean="0">
                <a:effectLst/>
                <a:latin typeface="Arial"/>
                <a:ea typeface="Lucida Sans Unicode"/>
                <a:cs typeface="Times New Roman"/>
              </a:rPr>
              <a:t>in Eile und </a:t>
            </a:r>
            <a:r>
              <a:rPr lang="de-DE" sz="1200" kern="50" dirty="0" smtClean="0">
                <a:effectLst/>
                <a:latin typeface="Arial"/>
                <a:ea typeface="Lucida Sans Unicode"/>
                <a:cs typeface="Times New Roman"/>
              </a:rPr>
              <a:t>ungesund</a:t>
            </a:r>
            <a:r>
              <a:rPr lang="ru-RU" sz="1200" kern="50" dirty="0" smtClean="0">
                <a:effectLst/>
                <a:latin typeface="Arial"/>
                <a:ea typeface="Lucida Sans Unicode"/>
                <a:cs typeface="Times New Roman"/>
              </a:rPr>
              <a:t>. </a:t>
            </a:r>
            <a:r>
              <a:rPr lang="de-DE" sz="1200" kern="50" dirty="0" smtClean="0">
                <a:effectLst/>
                <a:latin typeface="Arial"/>
                <a:ea typeface="Lucida Sans Unicode"/>
                <a:cs typeface="Times New Roman"/>
              </a:rPr>
              <a:t>Lassen Sie uns nachdenken</a:t>
            </a:r>
            <a:r>
              <a:rPr lang="ru-RU" sz="1200" kern="50" dirty="0" smtClean="0">
                <a:effectLst/>
                <a:latin typeface="Arial"/>
                <a:ea typeface="Lucida Sans Unicode"/>
                <a:cs typeface="Times New Roman"/>
              </a:rPr>
              <a:t>,</a:t>
            </a:r>
            <a:r>
              <a:rPr lang="de-DE" sz="1200" kern="50" dirty="0" smtClean="0">
                <a:effectLst/>
                <a:latin typeface="Arial"/>
                <a:ea typeface="Lucida Sans Unicode"/>
                <a:cs typeface="Times New Roman"/>
              </a:rPr>
              <a:t> was haben</a:t>
            </a:r>
            <a:r>
              <a:rPr lang="ru-RU" sz="1200" kern="50" dirty="0" smtClean="0">
                <a:effectLst/>
                <a:latin typeface="Arial"/>
                <a:ea typeface="Lucida Sans Unicode"/>
                <a:cs typeface="Times New Roman"/>
              </a:rPr>
              <a:t> wir heute </a:t>
            </a:r>
            <a:r>
              <a:rPr lang="de-DE" sz="1200" kern="50" dirty="0" err="1" smtClean="0">
                <a:effectLst/>
                <a:latin typeface="Arial"/>
                <a:ea typeface="Lucida Sans Unicode"/>
                <a:cs typeface="Times New Roman"/>
              </a:rPr>
              <a:t>geg</a:t>
            </a:r>
            <a:r>
              <a:rPr lang="ru-RU" sz="1200" kern="50" dirty="0" smtClean="0">
                <a:effectLst/>
                <a:latin typeface="Arial"/>
                <a:ea typeface="Lucida Sans Unicode"/>
                <a:cs typeface="Times New Roman"/>
              </a:rPr>
              <a:t>essen?</a:t>
            </a: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Wir essen häufig Fertigprodukte (Burger, Pasta, Muffins, Gebäck) die, wie wir meinen, uns satt machen und gleichzeitig gesund oder zumindest unschädlich für uns sind. Doch dies ist ein Irrtum, denn die Qualität dieser Lebensmittel entspricht nicht den Bedürfnissen unseres Körpers an den nötigen Nährstoffen.</a:t>
            </a:r>
          </a:p>
          <a:p>
            <a:pPr>
              <a:spcAft>
                <a:spcPts val="600"/>
              </a:spcAft>
            </a:pPr>
            <a:r>
              <a:rPr lang="de-DE" sz="1200" kern="50" dirty="0" smtClean="0">
                <a:effectLst/>
                <a:latin typeface="Arial"/>
                <a:ea typeface="Lucida Sans Unicode"/>
                <a:cs typeface="Times New Roman"/>
              </a:rPr>
              <a:t>In vielen Lebensmitteln, die wir zu uns nehmen, ist eine Vielzahl von Konservierungsstoffen, Verdickungsmitteln, Farbstoffen und Geschmacksverstärkern enthalten, die nur das Aussehen und den Geschmack, aber nicht deren Qualität verbessern.</a:t>
            </a:r>
          </a:p>
          <a:p>
            <a:pPr>
              <a:spcAft>
                <a:spcPts val="600"/>
              </a:spcAft>
            </a:pPr>
            <a:r>
              <a:rPr lang="de-DE" sz="1200" kern="50" dirty="0" smtClean="0">
                <a:effectLst/>
                <a:latin typeface="Arial"/>
                <a:ea typeface="Lucida Sans Unicode"/>
                <a:cs typeface="Times New Roman"/>
              </a:rPr>
              <a:t>Das tägliche Essen von Obst und Gemüse liefert uns immer noch nicht die benötigte Menge an Vitaminen und Mineralstoffen, weil sie auf Böden angebaut sind, die, genauso wie die Luft, verschmutzt und erschöpft sind. Und beim Transport verlieren sie noch mehr an Vitaminen.</a:t>
            </a:r>
          </a:p>
          <a:p>
            <a:pPr>
              <a:spcAft>
                <a:spcPts val="600"/>
              </a:spcAft>
            </a:pPr>
            <a:r>
              <a:rPr lang="de-DE" sz="1200" kern="50" dirty="0" smtClean="0">
                <a:effectLst/>
                <a:latin typeface="Arial"/>
                <a:ea typeface="Lucida Sans Unicode"/>
                <a:cs typeface="Times New Roman"/>
              </a:rPr>
              <a:t>• Darüber hinaus wird das "frische" Gemüse, Obst und Kräuter aus dem Laden oft behandelt, um ihre Haltbarkeit zu verlängern, und führt zu einem erheblichen Verlust an nützlichen Stoffen in diesen Produkten.</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 Wir verwenden oft raffinierte Produkte. Dabei weiß doch jeder, dass die wertvollen Nährstoffe in den Schalen der Früchte, Hülsen und Getreidekeimen zu finden sind, all das, was als Lebensmittelabfall gilt.</a:t>
            </a:r>
          </a:p>
          <a:p>
            <a:pPr>
              <a:spcAft>
                <a:spcPts val="600"/>
              </a:spcAft>
            </a:pPr>
            <a:r>
              <a:rPr lang="de-DE" sz="1200" kern="50" dirty="0" smtClean="0">
                <a:effectLst/>
                <a:latin typeface="Arial"/>
                <a:ea typeface="Lucida Sans Unicode"/>
                <a:cs typeface="Times New Roman"/>
              </a:rPr>
              <a:t> </a:t>
            </a:r>
          </a:p>
          <a:p>
            <a:pPr>
              <a:spcAft>
                <a:spcPts val="600"/>
              </a:spcAft>
            </a:pPr>
            <a:r>
              <a:rPr lang="de-DE" sz="1200" kern="50" dirty="0" smtClean="0">
                <a:effectLst/>
                <a:latin typeface="Arial"/>
                <a:ea typeface="Lucida Sans Unicode"/>
                <a:cs typeface="Times New Roman"/>
              </a:rPr>
              <a:t>• Auch gehen viele Nährstoffe aus den Lebensmitteln beim Kochen durch die Wärme verloren.</a:t>
            </a:r>
          </a:p>
          <a:p>
            <a:pPr>
              <a:spcAft>
                <a:spcPts val="600"/>
              </a:spcAft>
            </a:pPr>
            <a:r>
              <a:rPr lang="de-DE" sz="1200" kern="50" dirty="0" smtClean="0">
                <a:effectLst/>
                <a:latin typeface="Arial"/>
                <a:ea typeface="Lucida Sans Unicode"/>
                <a:cs typeface="Times New Roman"/>
              </a:rPr>
              <a:t> </a:t>
            </a:r>
          </a:p>
          <a:p>
            <a:pPr>
              <a:spcAft>
                <a:spcPts val="600"/>
              </a:spcAft>
            </a:pPr>
            <a:r>
              <a:rPr lang="de-DE" sz="1200" kern="50" dirty="0" smtClean="0">
                <a:effectLst/>
                <a:latin typeface="Arial"/>
                <a:ea typeface="Lucida Sans Unicode"/>
                <a:cs typeface="Times New Roman"/>
              </a:rPr>
              <a:t>• Durch den Einsatz von Hormonen, Antibiotika in der Fleisch- und Geflügelindustrie und die Verwendung von Wachstumsbeschleunigern bei Pflanzen, bekommen wir Produkte, die arm an Nährstoffen und außerdem schädlich für die Gesundheit sind.</a:t>
            </a: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Das Ergebnis - ein Überschuss von Kohlenhydraten, Fetten, Kalorien und ein Mangel an Ballaststoffen, Proteinen, fast aller Vitamine, und vielen Mineralien.</a:t>
            </a:r>
          </a:p>
          <a:p>
            <a:r>
              <a:rPr lang="de-DE" sz="1200" kern="50" dirty="0" smtClean="0">
                <a:effectLst/>
                <a:latin typeface="Arial"/>
                <a:ea typeface="Lucida Sans Unicode"/>
                <a:cs typeface="Times New Roman"/>
              </a:rPr>
              <a:t>Wissenschaftliche Studien bestätigen, dass selbst in den hoch entwickelten Ländern, wo die Mehrheit der Menschen Obst und Gemüse mehrmals am Tag zu sich nehmen, sie immer noch an einem Mangel an Vitaminen und Mineralstoffen leiden. Die Bürger der Vereinigten Staaten, Deutschland, Frankreich, dem Vereinigten Königreich erhalten täglich mit der Nahrung nur 30% aller Nährstoffe, die der Körper braucht. </a:t>
            </a:r>
            <a:endParaRPr lang="ru-RU" dirty="0" smtClean="0"/>
          </a:p>
        </p:txBody>
      </p:sp>
      <p:sp>
        <p:nvSpPr>
          <p:cNvPr id="4" name="Номер слайда 3"/>
          <p:cNvSpPr>
            <a:spLocks noGrp="1"/>
          </p:cNvSpPr>
          <p:nvPr>
            <p:ph type="sldNum" sz="quarter" idx="10"/>
          </p:nvPr>
        </p:nvSpPr>
        <p:spPr/>
        <p:txBody>
          <a:bodyPr/>
          <a:lstStyle/>
          <a:p>
            <a:fld id="{5D2BA5AC-70D4-437C-875F-1DD8C30E5C6D}" type="slidenum">
              <a:rPr lang="ru-RU" smtClean="0"/>
              <a:t>2</a:t>
            </a:fld>
            <a:endParaRPr lang="ru-RU" dirty="0"/>
          </a:p>
        </p:txBody>
      </p:sp>
    </p:spTree>
    <p:extLst>
      <p:ext uri="{BB962C8B-B14F-4D97-AF65-F5344CB8AC3E}">
        <p14:creationId xmlns:p14="http://schemas.microsoft.com/office/powerpoint/2010/main" val="3033710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DDBS ist für alle, die:</a:t>
            </a:r>
          </a:p>
          <a:p>
            <a:pPr>
              <a:spcAft>
                <a:spcPts val="600"/>
              </a:spcAft>
            </a:pPr>
            <a:r>
              <a:rPr lang="de-DE" sz="1200" kern="50" dirty="0" smtClean="0">
                <a:effectLst/>
                <a:latin typeface="Arial"/>
                <a:ea typeface="Lucida Sans Unicode"/>
                <a:cs typeface="Times New Roman"/>
              </a:rPr>
              <a:t>Ihre Zeit schätzen </a:t>
            </a:r>
          </a:p>
          <a:p>
            <a:pPr>
              <a:spcAft>
                <a:spcPts val="600"/>
              </a:spcAft>
            </a:pPr>
            <a:r>
              <a:rPr lang="de-DE" sz="1200" kern="50" dirty="0" smtClean="0">
                <a:effectLst/>
                <a:latin typeface="Arial"/>
                <a:ea typeface="Lucida Sans Unicode"/>
                <a:cs typeface="Times New Roman"/>
              </a:rPr>
              <a:t>das Natürliche und Leckere lieben</a:t>
            </a:r>
          </a:p>
          <a:p>
            <a:pPr>
              <a:spcAft>
                <a:spcPts val="600"/>
              </a:spcAft>
            </a:pPr>
            <a:r>
              <a:rPr lang="de-DE" sz="1200" kern="50" dirty="0" smtClean="0">
                <a:effectLst/>
                <a:latin typeface="Arial"/>
                <a:ea typeface="Lucida Sans Unicode"/>
                <a:cs typeface="Times New Roman"/>
              </a:rPr>
              <a:t>Sich richtig ernähren</a:t>
            </a:r>
          </a:p>
          <a:p>
            <a:pPr>
              <a:spcAft>
                <a:spcPts val="600"/>
              </a:spcAft>
            </a:pPr>
            <a:r>
              <a:rPr lang="de-DE" sz="1200" kern="50" dirty="0" smtClean="0">
                <a:effectLst/>
                <a:latin typeface="Arial"/>
                <a:ea typeface="Lucida Sans Unicode"/>
                <a:cs typeface="Times New Roman"/>
              </a:rPr>
              <a:t>Sich um das gute Aussehen kümmern</a:t>
            </a:r>
          </a:p>
          <a:p>
            <a:pPr>
              <a:spcAft>
                <a:spcPts val="600"/>
              </a:spcAft>
            </a:pPr>
            <a:r>
              <a:rPr lang="de-DE" sz="1200" kern="50" dirty="0" smtClean="0">
                <a:effectLst/>
                <a:latin typeface="Arial"/>
                <a:ea typeface="Lucida Sans Unicode"/>
                <a:cs typeface="Times New Roman"/>
              </a:rPr>
              <a:t>Sport treiben</a:t>
            </a:r>
          </a:p>
          <a:p>
            <a:pPr>
              <a:spcAft>
                <a:spcPts val="600"/>
              </a:spcAft>
            </a:pPr>
            <a:r>
              <a:rPr lang="de-DE" sz="1200" kern="50" dirty="0" smtClean="0">
                <a:effectLst/>
                <a:latin typeface="Arial"/>
                <a:ea typeface="Lucida Sans Unicode"/>
                <a:cs typeface="Times New Roman"/>
              </a:rPr>
              <a:t>Aktive Erholung bevorzugen</a:t>
            </a:r>
          </a:p>
          <a:p>
            <a:pPr>
              <a:spcAft>
                <a:spcPts val="600"/>
              </a:spcAft>
            </a:pPr>
            <a:r>
              <a:rPr lang="de-DE" sz="1200" kern="50" dirty="0" smtClean="0">
                <a:effectLst/>
                <a:latin typeface="Arial"/>
                <a:ea typeface="Lucida Sans Unicode"/>
                <a:cs typeface="Times New Roman"/>
              </a:rPr>
              <a:t> </a:t>
            </a:r>
          </a:p>
          <a:p>
            <a:pPr>
              <a:spcAft>
                <a:spcPts val="600"/>
              </a:spcAft>
            </a:pPr>
            <a:r>
              <a:rPr lang="de-DE" sz="1200" b="1" kern="50" dirty="0" smtClean="0">
                <a:effectLst/>
                <a:latin typeface="Arial"/>
                <a:ea typeface="Lucida Sans Unicode"/>
                <a:cs typeface="Times New Roman"/>
              </a:rPr>
              <a:t>Sowie:</a:t>
            </a:r>
          </a:p>
          <a:p>
            <a:pPr>
              <a:spcAft>
                <a:spcPts val="600"/>
              </a:spcAft>
            </a:pPr>
            <a:r>
              <a:rPr lang="de-DE" sz="1200" kern="50" dirty="0" smtClean="0">
                <a:effectLst/>
                <a:latin typeface="Arial"/>
                <a:ea typeface="Lucida Sans Unicode"/>
                <a:cs typeface="Times New Roman"/>
              </a:rPr>
              <a:t>Menschen mit einer hohen körperlichen Belastung</a:t>
            </a:r>
          </a:p>
          <a:p>
            <a:pPr>
              <a:spcAft>
                <a:spcPts val="600"/>
              </a:spcAft>
            </a:pPr>
            <a:r>
              <a:rPr lang="de-DE" sz="1200" kern="50" dirty="0" smtClean="0">
                <a:effectLst/>
                <a:latin typeface="Arial"/>
                <a:ea typeface="Lucida Sans Unicode"/>
                <a:cs typeface="Times New Roman"/>
              </a:rPr>
              <a:t>Alle, die Müdigkeit und Stress erfahren</a:t>
            </a:r>
          </a:p>
          <a:p>
            <a:pPr>
              <a:spcAft>
                <a:spcPts val="600"/>
              </a:spcAft>
            </a:pPr>
            <a:r>
              <a:rPr lang="de-DE" sz="1200" kern="50" dirty="0" smtClean="0">
                <a:effectLst/>
                <a:latin typeface="Arial"/>
                <a:ea typeface="Lucida Sans Unicode"/>
                <a:cs typeface="Times New Roman"/>
              </a:rPr>
              <a:t>Menschen mit Verdauungsproblemen</a:t>
            </a:r>
          </a:p>
          <a:p>
            <a:pPr>
              <a:spcAft>
                <a:spcPts val="600"/>
              </a:spcAft>
            </a:pPr>
            <a:r>
              <a:rPr lang="de-DE" sz="1200" kern="50" dirty="0" smtClean="0">
                <a:effectLst/>
                <a:latin typeface="Arial"/>
                <a:ea typeface="Lucida Sans Unicode"/>
                <a:cs typeface="Times New Roman"/>
              </a:rPr>
              <a:t>Alle, die sich in einer Regenerationsphase nach einer Verletzung und Operationen befinden</a:t>
            </a:r>
          </a:p>
          <a:p>
            <a:pPr>
              <a:spcAft>
                <a:spcPts val="600"/>
              </a:spcAft>
            </a:pPr>
            <a:r>
              <a:rPr lang="de-DE" sz="1200" kern="50" dirty="0" smtClean="0">
                <a:effectLst/>
                <a:latin typeface="Arial"/>
                <a:ea typeface="Lucida Sans Unicode"/>
                <a:cs typeface="Times New Roman"/>
              </a:rPr>
              <a:t>Jeder, der sein Gewicht halten möchte </a:t>
            </a:r>
          </a:p>
          <a:p>
            <a:pPr>
              <a:spcAft>
                <a:spcPts val="600"/>
              </a:spcAft>
            </a:pPr>
            <a:r>
              <a:rPr lang="de-DE" sz="1200" kern="50" dirty="0" smtClean="0">
                <a:effectLst/>
                <a:latin typeface="Arial"/>
                <a:ea typeface="Lucida Sans Unicode"/>
                <a:cs typeface="Times New Roman"/>
              </a:rPr>
              <a:t>Für eine gesunde Haut, Haare und Nägel pflegen</a:t>
            </a:r>
          </a:p>
          <a:p>
            <a:r>
              <a:rPr lang="de-DE" sz="1200" kern="50" dirty="0" smtClean="0">
                <a:effectLst/>
                <a:latin typeface="Arial"/>
                <a:ea typeface="Lucida Sans Unicode"/>
                <a:cs typeface="Times New Roman"/>
              </a:rPr>
              <a:t>Für ältere Menschen</a:t>
            </a:r>
            <a:endParaRPr lang="de-DE"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20</a:t>
            </a:fld>
            <a:endParaRPr lang="ru-RU"/>
          </a:p>
        </p:txBody>
      </p:sp>
    </p:spTree>
    <p:extLst>
      <p:ext uri="{BB962C8B-B14F-4D97-AF65-F5344CB8AC3E}">
        <p14:creationId xmlns:p14="http://schemas.microsoft.com/office/powerpoint/2010/main" val="3127011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C4D3A0E-9FFD-4498-9051-1B5CE16836BD}" type="slidenum">
              <a:rPr lang="ru-RU" smtClean="0"/>
              <a:t>21</a:t>
            </a:fld>
            <a:endParaRPr lang="ru-RU"/>
          </a:p>
        </p:txBody>
      </p:sp>
    </p:spTree>
    <p:extLst>
      <p:ext uri="{BB962C8B-B14F-4D97-AF65-F5344CB8AC3E}">
        <p14:creationId xmlns:p14="http://schemas.microsoft.com/office/powerpoint/2010/main" val="2639224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22</a:t>
            </a:fld>
            <a:endParaRPr lang="ru-RU"/>
          </a:p>
        </p:txBody>
      </p:sp>
    </p:spTree>
    <p:extLst>
      <p:ext uri="{BB962C8B-B14F-4D97-AF65-F5344CB8AC3E}">
        <p14:creationId xmlns:p14="http://schemas.microsoft.com/office/powerpoint/2010/main" val="829745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kern="50" dirty="0" smtClean="0">
                <a:effectLst/>
                <a:latin typeface="Arial"/>
                <a:ea typeface="Lucida Sans Unicode"/>
                <a:cs typeface="Times New Roman"/>
              </a:rPr>
              <a:t>Was tun, wenn die Lebensmittel unseren Körper nicht mit allen wichtigen Vitaminen und Mineralstoffen versorgen?</a:t>
            </a:r>
          </a:p>
          <a:p>
            <a:pPr>
              <a:spcAft>
                <a:spcPts val="600"/>
              </a:spcAft>
            </a:pPr>
            <a:r>
              <a:rPr lang="de-DE" sz="1200" kern="50" dirty="0" smtClean="0">
                <a:effectLst/>
                <a:latin typeface="Arial"/>
                <a:ea typeface="Lucida Sans Unicode"/>
                <a:cs typeface="Times New Roman"/>
              </a:rPr>
              <a:t>Lassen Sie uns Japan in Betracht ziehen. Wie konnten sie die Situation beeinflussen? Das Land der aufgehenden Sonne - ein hervorragendes Beispiel für ein besonderes Augenmerk für die Erhaltung der Gesundheit der Bürger. Sie wissen, dass in diesem Land mehr als 50.000 Menschen leben, deren Alter 100 Jahre überschritten hat!</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Japans  Medizin mag für uns sehr seltsam erscheinen. Es gilt als normal, wenn der Arzt tägliche 40 Minuten lange Spaziergänge im Park verschreibt. Japaner sind sehr autoritätshörig, und folgen immer strikt den Anweisungen.</a:t>
            </a:r>
          </a:p>
          <a:p>
            <a:pPr>
              <a:spcAft>
                <a:spcPts val="600"/>
              </a:spcAft>
            </a:pPr>
            <a:r>
              <a:rPr lang="de-DE" sz="1200" kern="50" dirty="0" smtClean="0">
                <a:effectLst/>
                <a:latin typeface="Arial"/>
                <a:ea typeface="Lucida Sans Unicode"/>
                <a:cs typeface="Times New Roman"/>
              </a:rPr>
              <a:t> </a:t>
            </a:r>
          </a:p>
          <a:p>
            <a:pPr>
              <a:spcAft>
                <a:spcPts val="600"/>
              </a:spcAft>
            </a:pPr>
            <a:r>
              <a:rPr lang="de-DE" sz="1200" kern="50" dirty="0" smtClean="0">
                <a:effectLst/>
                <a:latin typeface="Arial"/>
                <a:ea typeface="Lucida Sans Unicode"/>
                <a:cs typeface="Times New Roman"/>
              </a:rPr>
              <a:t>Also, was ist das Geheimnis solch einer hohen Lebenserwartung unter den Japanern?</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 Erstens ist es natürlich, die richtige Ernährung und regelmäßige physische Belastung.</a:t>
            </a:r>
          </a:p>
          <a:p>
            <a:pPr>
              <a:spcAft>
                <a:spcPts val="600"/>
              </a:spcAft>
            </a:pPr>
            <a:r>
              <a:rPr lang="de-DE" sz="1200" kern="50" dirty="0" smtClean="0">
                <a:effectLst/>
                <a:latin typeface="Arial"/>
                <a:ea typeface="Lucida Sans Unicode"/>
                <a:cs typeface="Times New Roman"/>
              </a:rPr>
              <a:t>► Zweitens, regelmäßige Vorsorgeuntersuchungen.</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 Und drittens, ein so hoher Lebensstandard und Rekordergebnisse in der Gesundheit – sind das Resultat eines staatlichen Gesundheitsprogramms der Nation in Japan.</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Die Lösung wurde bereits vor 50 Jahren gefunden, und liegt in den ergänzenden bilanzierten Diäten mit Hilfe von Nahrungsergänzungsmitteln. Heute nehmen 90% der Menschen in Japan Nahrungsergänzungsmittel ein. Selbst bei einer Arbeitsaufnahme enthalten die Fragebögen Fragen über die Zusatzstoffe, die die Person zu sich nimmt. Daraus lässt sich schließen, ob eine Person verantwortungsbewusst mit seiner Gesundheit umgeht, denn das beeinflusst auch sein Arbeitsverhalten. Japanische Unternehmen schätzen sehr ihre gesunden, intelligenten und vor Energie sprudelnden Mitarbeiter. </a:t>
            </a:r>
          </a:p>
          <a:p>
            <a:pPr>
              <a:spcAft>
                <a:spcPts val="600"/>
              </a:spcAft>
            </a:pPr>
            <a:r>
              <a:rPr lang="de-DE" sz="1200" kern="50" dirty="0" smtClean="0">
                <a:effectLst/>
                <a:latin typeface="Arial"/>
                <a:ea typeface="Lucida Sans Unicode"/>
                <a:cs typeface="Times New Roman"/>
              </a:rPr>
              <a:t>Als Ergebnis dieser Vorgehensweise mit Nahrungsergänzungsmitteln, sehen Japaner immer jung aus, und führen in jedem Alter ein aktives Leben. </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b="1" kern="50" dirty="0" smtClean="0">
                <a:effectLst/>
                <a:latin typeface="Arial"/>
                <a:ea typeface="Lucida Sans Unicode"/>
                <a:cs typeface="Times New Roman"/>
              </a:rPr>
              <a:t>Nahrungsergänzungs- und Ersatzmittel nehmen zurzeit:</a:t>
            </a:r>
            <a:br>
              <a:rPr lang="de-DE" sz="1200" b="1" kern="50" dirty="0" smtClean="0">
                <a:effectLst/>
                <a:latin typeface="Arial"/>
                <a:ea typeface="Lucida Sans Unicode"/>
                <a:cs typeface="Times New Roman"/>
              </a:rPr>
            </a:br>
            <a:r>
              <a:rPr lang="de-DE" sz="1200" kern="50" dirty="0" smtClean="0">
                <a:effectLst/>
                <a:latin typeface="Arial"/>
                <a:ea typeface="Lucida Sans Unicode"/>
                <a:cs typeface="Times New Roman"/>
              </a:rPr>
              <a:t>Japan - 90% der Bevölkerung</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USA - 70% der Bevölkerung</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Europa - 50% der Bevölkerung</a:t>
            </a:r>
          </a:p>
          <a:p>
            <a:r>
              <a:rPr lang="de-DE" sz="1200" kern="50" dirty="0" smtClean="0">
                <a:effectLst/>
                <a:latin typeface="Arial"/>
                <a:ea typeface="Lucida Sans Unicode"/>
                <a:cs typeface="Times New Roman"/>
              </a:rPr>
              <a:t>In Russland sind es etwa 3% und in den GUS Staaten ca. 3-8% der Bevölkerung, die </a:t>
            </a:r>
            <a:r>
              <a:rPr lang="de-DE" sz="1200" kern="50" dirty="0" err="1" smtClean="0">
                <a:effectLst/>
                <a:latin typeface="Arial"/>
                <a:ea typeface="Lucida Sans Unicode"/>
                <a:cs typeface="Times New Roman"/>
              </a:rPr>
              <a:t>NEM’s</a:t>
            </a:r>
            <a:r>
              <a:rPr lang="de-DE" sz="1200" kern="50" dirty="0" smtClean="0">
                <a:effectLst/>
                <a:latin typeface="Arial"/>
                <a:ea typeface="Lucida Sans Unicode"/>
                <a:cs typeface="Times New Roman"/>
              </a:rPr>
              <a:t> einnehmen.</a:t>
            </a:r>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3</a:t>
            </a:fld>
            <a:endParaRPr lang="ru-RU"/>
          </a:p>
        </p:txBody>
      </p:sp>
    </p:spTree>
    <p:extLst>
      <p:ext uri="{BB962C8B-B14F-4D97-AF65-F5344CB8AC3E}">
        <p14:creationId xmlns:p14="http://schemas.microsoft.com/office/powerpoint/2010/main" val="3779686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ru-RU" sz="1200" kern="50" dirty="0" smtClean="0">
                <a:effectLst/>
                <a:latin typeface="Arial"/>
                <a:ea typeface="Lucida Sans Unicode"/>
                <a:cs typeface="Times New Roman"/>
              </a:rPr>
              <a:t>Wir leiden unter permanentem </a:t>
            </a:r>
            <a:r>
              <a:rPr lang="de-DE" sz="1200" kern="50" dirty="0" smtClean="0">
                <a:effectLst/>
                <a:latin typeface="Arial"/>
                <a:ea typeface="Lucida Sans Unicode"/>
                <a:cs typeface="Times New Roman"/>
              </a:rPr>
              <a:t>Leistungsdruck und erleben ständigen </a:t>
            </a:r>
            <a:r>
              <a:rPr lang="ru-RU" sz="1200" kern="50" dirty="0" smtClean="0">
                <a:effectLst/>
                <a:latin typeface="Arial"/>
                <a:ea typeface="Lucida Sans Unicode"/>
                <a:cs typeface="Times New Roman"/>
              </a:rPr>
              <a:t>Zeitmangel</a:t>
            </a:r>
            <a:r>
              <a:rPr lang="de-DE" sz="1200" kern="50" dirty="0" smtClean="0">
                <a:effectLst/>
                <a:latin typeface="Arial"/>
                <a:ea typeface="Lucida Sans Unicode"/>
                <a:cs typeface="Times New Roman"/>
              </a:rPr>
              <a:t>.</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b="1" kern="50" dirty="0" smtClean="0">
                <a:effectLst/>
                <a:latin typeface="Arial"/>
                <a:ea typeface="Lucida Sans Unicode"/>
                <a:cs typeface="Times New Roman"/>
              </a:rPr>
              <a:t>Stimmen </a:t>
            </a:r>
            <a:r>
              <a:rPr lang="ru-RU" sz="1200" b="1" kern="50" dirty="0" smtClean="0">
                <a:effectLst/>
                <a:latin typeface="Arial"/>
                <a:ea typeface="Lucida Sans Unicode"/>
                <a:cs typeface="Times New Roman"/>
              </a:rPr>
              <a:t>Sie zu?!</a:t>
            </a:r>
            <a:endParaRPr lang="de-DE" sz="1200" b="1"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In diesem Zusammenhang stellen wir hohe Anforderungen an die Lebensmittel!</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Um d</a:t>
            </a:r>
            <a:r>
              <a:rPr lang="de-DE" sz="1200" kern="50" dirty="0" err="1" smtClean="0">
                <a:effectLst/>
                <a:latin typeface="Arial"/>
                <a:ea typeface="Lucida Sans Unicode"/>
                <a:cs typeface="Times New Roman"/>
              </a:rPr>
              <a:t>ie</a:t>
            </a:r>
            <a:r>
              <a:rPr lang="de-DE" sz="1200" kern="50" dirty="0" smtClean="0">
                <a:effectLst/>
                <a:latin typeface="Arial"/>
                <a:ea typeface="Lucida Sans Unicode"/>
                <a:cs typeface="Times New Roman"/>
              </a:rPr>
              <a:t> Bedürfnisse</a:t>
            </a:r>
            <a:r>
              <a:rPr lang="ru-RU" sz="1200" kern="50" dirty="0" smtClean="0">
                <a:effectLst/>
                <a:latin typeface="Arial"/>
                <a:ea typeface="Lucida Sans Unicode"/>
                <a:cs typeface="Times New Roman"/>
              </a:rPr>
              <a:t> der modernen Gesellschaft</a:t>
            </a:r>
            <a:r>
              <a:rPr lang="de-DE" sz="1200" kern="50" dirty="0" smtClean="0">
                <a:effectLst/>
                <a:latin typeface="Arial"/>
                <a:ea typeface="Lucida Sans Unicode"/>
                <a:cs typeface="Times New Roman"/>
              </a:rPr>
              <a:t> zu erfüllen, sollte das E</a:t>
            </a:r>
            <a:r>
              <a:rPr lang="ru-RU" sz="1200" kern="50" dirty="0" smtClean="0">
                <a:effectLst/>
                <a:latin typeface="Arial"/>
                <a:ea typeface="Lucida Sans Unicode"/>
                <a:cs typeface="Times New Roman"/>
              </a:rPr>
              <a:t>ssen:</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Schnell </a:t>
            </a:r>
            <a:r>
              <a:rPr lang="de-DE" sz="1200" kern="50" dirty="0" smtClean="0">
                <a:effectLst/>
                <a:latin typeface="Arial"/>
                <a:ea typeface="Lucida Sans Unicode"/>
                <a:cs typeface="Times New Roman"/>
              </a:rPr>
              <a:t>in der Zubereitung sein</a:t>
            </a:r>
            <a:r>
              <a:rPr lang="ru-RU" sz="1200" kern="50" dirty="0" smtClean="0">
                <a:effectLst/>
                <a:latin typeface="Arial"/>
                <a:ea typeface="Lucida Sans Unicode"/>
                <a:cs typeface="Times New Roman"/>
              </a:rPr>
              <a:t>. </a:t>
            </a: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Uns </a:t>
            </a:r>
            <a:r>
              <a:rPr lang="ru-RU" sz="1200" kern="50" dirty="0" smtClean="0">
                <a:effectLst/>
                <a:latin typeface="Arial"/>
                <a:ea typeface="Lucida Sans Unicode"/>
                <a:cs typeface="Times New Roman"/>
              </a:rPr>
              <a:t>ermöglichen, </a:t>
            </a:r>
            <a:r>
              <a:rPr lang="de-DE" sz="1200" kern="50" dirty="0" smtClean="0">
                <a:effectLst/>
                <a:latin typeface="Arial"/>
                <a:ea typeface="Lucida Sans Unicode"/>
                <a:cs typeface="Times New Roman"/>
              </a:rPr>
              <a:t>die </a:t>
            </a:r>
            <a:r>
              <a:rPr lang="ru-RU" sz="1200" kern="50" dirty="0" smtClean="0">
                <a:effectLst/>
                <a:latin typeface="Arial"/>
                <a:ea typeface="Lucida Sans Unicode"/>
                <a:cs typeface="Times New Roman"/>
              </a:rPr>
              <a:t>Zeit am Kochen</a:t>
            </a:r>
            <a:r>
              <a:rPr lang="de-DE" sz="1200" kern="50" dirty="0" smtClean="0">
                <a:effectLst/>
                <a:latin typeface="Arial"/>
                <a:ea typeface="Lucida Sans Unicode"/>
                <a:cs typeface="Times New Roman"/>
              </a:rPr>
              <a:t> und der Einnahme</a:t>
            </a:r>
            <a:r>
              <a:rPr lang="ru-RU" sz="1200" kern="50" dirty="0" smtClean="0">
                <a:effectLst/>
                <a:latin typeface="Arial"/>
                <a:ea typeface="Lucida Sans Unicode"/>
                <a:cs typeface="Times New Roman"/>
              </a:rPr>
              <a:t> zu</a:t>
            </a:r>
            <a:r>
              <a:rPr lang="de-DE" sz="1200" kern="50" dirty="0" smtClean="0">
                <a:effectLst/>
                <a:latin typeface="Arial"/>
                <a:ea typeface="Lucida Sans Unicode"/>
                <a:cs typeface="Times New Roman"/>
              </a:rPr>
              <a:t> sparen</a:t>
            </a:r>
            <a:r>
              <a:rPr lang="ru-RU" sz="1200" kern="50" dirty="0" smtClean="0">
                <a:effectLst/>
                <a:latin typeface="Arial"/>
                <a:ea typeface="Lucida Sans Unicode"/>
                <a:cs typeface="Times New Roman"/>
              </a:rPr>
              <a:t>.</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nahrhaft</a:t>
            </a: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ru-RU" sz="1200" kern="50" dirty="0" smtClean="0">
                <a:effectLst/>
                <a:latin typeface="Arial"/>
                <a:ea typeface="Lucida Sans Unicode"/>
                <a:cs typeface="Times New Roman"/>
              </a:rPr>
              <a:t>nützlich</a:t>
            </a: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sicher</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u</a:t>
            </a:r>
            <a:r>
              <a:rPr lang="ru-RU" sz="1200" kern="50" dirty="0" smtClean="0">
                <a:effectLst/>
                <a:latin typeface="Arial"/>
                <a:ea typeface="Lucida Sans Unicode"/>
                <a:cs typeface="Times New Roman"/>
              </a:rPr>
              <a:t>nd, natürlich, lecker</a:t>
            </a:r>
            <a:r>
              <a:rPr lang="de-DE" sz="1200" kern="50" dirty="0" smtClean="0">
                <a:effectLst/>
                <a:latin typeface="Arial"/>
                <a:ea typeface="Lucida Sans Unicode"/>
                <a:cs typeface="Times New Roman"/>
              </a:rPr>
              <a:t> sein</a:t>
            </a:r>
          </a:p>
          <a:p>
            <a:pPr>
              <a:spcAft>
                <a:spcPts val="600"/>
              </a:spcAft>
            </a:pPr>
            <a:endParaRPr lang="de-DE" sz="1200" kern="50" dirty="0" smtClean="0">
              <a:effectLst/>
              <a:latin typeface="Arial"/>
              <a:ea typeface="Lucida Sans Unicode"/>
              <a:cs typeface="Times New Roman"/>
            </a:endParaRPr>
          </a:p>
          <a:p>
            <a:pPr>
              <a:spcAft>
                <a:spcPts val="600"/>
              </a:spcAft>
            </a:pPr>
            <a:r>
              <a:rPr lang="ru-RU" sz="1200" b="1" kern="50" dirty="0" smtClean="0">
                <a:effectLst/>
                <a:latin typeface="Arial"/>
                <a:ea typeface="Lucida Sans Unicode"/>
                <a:cs typeface="Times New Roman"/>
              </a:rPr>
              <a:t>Ist dies möglich?</a:t>
            </a: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So w</a:t>
            </a:r>
            <a:r>
              <a:rPr lang="ru-RU" sz="1200" kern="50" dirty="0" smtClean="0">
                <a:effectLst/>
                <a:latin typeface="Arial"/>
                <a:ea typeface="Lucida Sans Unicode"/>
                <a:cs typeface="Times New Roman"/>
              </a:rPr>
              <a:t>ie die </a:t>
            </a:r>
            <a:r>
              <a:rPr lang="de-DE" sz="1200" kern="50" dirty="0" smtClean="0">
                <a:effectLst/>
                <a:latin typeface="Arial"/>
                <a:ea typeface="Lucida Sans Unicode"/>
                <a:cs typeface="Times New Roman"/>
              </a:rPr>
              <a:t>heutige Praxis in Europa, Japan und den USA vorherrschende Esskultur uns zeigt, ist solch eine</a:t>
            </a:r>
            <a:r>
              <a:rPr lang="ru-RU" sz="1200" kern="50" dirty="0" smtClean="0">
                <a:effectLst/>
                <a:latin typeface="Arial"/>
                <a:ea typeface="Lucida Sans Unicode"/>
                <a:cs typeface="Times New Roman"/>
              </a:rPr>
              <a:t> Kombination möglich!</a:t>
            </a:r>
            <a:endParaRPr lang="de-DE" sz="1200" kern="50" dirty="0" smtClean="0">
              <a:effectLst/>
              <a:latin typeface="Arial"/>
              <a:ea typeface="Lucida Sans Unicode"/>
              <a:cs typeface="Times New Roman"/>
            </a:endParaRPr>
          </a:p>
          <a:p>
            <a:r>
              <a:rPr lang="ru-RU" sz="1200" kern="50" dirty="0" smtClean="0">
                <a:effectLst/>
                <a:latin typeface="Arial"/>
                <a:ea typeface="Lucida Sans Unicode"/>
                <a:cs typeface="Times New Roman"/>
              </a:rPr>
              <a:t>Lassen Sie uns</a:t>
            </a:r>
            <a:r>
              <a:rPr lang="de-DE" sz="1200" kern="50" dirty="0" smtClean="0">
                <a:effectLst/>
                <a:latin typeface="Arial"/>
                <a:ea typeface="Lucida Sans Unicode"/>
                <a:cs typeface="Times New Roman"/>
              </a:rPr>
              <a:t> dies näher anschauen</a:t>
            </a:r>
            <a:r>
              <a:rPr lang="ru-RU" sz="1200" kern="50" dirty="0" smtClean="0">
                <a:effectLst/>
                <a:latin typeface="Arial"/>
                <a:ea typeface="Lucida Sans Unicode"/>
                <a:cs typeface="Times New Roman"/>
              </a:rPr>
              <a:t>!</a:t>
            </a:r>
            <a:endParaRPr lang="de-DE"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4</a:t>
            </a:fld>
            <a:endParaRPr lang="ru-RU"/>
          </a:p>
        </p:txBody>
      </p:sp>
    </p:spTree>
    <p:extLst>
      <p:ext uri="{BB962C8B-B14F-4D97-AF65-F5344CB8AC3E}">
        <p14:creationId xmlns:p14="http://schemas.microsoft.com/office/powerpoint/2010/main" val="2408224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Das Sortiment von gesunden Lebensmitteln für Ihren Organismus:</a:t>
            </a:r>
            <a:r>
              <a:rPr lang="de-DE" sz="1200" kern="50" dirty="0" smtClean="0">
                <a:effectLst/>
                <a:latin typeface="Arial"/>
                <a:ea typeface="Lucida Sans Unicode"/>
                <a:cs typeface="Times New Roman"/>
              </a:rPr>
              <a:t>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Daily </a:t>
            </a:r>
            <a:r>
              <a:rPr lang="de-DE" sz="1200" kern="50" dirty="0" err="1" smtClean="0">
                <a:effectLst/>
                <a:latin typeface="Arial"/>
                <a:ea typeface="Lucida Sans Unicode"/>
                <a:cs typeface="Times New Roman"/>
              </a:rPr>
              <a:t>Delicious</a:t>
            </a:r>
            <a:r>
              <a:rPr lang="de-DE" sz="1200" kern="50" dirty="0" smtClean="0">
                <a:effectLst/>
                <a:latin typeface="Arial"/>
                <a:ea typeface="Lucida Sans Unicode"/>
                <a:cs typeface="Times New Roman"/>
              </a:rPr>
              <a:t>  - «Lecker jeden Tag», und der erste Vertreter der Beauty Shakes - «Der köstliche Weg zum guten Aussehen».  </a:t>
            </a:r>
          </a:p>
          <a:p>
            <a:pPr>
              <a:spcAft>
                <a:spcPts val="600"/>
              </a:spcAft>
            </a:pPr>
            <a:r>
              <a:rPr lang="de-DE" sz="1200" kern="50" dirty="0" smtClean="0">
                <a:effectLst/>
                <a:latin typeface="Arial"/>
                <a:ea typeface="Lucida Sans Unicode"/>
                <a:cs typeface="Times New Roman"/>
              </a:rPr>
              <a:t> </a:t>
            </a:r>
          </a:p>
          <a:p>
            <a:pPr>
              <a:spcAft>
                <a:spcPts val="600"/>
              </a:spcAft>
            </a:pPr>
            <a:r>
              <a:rPr lang="de-DE" sz="1200" kern="50" dirty="0" smtClean="0">
                <a:effectLst/>
                <a:latin typeface="Arial"/>
                <a:ea typeface="Lucida Sans Unicode"/>
                <a:cs typeface="Times New Roman"/>
              </a:rPr>
              <a:t>Stimmen Sie zu, dass das, was oft lecker ist, nicht unbedingt gesund ist. Und das, was gesund ist - nicht immer lecker...</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Mehr als 1,5 Jahre wurde entwickelt und geforscht und es entstand ein neues Produkt, das die wichtigste Anforderung erfüllt: «gesund und lecker».</a:t>
            </a:r>
          </a:p>
          <a:p>
            <a:pPr>
              <a:spcAft>
                <a:spcPts val="600"/>
              </a:spcAft>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Unser Produkt Daily </a:t>
            </a:r>
            <a:r>
              <a:rPr lang="de-DE" sz="1200" kern="50" dirty="0" err="1" smtClean="0">
                <a:effectLst/>
                <a:latin typeface="Arial"/>
                <a:ea typeface="Lucida Sans Unicode"/>
                <a:cs typeface="Times New Roman"/>
              </a:rPr>
              <a:t>Delicious</a:t>
            </a:r>
            <a:r>
              <a:rPr lang="de-DE" sz="1200" kern="50" dirty="0" smtClean="0">
                <a:effectLst/>
                <a:latin typeface="Arial"/>
                <a:ea typeface="Lucida Sans Unicode"/>
                <a:cs typeface="Times New Roman"/>
              </a:rPr>
              <a:t> ist nicht nur gesund, sondern auch sehr lecker! Es ist eine perfekt ausgewogene Protein Formel von tierischen und pflanzlichen Protein in Kombination mit Collagen, Vitaminen und Mineralien. Es fördert Vitalität und körperliche Aktivität, tankt jeden Tag mit Energie.</a:t>
            </a:r>
          </a:p>
          <a:p>
            <a:endParaRPr lang="de-DE" sz="1200" kern="50" dirty="0" smtClean="0">
              <a:effectLst/>
              <a:latin typeface="Arial"/>
              <a:ea typeface="Lucida Sans Unicode"/>
              <a:cs typeface="Times New Roman"/>
            </a:endParaRPr>
          </a:p>
          <a:p>
            <a:r>
              <a:rPr lang="de-DE" sz="1200" kern="50" dirty="0" smtClean="0">
                <a:effectLst/>
                <a:latin typeface="Arial"/>
                <a:ea typeface="Lucida Sans Unicode"/>
                <a:cs typeface="Times New Roman"/>
              </a:rPr>
              <a:t>Die Shakes enthalten KEIN GMO, und in der Herstellung werden KEINE Rohstoffe verwendet, die aus genetisch veränderten Zutaten gewonnen werden. </a:t>
            </a:r>
            <a:endParaRPr lang="de-DE" dirty="0" smtClean="0"/>
          </a:p>
          <a:p>
            <a:r>
              <a:rPr lang="de-DE" dirty="0" smtClean="0"/>
              <a:t>Shakes enthalten </a:t>
            </a:r>
            <a:r>
              <a:rPr lang="de-DE" b="1" dirty="0" smtClean="0"/>
              <a:t>KEIN GMO</a:t>
            </a:r>
            <a:r>
              <a:rPr lang="de-DE" dirty="0" smtClean="0"/>
              <a:t>, und in der Herstellung werden </a:t>
            </a:r>
            <a:r>
              <a:rPr lang="de-DE" b="1" dirty="0" smtClean="0"/>
              <a:t>KEINE Rohstoffe verwendet, die aus genetisch veränderten Zutaten</a:t>
            </a:r>
            <a:r>
              <a:rPr lang="de-DE" dirty="0" smtClean="0"/>
              <a:t> gewonnen werden. </a:t>
            </a:r>
          </a:p>
        </p:txBody>
      </p:sp>
      <p:sp>
        <p:nvSpPr>
          <p:cNvPr id="4" name="Номер слайда 3"/>
          <p:cNvSpPr>
            <a:spLocks noGrp="1"/>
          </p:cNvSpPr>
          <p:nvPr>
            <p:ph type="sldNum" sz="quarter" idx="10"/>
          </p:nvPr>
        </p:nvSpPr>
        <p:spPr/>
        <p:txBody>
          <a:bodyPr/>
          <a:lstStyle/>
          <a:p>
            <a:fld id="{8C4D3A0E-9FFD-4498-9051-1B5CE16836BD}" type="slidenum">
              <a:rPr lang="ru-RU" smtClean="0"/>
              <a:t>5</a:t>
            </a:fld>
            <a:endParaRPr lang="ru-RU"/>
          </a:p>
        </p:txBody>
      </p:sp>
    </p:spTree>
    <p:extLst>
      <p:ext uri="{BB962C8B-B14F-4D97-AF65-F5344CB8AC3E}">
        <p14:creationId xmlns:p14="http://schemas.microsoft.com/office/powerpoint/2010/main" val="372082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Die Einzigartigkeit unseres neuen Produkts in seiner Zusammensetzung:</a:t>
            </a:r>
            <a:endParaRPr lang="de-DE" sz="1200" kern="50" dirty="0" smtClean="0">
              <a:effectLst/>
              <a:latin typeface="Arial"/>
              <a:ea typeface="Lucida Sans Unicode"/>
              <a:cs typeface="Times New Roman"/>
            </a:endParaRPr>
          </a:p>
          <a:p>
            <a:pPr marL="342900" lvl="0" indent="-342900">
              <a:spcAft>
                <a:spcPts val="600"/>
              </a:spcAft>
              <a:buFont typeface="+mj-lt"/>
              <a:buAutoNum type="arabicPeriod"/>
            </a:pPr>
            <a:r>
              <a:rPr lang="de-DE" sz="1200" kern="50" dirty="0" smtClean="0">
                <a:effectLst/>
                <a:latin typeface="Arial"/>
                <a:ea typeface="Lucida Sans Unicode"/>
                <a:cs typeface="Times New Roman"/>
              </a:rPr>
              <a:t>Der Nährwert, den eine ausgewogene Proteinformel aus 3 wertvollen Proteinquellen darstellt: Milchprotein, Molkenprotein-Konzentrat und Sojaprotein-Isolat.</a:t>
            </a:r>
          </a:p>
          <a:p>
            <a:pPr marL="342900" lvl="0" indent="-342900">
              <a:spcAft>
                <a:spcPts val="600"/>
              </a:spcAft>
              <a:buFont typeface="+mj-lt"/>
              <a:buAutoNum type="arabicPeriod"/>
            </a:pPr>
            <a:r>
              <a:rPr lang="de-DE" sz="1200" kern="50" dirty="0" smtClean="0">
                <a:effectLst/>
                <a:latin typeface="Arial"/>
                <a:ea typeface="Lucida Sans Unicode"/>
                <a:cs typeface="Times New Roman"/>
              </a:rPr>
              <a:t>Die ausgewogene Formel aus Vitaminen und Mineralien, die so zusammengesetzt sind, dass sie sich um Ihre Haut, Haare und Nägel kümmern können.</a:t>
            </a:r>
          </a:p>
          <a:p>
            <a:pPr marL="342900" lvl="0" indent="-342900">
              <a:spcAft>
                <a:spcPts val="600"/>
              </a:spcAft>
              <a:buFont typeface="+mj-lt"/>
              <a:buAutoNum type="arabicPeriod"/>
            </a:pPr>
            <a:r>
              <a:rPr lang="de-DE" sz="1200" kern="50" dirty="0" smtClean="0">
                <a:effectLst/>
                <a:latin typeface="Arial"/>
                <a:ea typeface="Lucida Sans Unicode"/>
                <a:cs typeface="Times New Roman"/>
              </a:rPr>
              <a:t>Eine super Zutat - Kollagen-Peptid, ein Bestandteil der ewigen Jugend. Übrigens, Protein-Shakes mit Kollagen sind in Japan sehr beliebt.</a:t>
            </a:r>
          </a:p>
          <a:p>
            <a:pPr marL="342900" lvl="0" indent="-342900">
              <a:spcAft>
                <a:spcPts val="600"/>
              </a:spcAft>
              <a:buFont typeface="+mj-lt"/>
              <a:buAutoNum type="arabicPeriod"/>
            </a:pPr>
            <a:r>
              <a:rPr lang="de-DE" sz="1200" kern="50" dirty="0" smtClean="0">
                <a:effectLst/>
                <a:latin typeface="Arial"/>
                <a:ea typeface="Lucida Sans Unicode"/>
                <a:cs typeface="Times New Roman"/>
              </a:rPr>
              <a:t>Natürlicher Geschmack! Drei bemerkenswerte und meist bekannte Geschmacksrichtungen, die kombiniert werden können.</a:t>
            </a:r>
          </a:p>
          <a:p>
            <a:pPr marL="0" lvl="0" indent="0">
              <a:spcAft>
                <a:spcPts val="600"/>
              </a:spcAft>
              <a:buFont typeface="+mj-lt"/>
              <a:buNone/>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Die Hohe Qualität der Produkte werden durch ihre Komponenten gewährleistet:</a:t>
            </a:r>
          </a:p>
          <a:p>
            <a:pPr marL="342900" lvl="0" indent="-342900">
              <a:spcAft>
                <a:spcPts val="600"/>
              </a:spcAft>
              <a:buFont typeface="Symbol"/>
              <a:buChar char=""/>
            </a:pPr>
            <a:r>
              <a:rPr lang="de-DE" sz="1200" kern="50" dirty="0" smtClean="0">
                <a:effectLst/>
                <a:latin typeface="Arial"/>
                <a:ea typeface="Lucida Sans Unicode"/>
                <a:cs typeface="Times New Roman"/>
              </a:rPr>
              <a:t>Wir verwenden hochwertigen und teuren Molkenprotein</a:t>
            </a:r>
          </a:p>
          <a:p>
            <a:pPr marL="342900" lvl="0" indent="-342900">
              <a:spcAft>
                <a:spcPts val="600"/>
              </a:spcAft>
              <a:buFont typeface="Symbol"/>
              <a:buChar char=""/>
            </a:pPr>
            <a:r>
              <a:rPr lang="de-DE" sz="1200" kern="50" dirty="0" smtClean="0">
                <a:effectLst/>
                <a:latin typeface="Arial"/>
                <a:ea typeface="Lucida Sans Unicode"/>
                <a:cs typeface="Times New Roman"/>
              </a:rPr>
              <a:t>Nur natürliche Aromen, wie Vanille, Himbeere und Schokolade</a:t>
            </a:r>
          </a:p>
          <a:p>
            <a:pPr marL="0" lvl="0" indent="0">
              <a:spcAft>
                <a:spcPts val="600"/>
              </a:spcAft>
              <a:buFont typeface="Symbol"/>
              <a:buNone/>
            </a:pPr>
            <a:endParaRPr lang="de-DE" sz="1200" kern="50" dirty="0" smtClean="0">
              <a:effectLst/>
              <a:latin typeface="Arial"/>
              <a:ea typeface="Lucida Sans Unicode"/>
              <a:cs typeface="Times New Roman"/>
            </a:endParaRPr>
          </a:p>
          <a:p>
            <a:r>
              <a:rPr lang="de-DE" sz="1200" kern="50" dirty="0" smtClean="0">
                <a:effectLst/>
                <a:latin typeface="Arial"/>
                <a:ea typeface="Lucida Sans Unicode"/>
                <a:cs typeface="Times New Roman"/>
              </a:rPr>
              <a:t>Wir haben uns für ein natürliches Süßungsmittel Erythrit entschieden</a:t>
            </a:r>
            <a:endParaRPr lang="de-DE"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6</a:t>
            </a:fld>
            <a:endParaRPr lang="ru-RU"/>
          </a:p>
        </p:txBody>
      </p:sp>
    </p:spTree>
    <p:extLst>
      <p:ext uri="{BB962C8B-B14F-4D97-AF65-F5344CB8AC3E}">
        <p14:creationId xmlns:p14="http://schemas.microsoft.com/office/powerpoint/2010/main" val="2600770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Die Einzigartigkeit unseres neuen Produkts in seiner Zusammensetzung:</a:t>
            </a:r>
            <a:endParaRPr lang="de-DE" sz="1200" kern="50" dirty="0" smtClean="0">
              <a:effectLst/>
              <a:latin typeface="Arial"/>
              <a:ea typeface="Lucida Sans Unicode"/>
              <a:cs typeface="Times New Roman"/>
            </a:endParaRPr>
          </a:p>
          <a:p>
            <a:pPr marL="342900" lvl="0" indent="-342900">
              <a:spcAft>
                <a:spcPts val="600"/>
              </a:spcAft>
              <a:buFont typeface="+mj-lt"/>
              <a:buAutoNum type="arabicPeriod"/>
            </a:pPr>
            <a:r>
              <a:rPr lang="de-DE" sz="1200" kern="50" dirty="0" smtClean="0">
                <a:effectLst/>
                <a:latin typeface="Arial"/>
                <a:ea typeface="Lucida Sans Unicode"/>
                <a:cs typeface="Times New Roman"/>
              </a:rPr>
              <a:t>Der Nährwert, den eine ausgewogene Proteinformel aus 3 wertvollen Proteinquellen darstellt: Milchprotein, Molkenprotein-Konzentrat und Sojaprotein-Isolat.</a:t>
            </a:r>
          </a:p>
          <a:p>
            <a:pPr marL="342900" lvl="0" indent="-342900">
              <a:spcAft>
                <a:spcPts val="600"/>
              </a:spcAft>
              <a:buFont typeface="+mj-lt"/>
              <a:buAutoNum type="arabicPeriod"/>
            </a:pPr>
            <a:r>
              <a:rPr lang="de-DE" sz="1200" kern="50" dirty="0" smtClean="0">
                <a:effectLst/>
                <a:latin typeface="Arial"/>
                <a:ea typeface="Lucida Sans Unicode"/>
                <a:cs typeface="Times New Roman"/>
              </a:rPr>
              <a:t>Die ausgewogene Formel aus Vitaminen und Mineralien, die so zusammengesetzt sind, dass sie sich um Ihre Haut, Haare und Nägel kümmern können.</a:t>
            </a:r>
          </a:p>
          <a:p>
            <a:pPr marL="342900" lvl="0" indent="-342900">
              <a:spcAft>
                <a:spcPts val="600"/>
              </a:spcAft>
              <a:buFont typeface="+mj-lt"/>
              <a:buAutoNum type="arabicPeriod"/>
            </a:pPr>
            <a:r>
              <a:rPr lang="de-DE" sz="1200" kern="50" dirty="0" smtClean="0">
                <a:effectLst/>
                <a:latin typeface="Arial"/>
                <a:ea typeface="Lucida Sans Unicode"/>
                <a:cs typeface="Times New Roman"/>
              </a:rPr>
              <a:t>Eine super Zutat - Kollagen-Peptid, ein Bestandteil der ewigen Jugend. Übrigens, Protein-Shakes mit Kollagen sind in Japan sehr beliebt.</a:t>
            </a:r>
          </a:p>
          <a:p>
            <a:pPr marL="342900" lvl="0" indent="-342900">
              <a:spcAft>
                <a:spcPts val="600"/>
              </a:spcAft>
              <a:buFont typeface="+mj-lt"/>
              <a:buAutoNum type="arabicPeriod"/>
            </a:pPr>
            <a:r>
              <a:rPr lang="de-DE" sz="1200" kern="50" dirty="0" smtClean="0">
                <a:effectLst/>
                <a:latin typeface="Arial"/>
                <a:ea typeface="Lucida Sans Unicode"/>
                <a:cs typeface="Times New Roman"/>
              </a:rPr>
              <a:t>Natürlicher Geschmack! Drei bemerkenswerte und meist bekannte Geschmacksrichtungen, die kombiniert werden können.</a:t>
            </a:r>
          </a:p>
          <a:p>
            <a:pPr marL="0" lvl="0" indent="0">
              <a:spcAft>
                <a:spcPts val="600"/>
              </a:spcAft>
              <a:buFont typeface="+mj-lt"/>
              <a:buNone/>
            </a:pP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Die Hohe Qualität der Produkte werden durch ihre Komponenten gewährleistet:</a:t>
            </a:r>
          </a:p>
          <a:p>
            <a:pPr marL="342900" lvl="0" indent="-342900">
              <a:spcAft>
                <a:spcPts val="600"/>
              </a:spcAft>
              <a:buFont typeface="Symbol"/>
              <a:buChar char=""/>
            </a:pPr>
            <a:r>
              <a:rPr lang="de-DE" sz="1200" kern="50" dirty="0" smtClean="0">
                <a:effectLst/>
                <a:latin typeface="Arial"/>
                <a:ea typeface="Lucida Sans Unicode"/>
                <a:cs typeface="Times New Roman"/>
              </a:rPr>
              <a:t>Wir verwenden hochwertigen und teuren Molkenprotein</a:t>
            </a:r>
          </a:p>
          <a:p>
            <a:pPr marL="342900" lvl="0" indent="-342900">
              <a:spcAft>
                <a:spcPts val="600"/>
              </a:spcAft>
              <a:buFont typeface="Symbol"/>
              <a:buChar char=""/>
            </a:pPr>
            <a:r>
              <a:rPr lang="de-DE" sz="1200" kern="50" dirty="0" smtClean="0">
                <a:effectLst/>
                <a:latin typeface="Arial"/>
                <a:ea typeface="Lucida Sans Unicode"/>
                <a:cs typeface="Times New Roman"/>
              </a:rPr>
              <a:t>Nur natürliche Aromen, wie Vanille, Himbeere und Schokolade</a:t>
            </a:r>
          </a:p>
          <a:p>
            <a:pPr marL="0" lvl="0" indent="0">
              <a:spcAft>
                <a:spcPts val="600"/>
              </a:spcAft>
              <a:buFont typeface="Symbol"/>
              <a:buNone/>
            </a:pPr>
            <a:endParaRPr lang="de-DE" sz="1200" kern="50" dirty="0" smtClean="0">
              <a:effectLst/>
              <a:latin typeface="Arial"/>
              <a:ea typeface="Lucida Sans Unicode"/>
              <a:cs typeface="Times New Roman"/>
            </a:endParaRPr>
          </a:p>
          <a:p>
            <a:r>
              <a:rPr lang="de-DE" sz="1200" kern="50" dirty="0" smtClean="0">
                <a:effectLst/>
                <a:latin typeface="Arial"/>
                <a:ea typeface="Lucida Sans Unicode"/>
                <a:cs typeface="Times New Roman"/>
              </a:rPr>
              <a:t>Wir haben uns für ein natürliches Süßungsmittel Erythrit entschieden</a:t>
            </a:r>
            <a:endParaRPr lang="de-DE"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7</a:t>
            </a:fld>
            <a:endParaRPr lang="ru-RU"/>
          </a:p>
        </p:txBody>
      </p:sp>
    </p:spTree>
    <p:extLst>
      <p:ext uri="{BB962C8B-B14F-4D97-AF65-F5344CB8AC3E}">
        <p14:creationId xmlns:p14="http://schemas.microsoft.com/office/powerpoint/2010/main" val="3653323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r>
              <a:rPr lang="de-DE" sz="1200" b="1" kern="50" dirty="0" smtClean="0">
                <a:effectLst/>
                <a:latin typeface="Arial"/>
                <a:ea typeface="Lucida Sans Unicode"/>
                <a:cs typeface="Times New Roman"/>
              </a:rPr>
              <a:t>Die Protein (Eiweiß) Basis</a:t>
            </a: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Die Grundlage vom Beauty Shake ist eine ausgewogene Proteinformel der 3 wertvollsten Proteinquellen: Milchprotein, Molkenprotein-Konzentrat und Sojaprotein-Isolat.</a:t>
            </a:r>
          </a:p>
          <a:p>
            <a:pPr>
              <a:spcAft>
                <a:spcPts val="600"/>
              </a:spcAft>
            </a:pPr>
            <a:r>
              <a:rPr lang="de-DE" sz="1200" kern="50" dirty="0" smtClean="0">
                <a:effectLst/>
                <a:latin typeface="Arial"/>
                <a:ea typeface="Lucida Sans Unicode"/>
                <a:cs typeface="Times New Roman"/>
              </a:rPr>
              <a:t> </a:t>
            </a:r>
          </a:p>
          <a:p>
            <a:pPr>
              <a:spcAft>
                <a:spcPts val="600"/>
              </a:spcAft>
            </a:pPr>
            <a:r>
              <a:rPr lang="de-DE" sz="1200" kern="50" dirty="0" smtClean="0">
                <a:effectLst/>
                <a:latin typeface="Arial"/>
                <a:ea typeface="Lucida Sans Unicode"/>
                <a:cs typeface="Times New Roman"/>
              </a:rPr>
              <a:t>Was bringen Proteine unserem Körper? </a:t>
            </a:r>
          </a:p>
          <a:p>
            <a:pPr>
              <a:spcAft>
                <a:spcPts val="600"/>
              </a:spcAft>
            </a:pPr>
            <a:r>
              <a:rPr lang="de-DE" sz="1200" kern="50" dirty="0" smtClean="0">
                <a:effectLst/>
                <a:latin typeface="Arial"/>
                <a:ea typeface="Lucida Sans Unicode"/>
                <a:cs typeface="Times New Roman"/>
              </a:rPr>
              <a:t>Hier sind einige der wichtigsten Funktionen von Proteinen:</a:t>
            </a:r>
          </a:p>
          <a:p>
            <a:pPr marL="342900" lvl="0" indent="-342900">
              <a:spcAft>
                <a:spcPts val="600"/>
              </a:spcAft>
              <a:buFont typeface="Symbol"/>
              <a:buChar char=""/>
            </a:pPr>
            <a:r>
              <a:rPr lang="de-DE" sz="1200" kern="50" dirty="0" smtClean="0">
                <a:effectLst/>
                <a:latin typeface="Arial"/>
                <a:ea typeface="Lucida Sans Unicode"/>
                <a:cs typeface="Times New Roman"/>
              </a:rPr>
              <a:t>Protein ist ein Baustein für fast alle Gewebearten. Es ist der Bestandteil von Blut, Muskeln, Haare, Nägel, Haut, inneren Organe und Gewebe. Sportler nehmen Protein-Shakes, da es Ihnen ermöglicht, wirksam und schnell Muskelmasse aufzubauen.</a:t>
            </a:r>
          </a:p>
          <a:p>
            <a:pPr marL="342900" lvl="0" indent="-342900">
              <a:spcAft>
                <a:spcPts val="600"/>
              </a:spcAft>
              <a:buFont typeface="Symbol"/>
              <a:buChar char=""/>
            </a:pPr>
            <a:r>
              <a:rPr lang="de-DE" sz="1200" kern="50" dirty="0" smtClean="0">
                <a:effectLst/>
                <a:latin typeface="Arial"/>
                <a:ea typeface="Lucida Sans Unicode"/>
                <a:cs typeface="Times New Roman"/>
              </a:rPr>
              <a:t>Protein hilft die Nährstoffe zu den Zellen zu transportieren. Ohne sie, wäre solch ein Transport unmöglich. Die Proteinmoleküle beteiligen sich an der Bildung von Immunzellen und stärken somit das Immunsystem.</a:t>
            </a:r>
          </a:p>
          <a:p>
            <a:pPr marL="342900" lvl="0" indent="-342900">
              <a:spcAft>
                <a:spcPts val="600"/>
              </a:spcAft>
              <a:buFont typeface="Symbol"/>
              <a:buChar char=""/>
            </a:pPr>
            <a:r>
              <a:rPr lang="de-DE" sz="1200" kern="50" dirty="0" smtClean="0">
                <a:effectLst/>
                <a:latin typeface="Arial"/>
                <a:ea typeface="Lucida Sans Unicode"/>
                <a:cs typeface="Times New Roman"/>
              </a:rPr>
              <a:t>Proteine sind Bestandteile spezifischer Enzyme, die einige wichtige biochemische Reaktionen im Körper beschleunigen. Bei einem Mangel an Proteinen verlangsamt sich der Stoffwechsel. Und bei einem langsamen Stoffwechsel führt es unumgänglich zu einem Übergewicht. Das ist der Grund, warum Proteinprodukte im Menü verschiedener </a:t>
            </a:r>
            <a:r>
              <a:rPr lang="de-DE" sz="1200" kern="50" dirty="0" err="1" smtClean="0">
                <a:effectLst/>
                <a:latin typeface="Arial"/>
                <a:ea typeface="Lucida Sans Unicode"/>
                <a:cs typeface="Times New Roman"/>
              </a:rPr>
              <a:t>Abnehmdiäten</a:t>
            </a:r>
            <a:r>
              <a:rPr lang="de-DE" sz="1200" kern="50" dirty="0" smtClean="0">
                <a:effectLst/>
                <a:latin typeface="Arial"/>
                <a:ea typeface="Lucida Sans Unicode"/>
                <a:cs typeface="Times New Roman"/>
              </a:rPr>
              <a:t> enthalten sind.</a:t>
            </a:r>
          </a:p>
          <a:p>
            <a:pPr marL="342900" lvl="0" indent="-342900">
              <a:spcAft>
                <a:spcPts val="600"/>
              </a:spcAft>
              <a:buFont typeface="Symbol"/>
              <a:buChar char=""/>
            </a:pPr>
            <a:r>
              <a:rPr lang="de-DE" sz="1200" kern="50" dirty="0" smtClean="0">
                <a:effectLst/>
                <a:latin typeface="Arial"/>
                <a:ea typeface="Lucida Sans Unicode"/>
                <a:cs typeface="Times New Roman"/>
              </a:rPr>
              <a:t>Protein verlängert den Prozess der Aufnahme der Kohlenhydrate. Dies reduziert den gesamten </a:t>
            </a:r>
            <a:r>
              <a:rPr lang="de-DE" sz="1200" kern="50" dirty="0" err="1" smtClean="0">
                <a:effectLst/>
                <a:latin typeface="Arial"/>
                <a:ea typeface="Lucida Sans Unicode"/>
                <a:cs typeface="Times New Roman"/>
              </a:rPr>
              <a:t>glykämischen</a:t>
            </a:r>
            <a:r>
              <a:rPr lang="de-DE" sz="1200" kern="50" dirty="0" smtClean="0">
                <a:effectLst/>
                <a:latin typeface="Arial"/>
                <a:ea typeface="Lucida Sans Unicode"/>
                <a:cs typeface="Times New Roman"/>
              </a:rPr>
              <a:t> Index von aufgenommener Nahrung und ermöglicht es ohne den Insulinanstieg für eine lange Zeit eine ausreichende Menge an Zucker im Blut aufrecht zu halten. Und dies ermöglicht es, effizient und einfach den Hunger zu bewältigen und das Körpergewicht zu kontrollieren.</a:t>
            </a:r>
          </a:p>
          <a:p>
            <a:pPr>
              <a:spcAft>
                <a:spcPts val="600"/>
              </a:spcAft>
            </a:pPr>
            <a:r>
              <a:rPr lang="de-DE" sz="1200" kern="50" dirty="0" smtClean="0">
                <a:effectLst/>
                <a:latin typeface="Arial"/>
                <a:ea typeface="Lucida Sans Unicode"/>
                <a:cs typeface="Times New Roman"/>
              </a:rPr>
              <a:t> </a:t>
            </a:r>
          </a:p>
          <a:p>
            <a:pPr>
              <a:spcAft>
                <a:spcPts val="600"/>
              </a:spcAft>
            </a:pPr>
            <a:r>
              <a:rPr lang="de-DE" sz="1200" kern="50" dirty="0" smtClean="0">
                <a:effectLst/>
                <a:latin typeface="Arial"/>
                <a:ea typeface="Lucida Sans Unicode"/>
                <a:cs typeface="Times New Roman"/>
              </a:rPr>
              <a:t> </a:t>
            </a:r>
          </a:p>
          <a:p>
            <a:pPr>
              <a:spcAft>
                <a:spcPts val="600"/>
              </a:spcAft>
            </a:pPr>
            <a:r>
              <a:rPr lang="de-DE" sz="1200" b="1" kern="50" dirty="0" smtClean="0">
                <a:effectLst/>
                <a:latin typeface="Arial"/>
                <a:ea typeface="Lucida Sans Unicode"/>
                <a:cs typeface="Times New Roman"/>
              </a:rPr>
              <a:t>Milchprotein</a:t>
            </a:r>
            <a:r>
              <a:rPr lang="de-DE" sz="1200" kern="50" dirty="0" smtClean="0">
                <a:effectLst/>
                <a:latin typeface="Arial"/>
                <a:ea typeface="Lucida Sans Unicode"/>
                <a:cs typeface="Times New Roman"/>
              </a:rPr>
              <a:t> - das wichtigste Element der Nahrung</a:t>
            </a:r>
          </a:p>
          <a:p>
            <a:pPr>
              <a:spcAft>
                <a:spcPts val="600"/>
              </a:spcAft>
            </a:pPr>
            <a:r>
              <a:rPr lang="de-DE" sz="1200" kern="50" dirty="0" smtClean="0">
                <a:effectLst/>
                <a:latin typeface="Arial"/>
                <a:ea typeface="Lucida Sans Unicode"/>
                <a:cs typeface="Times New Roman"/>
              </a:rPr>
              <a:t>Zellen- und Gewebeproteine werden im Körper nur aus den Nahrungsproteinen gebildet. Für unseren Körper ist eine kontinuierliche Versorgung mit eiweißhaltigen Lebensmitteln von großer Bedeutung. Am Morgen, zum Beispiel unmittelbar nach dem Aufwachen ist der Proteinbedarf am höchsten, was mit der Notwendigkeit verbunden ist, die Reserven nach einer erzwungenen Enthaltsamkeit von Nahrung wegen dem Schlaf, zu füllen. Darüber hinaus, besteht nach einer intensiven Körperbelastung auch der Bedarf nach einer proteinhaltigen Nahrung.</a:t>
            </a:r>
          </a:p>
          <a:p>
            <a:pPr>
              <a:spcAft>
                <a:spcPts val="600"/>
              </a:spcAft>
            </a:pPr>
            <a:r>
              <a:rPr lang="ru-RU" sz="1200" b="1" i="1" kern="50" dirty="0" smtClean="0">
                <a:effectLst/>
                <a:latin typeface="Arial"/>
                <a:ea typeface="Lucida Sans Unicode"/>
                <a:cs typeface="Times New Roman"/>
              </a:rPr>
              <a:t>Der Milchprotein-Shake aus frischer Magermilch enthält 93% reines Protein. Von all den Proteinen tierischen Ursprungs gilt Milchprotein als eines der besten neben dem Eiprotein.</a:t>
            </a:r>
            <a:endParaRPr lang="de-DE" sz="1200" kern="50" dirty="0" smtClean="0">
              <a:effectLst/>
              <a:latin typeface="Arial"/>
              <a:ea typeface="Lucida Sans Unicode"/>
              <a:cs typeface="Times New Roman"/>
            </a:endParaRPr>
          </a:p>
          <a:p>
            <a:pPr>
              <a:spcAft>
                <a:spcPts val="600"/>
              </a:spcAft>
            </a:pPr>
            <a:r>
              <a:rPr lang="de-DE" sz="1200" kern="50" dirty="0" smtClean="0">
                <a:effectLst/>
                <a:latin typeface="Arial"/>
                <a:ea typeface="Lucida Sans Unicode"/>
                <a:cs typeface="Times New Roman"/>
              </a:rPr>
              <a:t/>
            </a:r>
            <a:br>
              <a:rPr lang="de-DE" sz="1200" kern="50" dirty="0" smtClean="0">
                <a:effectLst/>
                <a:latin typeface="Arial"/>
                <a:ea typeface="Lucida Sans Unicode"/>
                <a:cs typeface="Times New Roman"/>
              </a:rPr>
            </a:br>
            <a:r>
              <a:rPr lang="de-DE" sz="1200" kern="50" dirty="0" smtClean="0">
                <a:effectLst/>
                <a:latin typeface="Arial"/>
                <a:ea typeface="Lucida Sans Unicode"/>
                <a:cs typeface="Times New Roman"/>
              </a:rPr>
              <a:t>Erstens, hat Milchprotein einen hohen Nährwert. Es wird viel einfacher und besser vom Körper aufgenommen als das Fleisch- oder sogar Fisch- Protein.</a:t>
            </a:r>
          </a:p>
          <a:p>
            <a:pPr>
              <a:spcAft>
                <a:spcPts val="600"/>
              </a:spcAft>
            </a:pPr>
            <a:r>
              <a:rPr lang="de-DE" sz="1200" kern="50" dirty="0" smtClean="0">
                <a:effectLst/>
                <a:latin typeface="Arial"/>
                <a:ea typeface="Lucida Sans Unicode"/>
                <a:cs typeface="Times New Roman"/>
              </a:rPr>
              <a:t>Zweitens, im Gegensatz zu den Pflanzenproteinen enthält das Milchprotein alle aufeinander bestens abgestimmten 10 essentiellen (werden vom Körper nicht produziert) Aminosäuren.</a:t>
            </a:r>
          </a:p>
          <a:p>
            <a:pPr>
              <a:spcAft>
                <a:spcPts val="600"/>
              </a:spcAft>
            </a:pPr>
            <a:endParaRPr lang="de-DE" sz="1200" kern="50" dirty="0" smtClean="0">
              <a:effectLst/>
              <a:latin typeface="Arial"/>
              <a:ea typeface="Lucida Sans Unicode"/>
              <a:cs typeface="Times New Roman"/>
            </a:endParaRPr>
          </a:p>
          <a:p>
            <a:pPr>
              <a:spcAft>
                <a:spcPts val="600"/>
              </a:spcAft>
            </a:pPr>
            <a:r>
              <a:rPr lang="ru-RU" sz="1200" b="1" i="1" kern="50" dirty="0" smtClean="0">
                <a:effectLst/>
                <a:latin typeface="Arial"/>
                <a:ea typeface="Lucida Sans Unicode"/>
                <a:cs typeface="Times New Roman"/>
              </a:rPr>
              <a:t>Molkenprotein</a:t>
            </a:r>
            <a:r>
              <a:rPr lang="de-DE" sz="1200" b="1" i="1" kern="50" dirty="0" smtClean="0">
                <a:effectLst/>
                <a:latin typeface="Arial"/>
                <a:ea typeface="Lucida Sans Unicode"/>
                <a:cs typeface="Times New Roman"/>
              </a:rPr>
              <a:t>-K</a:t>
            </a:r>
            <a:r>
              <a:rPr lang="ru-RU" sz="1200" b="1" i="1" kern="50" dirty="0" smtClean="0">
                <a:effectLst/>
                <a:latin typeface="Arial"/>
                <a:ea typeface="Lucida Sans Unicode"/>
                <a:cs typeface="Times New Roman"/>
              </a:rPr>
              <a:t>onzentrat</a:t>
            </a:r>
            <a:r>
              <a:rPr lang="ru-RU" sz="1200" kern="50" dirty="0" smtClean="0">
                <a:effectLst/>
                <a:latin typeface="Arial"/>
                <a:ea typeface="Lucida Sans Unicode"/>
                <a:cs typeface="Times New Roman"/>
              </a:rPr>
              <a:t> </a:t>
            </a:r>
            <a:r>
              <a:rPr lang="ru-RU" sz="1200" i="1" kern="50" dirty="0" smtClean="0">
                <a:effectLst/>
                <a:latin typeface="Arial"/>
                <a:ea typeface="Lucida Sans Unicode"/>
                <a:cs typeface="Times New Roman"/>
              </a:rPr>
              <a:t>- ein weiteres sehr gesundes Lebensmittel Produkt, das aus Molke hergestellt wird.</a:t>
            </a:r>
            <a:r>
              <a:rPr lang="ru-RU" sz="1200" kern="50" dirty="0" smtClean="0">
                <a:effectLst/>
                <a:latin typeface="Arial"/>
                <a:ea typeface="Lucida Sans Unicode"/>
                <a:cs typeface="Times New Roman"/>
              </a:rPr>
              <a:t> </a:t>
            </a:r>
            <a:r>
              <a:rPr lang="de-DE" sz="1200" b="1" i="1" kern="50" dirty="0" smtClean="0">
                <a:effectLst/>
                <a:latin typeface="Arial"/>
                <a:ea typeface="Lucida Sans Unicode"/>
                <a:cs typeface="Times New Roman"/>
              </a:rPr>
              <a:t>Das</a:t>
            </a:r>
            <a:r>
              <a:rPr lang="de-DE" sz="1200" kern="50" dirty="0" smtClean="0">
                <a:effectLst/>
                <a:latin typeface="Arial"/>
                <a:ea typeface="Lucida Sans Unicode"/>
                <a:cs typeface="Times New Roman"/>
              </a:rPr>
              <a:t> </a:t>
            </a:r>
            <a:r>
              <a:rPr lang="ru-RU" sz="1200" b="1" i="1" kern="50" dirty="0" smtClean="0">
                <a:effectLst/>
                <a:latin typeface="Arial"/>
                <a:ea typeface="Lucida Sans Unicode"/>
                <a:cs typeface="Times New Roman"/>
              </a:rPr>
              <a:t>Molkenprotein-Konzentrat in den Shakes enthält bis zu 81% Protein. Im Vergleich zu Vollmilch wird Molkenprotein vollständig vom Körper absorbiert und gilt als Nahrungsgrundlage für die Muskeln.</a:t>
            </a:r>
            <a:r>
              <a:rPr lang="de-DE" sz="1200" b="1" i="1" kern="50" dirty="0" smtClean="0">
                <a:effectLst/>
                <a:latin typeface="Arial"/>
                <a:ea typeface="Lucida Sans Unicode"/>
                <a:cs typeface="Times New Roman"/>
              </a:rPr>
              <a:t/>
            </a:r>
            <a:br>
              <a:rPr lang="de-DE" sz="1200" b="1" i="1" kern="50" dirty="0" smtClean="0">
                <a:effectLst/>
                <a:latin typeface="Arial"/>
                <a:ea typeface="Lucida Sans Unicode"/>
                <a:cs typeface="Times New Roman"/>
              </a:rPr>
            </a:br>
            <a:r>
              <a:rPr lang="de-DE" sz="1200" b="1" i="1" kern="50" dirty="0" smtClean="0">
                <a:effectLst/>
                <a:latin typeface="Arial"/>
                <a:ea typeface="Lucida Sans Unicode"/>
                <a:cs typeface="Times New Roman"/>
              </a:rPr>
              <a:t/>
            </a:r>
            <a:br>
              <a:rPr lang="de-DE" sz="1200" b="1" i="1" kern="50" dirty="0" smtClean="0">
                <a:effectLst/>
                <a:latin typeface="Arial"/>
                <a:ea typeface="Lucida Sans Unicode"/>
                <a:cs typeface="Times New Roman"/>
              </a:rPr>
            </a:br>
            <a:r>
              <a:rPr lang="de-DE" sz="1200" kern="50" dirty="0" smtClean="0">
                <a:effectLst/>
                <a:latin typeface="Arial"/>
                <a:ea typeface="Lucida Sans Unicode"/>
                <a:cs typeface="Times New Roman"/>
              </a:rPr>
              <a:t>«Baustein für Baustein» baut</a:t>
            </a:r>
            <a:r>
              <a:rPr lang="ru-RU" sz="1200" kern="50" dirty="0" smtClean="0">
                <a:effectLst/>
                <a:latin typeface="Arial"/>
                <a:ea typeface="Lucida Sans Unicode"/>
                <a:cs typeface="Times New Roman"/>
              </a:rPr>
              <a:t> Molkenprotein unser Gewebe nach</a:t>
            </a:r>
            <a:r>
              <a:rPr lang="de-DE" sz="1200" kern="50" dirty="0" smtClean="0">
                <a:effectLst/>
                <a:latin typeface="Arial"/>
                <a:ea typeface="Lucida Sans Unicode"/>
                <a:cs typeface="Times New Roman"/>
              </a:rPr>
              <a:t> solchen</a:t>
            </a:r>
            <a:r>
              <a:rPr lang="ru-RU" sz="1200" kern="50" dirty="0" smtClean="0">
                <a:effectLst/>
                <a:latin typeface="Arial"/>
                <a:ea typeface="Lucida Sans Unicode"/>
                <a:cs typeface="Times New Roman"/>
              </a:rPr>
              <a:t> Verletzung</a:t>
            </a:r>
            <a:r>
              <a:rPr lang="de-DE" sz="1200" kern="50" dirty="0" smtClean="0">
                <a:effectLst/>
                <a:latin typeface="Arial"/>
                <a:ea typeface="Lucida Sans Unicode"/>
                <a:cs typeface="Times New Roman"/>
              </a:rPr>
              <a:t>en wie Muskelzerrungen und Verstauchungen wieder auf</a:t>
            </a:r>
            <a:r>
              <a:rPr lang="ru-RU" sz="1200" kern="50" dirty="0" smtClean="0">
                <a:effectLst/>
                <a:latin typeface="Arial"/>
                <a:ea typeface="Lucida Sans Unicode"/>
                <a:cs typeface="Times New Roman"/>
              </a:rPr>
              <a:t>. </a:t>
            </a:r>
            <a:r>
              <a:rPr lang="de-DE" sz="1200" kern="50" dirty="0" smtClean="0">
                <a:effectLst/>
                <a:latin typeface="Arial"/>
                <a:ea typeface="Lucida Sans Unicode"/>
                <a:cs typeface="Times New Roman"/>
              </a:rPr>
              <a:t>Gerade in der Phase nach einer OP</a:t>
            </a:r>
            <a:r>
              <a:rPr lang="ru-RU" sz="1200" kern="50" dirty="0" smtClean="0">
                <a:effectLst/>
                <a:latin typeface="Arial"/>
                <a:ea typeface="Lucida Sans Unicode"/>
                <a:cs typeface="Times New Roman"/>
              </a:rPr>
              <a:t> brauchen wir dringend eine gute </a:t>
            </a:r>
            <a:r>
              <a:rPr lang="de-DE" sz="1200" kern="50" dirty="0" smtClean="0">
                <a:effectLst/>
                <a:latin typeface="Arial"/>
                <a:ea typeface="Lucida Sans Unicode"/>
                <a:cs typeface="Times New Roman"/>
              </a:rPr>
              <a:t>Portion eines</a:t>
            </a:r>
            <a:r>
              <a:rPr lang="ru-RU" sz="1200" kern="50" dirty="0" smtClean="0">
                <a:effectLst/>
                <a:latin typeface="Arial"/>
                <a:ea typeface="Lucida Sans Unicode"/>
                <a:cs typeface="Times New Roman"/>
              </a:rPr>
              <a:t> leicht verdauliche</a:t>
            </a:r>
            <a:r>
              <a:rPr lang="de-DE" sz="1200" kern="50" dirty="0" smtClean="0">
                <a:effectLst/>
                <a:latin typeface="Arial"/>
                <a:ea typeface="Lucida Sans Unicode"/>
                <a:cs typeface="Times New Roman"/>
              </a:rPr>
              <a:t>n Proteins</a:t>
            </a:r>
            <a:r>
              <a:rPr lang="ru-RU" sz="1200" kern="50" dirty="0" smtClean="0">
                <a:effectLst/>
                <a:latin typeface="Arial"/>
                <a:ea typeface="Lucida Sans Unicode"/>
                <a:cs typeface="Times New Roman"/>
              </a:rPr>
              <a:t>. Wir wissen auch, dass die neuen Muskelfasern nicht in der Lage</a:t>
            </a:r>
            <a:r>
              <a:rPr lang="de-DE" sz="1200" kern="50" dirty="0" smtClean="0">
                <a:effectLst/>
                <a:latin typeface="Arial"/>
                <a:ea typeface="Lucida Sans Unicode"/>
                <a:cs typeface="Times New Roman"/>
              </a:rPr>
              <a:t> sind sich</a:t>
            </a:r>
            <a:r>
              <a:rPr lang="ru-RU" sz="1200" kern="50" dirty="0" smtClean="0">
                <a:effectLst/>
                <a:latin typeface="Arial"/>
                <a:ea typeface="Lucida Sans Unicode"/>
                <a:cs typeface="Times New Roman"/>
              </a:rPr>
              <a:t> schnell </a:t>
            </a:r>
            <a:r>
              <a:rPr lang="de-DE" sz="1200" kern="50" dirty="0" smtClean="0">
                <a:effectLst/>
                <a:latin typeface="Arial"/>
                <a:ea typeface="Lucida Sans Unicode"/>
                <a:cs typeface="Times New Roman"/>
              </a:rPr>
              <a:t>wieder nach</a:t>
            </a:r>
            <a:r>
              <a:rPr lang="ru-RU" sz="1200" kern="50" dirty="0" smtClean="0">
                <a:effectLst/>
                <a:latin typeface="Arial"/>
                <a:ea typeface="Lucida Sans Unicode"/>
                <a:cs typeface="Times New Roman"/>
              </a:rPr>
              <a:t>zubilden, wenn der Körper nicht genug</a:t>
            </a:r>
            <a:r>
              <a:rPr lang="de-DE" sz="1200" kern="50" dirty="0" smtClean="0">
                <a:effectLst/>
                <a:latin typeface="Arial"/>
                <a:ea typeface="Lucida Sans Unicode"/>
                <a:cs typeface="Times New Roman"/>
              </a:rPr>
              <a:t> über </a:t>
            </a:r>
            <a:r>
              <a:rPr lang="ru-RU" sz="1200" kern="50" dirty="0" smtClean="0">
                <a:effectLst/>
                <a:latin typeface="Arial"/>
                <a:ea typeface="Lucida Sans Unicode"/>
                <a:cs typeface="Times New Roman"/>
              </a:rPr>
              <a:t>Aminosäuren </a:t>
            </a:r>
            <a:r>
              <a:rPr lang="de-DE" sz="1200" kern="50" dirty="0" smtClean="0">
                <a:effectLst/>
                <a:latin typeface="Arial"/>
                <a:ea typeface="Lucida Sans Unicode"/>
                <a:cs typeface="Times New Roman"/>
              </a:rPr>
              <a:t>verfügt</a:t>
            </a:r>
            <a:r>
              <a:rPr lang="ru-RU" sz="1200" kern="50" dirty="0" smtClean="0">
                <a:effectLst/>
                <a:latin typeface="Arial"/>
                <a:ea typeface="Lucida Sans Unicode"/>
                <a:cs typeface="Times New Roman"/>
              </a:rPr>
              <a:t>. </a:t>
            </a:r>
            <a:endParaRPr lang="de-DE" sz="1200" kern="50" dirty="0" smtClean="0">
              <a:effectLst/>
              <a:latin typeface="Arial"/>
              <a:ea typeface="Lucida Sans Unicode"/>
              <a:cs typeface="Times New Roman"/>
            </a:endParaRPr>
          </a:p>
          <a:p>
            <a:pPr>
              <a:spcAft>
                <a:spcPts val="600"/>
              </a:spcAft>
            </a:pPr>
            <a:endParaRPr lang="de-DE" sz="1200" kern="50" dirty="0" smtClean="0">
              <a:effectLst/>
              <a:latin typeface="Arial"/>
              <a:ea typeface="Lucida Sans Unicode"/>
              <a:cs typeface="Times New Roman"/>
            </a:endParaRPr>
          </a:p>
          <a:p>
            <a:pPr>
              <a:spcAft>
                <a:spcPts val="600"/>
              </a:spcAft>
            </a:pPr>
            <a:r>
              <a:rPr lang="ru-RU" sz="1200" b="1" i="1" kern="50" dirty="0" smtClean="0">
                <a:effectLst/>
                <a:latin typeface="Arial"/>
                <a:ea typeface="Lucida Sans Unicode"/>
                <a:cs typeface="Times New Roman"/>
              </a:rPr>
              <a:t>Sojaprotein-Isolat</a:t>
            </a:r>
            <a:r>
              <a:rPr lang="de-DE" sz="1200" b="1" i="1" kern="50" dirty="0" smtClean="0">
                <a:effectLst/>
                <a:latin typeface="Arial"/>
                <a:ea typeface="Lucida Sans Unicode"/>
                <a:cs typeface="Times New Roman"/>
              </a:rPr>
              <a:t>, das in </a:t>
            </a:r>
            <a:r>
              <a:rPr lang="ru-RU" sz="1200" b="1" i="1" kern="50" dirty="0" smtClean="0">
                <a:effectLst/>
                <a:latin typeface="Arial"/>
                <a:ea typeface="Lucida Sans Unicode"/>
                <a:cs typeface="Times New Roman"/>
              </a:rPr>
              <a:t>den DDBS verwendet wird, ist ein leicht verdauliches Nahrungsmittel, das bis zu 90% pflanzliches Eiweiß</a:t>
            </a:r>
            <a:r>
              <a:rPr lang="de-DE" sz="1200" b="1" i="1" kern="50" dirty="0" smtClean="0">
                <a:effectLst/>
                <a:latin typeface="Arial"/>
                <a:ea typeface="Lucida Sans Unicode"/>
                <a:cs typeface="Times New Roman"/>
              </a:rPr>
              <a:t> enthält. </a:t>
            </a:r>
            <a:r>
              <a:rPr lang="ru-RU" sz="1200" kern="50" dirty="0" smtClean="0">
                <a:effectLst/>
                <a:latin typeface="Arial"/>
                <a:ea typeface="Lucida Sans Unicode"/>
                <a:cs typeface="Times New Roman"/>
              </a:rPr>
              <a:t>Bei der Herstellung </a:t>
            </a:r>
            <a:r>
              <a:rPr lang="de-DE" sz="1200" kern="50" dirty="0" smtClean="0">
                <a:effectLst/>
                <a:latin typeface="Arial"/>
                <a:ea typeface="Lucida Sans Unicode"/>
                <a:cs typeface="Times New Roman"/>
              </a:rPr>
              <a:t>wird das </a:t>
            </a:r>
            <a:r>
              <a:rPr lang="ru-RU" sz="1200" kern="50" dirty="0" smtClean="0">
                <a:effectLst/>
                <a:latin typeface="Arial"/>
                <a:ea typeface="Lucida Sans Unicode"/>
                <a:cs typeface="Times New Roman"/>
              </a:rPr>
              <a:t>Soja</a:t>
            </a:r>
            <a:r>
              <a:rPr lang="de-DE" sz="1200" kern="50" dirty="0" smtClean="0">
                <a:effectLst/>
                <a:latin typeface="Arial"/>
                <a:ea typeface="Lucida Sans Unicode"/>
                <a:cs typeface="Times New Roman"/>
              </a:rPr>
              <a:t>-</a:t>
            </a:r>
            <a:r>
              <a:rPr lang="de-DE" sz="1200" kern="50" dirty="0" err="1" smtClean="0">
                <a:effectLst/>
                <a:latin typeface="Arial"/>
                <a:ea typeface="Lucida Sans Unicode"/>
                <a:cs typeface="Times New Roman"/>
              </a:rPr>
              <a:t>Is</a:t>
            </a:r>
            <a:r>
              <a:rPr lang="ru-RU" sz="1200" kern="50" dirty="0" smtClean="0">
                <a:effectLst/>
                <a:latin typeface="Arial"/>
                <a:ea typeface="Lucida Sans Unicode"/>
                <a:cs typeface="Times New Roman"/>
              </a:rPr>
              <a:t>olat </a:t>
            </a:r>
            <a:r>
              <a:rPr lang="de-DE" sz="1200" kern="50" dirty="0" smtClean="0">
                <a:effectLst/>
                <a:latin typeface="Arial"/>
                <a:ea typeface="Lucida Sans Unicode"/>
                <a:cs typeface="Times New Roman"/>
              </a:rPr>
              <a:t>einer</a:t>
            </a:r>
            <a:r>
              <a:rPr lang="ru-RU" sz="1200" kern="50" dirty="0" smtClean="0">
                <a:effectLst/>
                <a:latin typeface="Arial"/>
                <a:ea typeface="Lucida Sans Unicode"/>
                <a:cs typeface="Times New Roman"/>
              </a:rPr>
              <a:t> speziellen Reinigung unterzogen, wodurch </a:t>
            </a:r>
            <a:r>
              <a:rPr lang="de-DE" sz="1200" kern="50" dirty="0" smtClean="0">
                <a:effectLst/>
                <a:latin typeface="Arial"/>
                <a:ea typeface="Lucida Sans Unicode"/>
                <a:cs typeface="Times New Roman"/>
              </a:rPr>
              <a:t>aus seinem Bestand </a:t>
            </a:r>
            <a:r>
              <a:rPr lang="ru-RU" sz="1200" kern="50" dirty="0" smtClean="0">
                <a:effectLst/>
                <a:latin typeface="Arial"/>
                <a:ea typeface="Lucida Sans Unicode"/>
                <a:cs typeface="Times New Roman"/>
              </a:rPr>
              <a:t>Fette, Kohlenhydrate, Isoflavone und andere Substanzen vollständig entfernt</a:t>
            </a:r>
            <a:r>
              <a:rPr lang="de-DE" sz="1200" kern="50" dirty="0" smtClean="0">
                <a:effectLst/>
                <a:latin typeface="Arial"/>
                <a:ea typeface="Lucida Sans Unicode"/>
                <a:cs typeface="Times New Roman"/>
              </a:rPr>
              <a:t> werden </a:t>
            </a:r>
            <a:r>
              <a:rPr lang="ru-RU" sz="1200" kern="50" dirty="0" smtClean="0">
                <a:effectLst/>
                <a:latin typeface="Arial"/>
                <a:ea typeface="Lucida Sans Unicode"/>
                <a:cs typeface="Times New Roman"/>
              </a:rPr>
              <a:t>und </a:t>
            </a:r>
            <a:r>
              <a:rPr lang="de-DE" sz="1200" kern="50" dirty="0" smtClean="0">
                <a:effectLst/>
                <a:latin typeface="Arial"/>
                <a:ea typeface="Lucida Sans Unicode"/>
                <a:cs typeface="Times New Roman"/>
              </a:rPr>
              <a:t>nur das reine </a:t>
            </a:r>
            <a:r>
              <a:rPr lang="ru-RU" sz="1200" kern="50" dirty="0" smtClean="0">
                <a:effectLst/>
                <a:latin typeface="Arial"/>
                <a:ea typeface="Lucida Sans Unicode"/>
                <a:cs typeface="Times New Roman"/>
              </a:rPr>
              <a:t>Sojaprotein bleibt. </a:t>
            </a:r>
            <a:r>
              <a:rPr lang="de-DE" sz="1200" kern="50" dirty="0" smtClean="0">
                <a:effectLst/>
                <a:latin typeface="Arial"/>
                <a:ea typeface="Lucida Sans Unicode"/>
                <a:cs typeface="Times New Roman"/>
              </a:rPr>
              <a:t>Daher gilt </a:t>
            </a:r>
            <a:r>
              <a:rPr lang="ru-RU" sz="1200" kern="50" dirty="0" smtClean="0">
                <a:effectLst/>
                <a:latin typeface="Arial"/>
                <a:ea typeface="Lucida Sans Unicode"/>
                <a:cs typeface="Times New Roman"/>
              </a:rPr>
              <a:t>Soja</a:t>
            </a:r>
            <a:r>
              <a:rPr lang="de-DE" sz="1200" kern="50" dirty="0" smtClean="0">
                <a:effectLst/>
                <a:latin typeface="Arial"/>
                <a:ea typeface="Lucida Sans Unicode"/>
                <a:cs typeface="Times New Roman"/>
              </a:rPr>
              <a:t>-I</a:t>
            </a:r>
            <a:r>
              <a:rPr lang="ru-RU" sz="1200" kern="50" dirty="0" smtClean="0">
                <a:effectLst/>
                <a:latin typeface="Arial"/>
                <a:ea typeface="Lucida Sans Unicode"/>
                <a:cs typeface="Times New Roman"/>
              </a:rPr>
              <a:t>solat</a:t>
            </a:r>
            <a:r>
              <a:rPr lang="de-DE" sz="1200" kern="50" dirty="0" smtClean="0">
                <a:effectLst/>
                <a:latin typeface="Arial"/>
                <a:ea typeface="Lucida Sans Unicode"/>
                <a:cs typeface="Times New Roman"/>
              </a:rPr>
              <a:t> als das beste u</a:t>
            </a:r>
            <a:r>
              <a:rPr lang="ru-RU" sz="1200" kern="50" dirty="0" smtClean="0">
                <a:effectLst/>
                <a:latin typeface="Arial"/>
                <a:ea typeface="Lucida Sans Unicode"/>
                <a:cs typeface="Times New Roman"/>
              </a:rPr>
              <a:t>nter allen Pflanzenprotein</a:t>
            </a:r>
            <a:r>
              <a:rPr lang="de-DE" sz="1200" kern="50" dirty="0" smtClean="0">
                <a:effectLst/>
                <a:latin typeface="Arial"/>
                <a:ea typeface="Lucida Sans Unicode"/>
                <a:cs typeface="Times New Roman"/>
              </a:rPr>
              <a:t>en.</a:t>
            </a:r>
          </a:p>
          <a:p>
            <a:pPr>
              <a:spcAft>
                <a:spcPts val="600"/>
              </a:spcAft>
            </a:pPr>
            <a:r>
              <a:rPr lang="ru-RU" sz="1200" kern="50" dirty="0" smtClean="0">
                <a:effectLst/>
                <a:latin typeface="Arial"/>
                <a:ea typeface="Lucida Sans Unicode"/>
                <a:cs typeface="Times New Roman"/>
              </a:rPr>
              <a:t> </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Ernährungsberater empfehlen </a:t>
            </a:r>
            <a:r>
              <a:rPr lang="de-DE" sz="1200" kern="50" dirty="0" smtClean="0">
                <a:effectLst/>
                <a:latin typeface="Arial"/>
                <a:ea typeface="Lucida Sans Unicode"/>
                <a:cs typeface="Times New Roman"/>
              </a:rPr>
              <a:t>das </a:t>
            </a:r>
            <a:r>
              <a:rPr lang="ru-RU" sz="1200" kern="50" dirty="0" smtClean="0">
                <a:effectLst/>
                <a:latin typeface="Arial"/>
                <a:ea typeface="Lucida Sans Unicode"/>
                <a:cs typeface="Times New Roman"/>
              </a:rPr>
              <a:t>Soja</a:t>
            </a:r>
            <a:r>
              <a:rPr lang="de-DE" sz="1200" kern="50" dirty="0" smtClean="0">
                <a:effectLst/>
                <a:latin typeface="Arial"/>
                <a:ea typeface="Lucida Sans Unicode"/>
                <a:cs typeface="Times New Roman"/>
              </a:rPr>
              <a:t>-I</a:t>
            </a:r>
            <a:r>
              <a:rPr lang="ru-RU" sz="1200" kern="50" dirty="0" smtClean="0">
                <a:effectLst/>
                <a:latin typeface="Arial"/>
                <a:ea typeface="Lucida Sans Unicode"/>
                <a:cs typeface="Times New Roman"/>
              </a:rPr>
              <a:t>solat, vor allem für die Menschen, </a:t>
            </a:r>
            <a:r>
              <a:rPr lang="de-DE" sz="1200" kern="50" dirty="0" smtClean="0">
                <a:effectLst/>
                <a:latin typeface="Arial"/>
                <a:ea typeface="Lucida Sans Unicode"/>
                <a:cs typeface="Times New Roman"/>
              </a:rPr>
              <a:t>die das</a:t>
            </a:r>
            <a:r>
              <a:rPr lang="ru-RU" sz="1200" kern="50" dirty="0" smtClean="0">
                <a:effectLst/>
                <a:latin typeface="Arial"/>
                <a:ea typeface="Lucida Sans Unicode"/>
                <a:cs typeface="Times New Roman"/>
              </a:rPr>
              <a:t> herkömmliche Casein Protein </a:t>
            </a:r>
            <a:r>
              <a:rPr lang="de-DE" sz="1200" kern="50" dirty="0" smtClean="0">
                <a:effectLst/>
                <a:latin typeface="Arial"/>
                <a:ea typeface="Lucida Sans Unicode"/>
                <a:cs typeface="Times New Roman"/>
              </a:rPr>
              <a:t>nur sehr schwer verdauen </a:t>
            </a:r>
            <a:r>
              <a:rPr lang="ru-RU" sz="1200" kern="50" dirty="0" smtClean="0">
                <a:effectLst/>
                <a:latin typeface="Arial"/>
                <a:ea typeface="Lucida Sans Unicode"/>
                <a:cs typeface="Times New Roman"/>
              </a:rPr>
              <a:t>oder </a:t>
            </a:r>
            <a:r>
              <a:rPr lang="de-DE" sz="1200" kern="50" dirty="0" smtClean="0">
                <a:effectLst/>
                <a:latin typeface="Arial"/>
                <a:ea typeface="Lucida Sans Unicode"/>
                <a:cs typeface="Times New Roman"/>
              </a:rPr>
              <a:t>keine </a:t>
            </a:r>
            <a:r>
              <a:rPr lang="ru-RU" sz="1200" kern="50" dirty="0" smtClean="0">
                <a:effectLst/>
                <a:latin typeface="Arial"/>
                <a:ea typeface="Lucida Sans Unicode"/>
                <a:cs typeface="Times New Roman"/>
              </a:rPr>
              <a:t>Laktose vertragen</a:t>
            </a:r>
            <a:r>
              <a:rPr lang="de-DE" sz="1200" kern="50" dirty="0" smtClean="0">
                <a:effectLst/>
                <a:latin typeface="Arial"/>
                <a:ea typeface="Lucida Sans Unicode"/>
                <a:cs typeface="Times New Roman"/>
              </a:rPr>
              <a:t> können</a:t>
            </a:r>
            <a:r>
              <a:rPr lang="ru-RU" sz="1200" kern="50" dirty="0" smtClean="0">
                <a:effectLst/>
                <a:latin typeface="Arial"/>
                <a:ea typeface="Lucida Sans Unicode"/>
                <a:cs typeface="Times New Roman"/>
              </a:rPr>
              <a:t>.</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Darüber hinaus wird die Wahl zugunsten von Soja-Isolat von Menschen</a:t>
            </a:r>
            <a:r>
              <a:rPr lang="de-DE" sz="1200" kern="50" dirty="0" smtClean="0">
                <a:effectLst/>
                <a:latin typeface="Arial"/>
                <a:ea typeface="Lucida Sans Unicode"/>
                <a:cs typeface="Times New Roman"/>
              </a:rPr>
              <a:t> getroffen</a:t>
            </a:r>
            <a:r>
              <a:rPr lang="ru-RU" sz="1200" kern="50" dirty="0" smtClean="0">
                <a:effectLst/>
                <a:latin typeface="Arial"/>
                <a:ea typeface="Lucida Sans Unicode"/>
                <a:cs typeface="Times New Roman"/>
              </a:rPr>
              <a:t>, die aktiv Sport </a:t>
            </a:r>
            <a:r>
              <a:rPr lang="de-DE" sz="1200" kern="50" dirty="0" smtClean="0">
                <a:effectLst/>
                <a:latin typeface="Arial"/>
                <a:ea typeface="Lucida Sans Unicode"/>
                <a:cs typeface="Times New Roman"/>
              </a:rPr>
              <a:t>treiben </a:t>
            </a:r>
            <a:r>
              <a:rPr lang="ru-RU" sz="1200" kern="50" dirty="0" smtClean="0">
                <a:effectLst/>
                <a:latin typeface="Arial"/>
                <a:ea typeface="Lucida Sans Unicode"/>
                <a:cs typeface="Times New Roman"/>
              </a:rPr>
              <a:t>und es vorziehen, einen gesunden Lebensstil zu führen. Zusätzlich ist dieses Produkt </a:t>
            </a:r>
            <a:r>
              <a:rPr lang="de-DE" sz="1200" kern="50" dirty="0" smtClean="0">
                <a:effectLst/>
                <a:latin typeface="Arial"/>
                <a:ea typeface="Lucida Sans Unicode"/>
                <a:cs typeface="Times New Roman"/>
              </a:rPr>
              <a:t>auch für diejenigen </a:t>
            </a:r>
            <a:r>
              <a:rPr lang="ru-RU" sz="1200" kern="50" dirty="0" smtClean="0">
                <a:effectLst/>
                <a:latin typeface="Arial"/>
                <a:ea typeface="Lucida Sans Unicode"/>
                <a:cs typeface="Times New Roman"/>
              </a:rPr>
              <a:t>sehr </a:t>
            </a:r>
            <a:r>
              <a:rPr lang="de-DE" sz="1200" kern="50" dirty="0" smtClean="0">
                <a:effectLst/>
                <a:latin typeface="Arial"/>
                <a:ea typeface="Lucida Sans Unicode"/>
                <a:cs typeface="Times New Roman"/>
              </a:rPr>
              <a:t>hilfreich</a:t>
            </a:r>
            <a:r>
              <a:rPr lang="ru-RU" sz="1200" kern="50" dirty="0" smtClean="0">
                <a:effectLst/>
                <a:latin typeface="Arial"/>
                <a:ea typeface="Lucida Sans Unicode"/>
                <a:cs typeface="Times New Roman"/>
              </a:rPr>
              <a:t>, die überschüssiges Gewicht</a:t>
            </a:r>
            <a:r>
              <a:rPr lang="de-DE" sz="1200" kern="50" dirty="0" smtClean="0">
                <a:effectLst/>
                <a:latin typeface="Arial"/>
                <a:ea typeface="Lucida Sans Unicode"/>
                <a:cs typeface="Times New Roman"/>
              </a:rPr>
              <a:t> loswerden </a:t>
            </a:r>
            <a:r>
              <a:rPr lang="ru-RU" sz="1200" kern="50" dirty="0" smtClean="0">
                <a:effectLst/>
                <a:latin typeface="Arial"/>
                <a:ea typeface="Lucida Sans Unicode"/>
                <a:cs typeface="Times New Roman"/>
              </a:rPr>
              <a:t>wollen und auf der Suche nach eine</a:t>
            </a:r>
            <a:r>
              <a:rPr lang="de-DE" sz="1200" kern="50" dirty="0" smtClean="0">
                <a:effectLst/>
                <a:latin typeface="Arial"/>
                <a:ea typeface="Lucida Sans Unicode"/>
                <a:cs typeface="Times New Roman"/>
              </a:rPr>
              <a:t>r echten</a:t>
            </a:r>
            <a:r>
              <a:rPr lang="ru-RU" sz="1200" kern="50" dirty="0" smtClean="0">
                <a:effectLst/>
                <a:latin typeface="Arial"/>
                <a:ea typeface="Lucida Sans Unicode"/>
                <a:cs typeface="Times New Roman"/>
              </a:rPr>
              <a:t> Alternative zu herkömmlichen Produkten, die natürliche Protein</a:t>
            </a:r>
            <a:r>
              <a:rPr lang="de-DE" sz="1200" kern="50" dirty="0" smtClean="0">
                <a:effectLst/>
                <a:latin typeface="Arial"/>
                <a:ea typeface="Lucida Sans Unicode"/>
                <a:cs typeface="Times New Roman"/>
              </a:rPr>
              <a:t>e enthalten, sind</a:t>
            </a:r>
            <a:r>
              <a:rPr lang="ru-RU" sz="1200" kern="50" dirty="0" smtClean="0">
                <a:effectLst/>
                <a:latin typeface="Arial"/>
                <a:ea typeface="Lucida Sans Unicode"/>
                <a:cs typeface="Times New Roman"/>
              </a:rPr>
              <a:t>.</a:t>
            </a:r>
            <a:r>
              <a:rPr lang="de-DE" sz="1200" kern="50" dirty="0" smtClean="0">
                <a:effectLst/>
                <a:latin typeface="Arial"/>
                <a:ea typeface="Lucida Sans Unicode"/>
                <a:cs typeface="Times New Roman"/>
              </a:rPr>
              <a:t> Auch </a:t>
            </a:r>
            <a:r>
              <a:rPr lang="ru-RU" sz="1200" kern="50" dirty="0" smtClean="0">
                <a:effectLst/>
                <a:latin typeface="Arial"/>
                <a:ea typeface="Lucida Sans Unicode"/>
                <a:cs typeface="Times New Roman"/>
              </a:rPr>
              <a:t>Vegetarier werden</a:t>
            </a:r>
            <a:r>
              <a:rPr lang="de-DE" sz="1200" kern="50" dirty="0" smtClean="0">
                <a:effectLst/>
                <a:latin typeface="Arial"/>
                <a:ea typeface="Lucida Sans Unicode"/>
                <a:cs typeface="Times New Roman"/>
              </a:rPr>
              <a:t> sich an dem</a:t>
            </a:r>
            <a:r>
              <a:rPr lang="ru-RU" sz="1200" kern="50" dirty="0" smtClean="0">
                <a:effectLst/>
                <a:latin typeface="Arial"/>
                <a:ea typeface="Lucida Sans Unicode"/>
                <a:cs typeface="Times New Roman"/>
              </a:rPr>
              <a:t> Sojaprotein als Ersatz für d</a:t>
            </a:r>
            <a:r>
              <a:rPr lang="de-DE" sz="1200" kern="50" dirty="0" err="1" smtClean="0">
                <a:effectLst/>
                <a:latin typeface="Arial"/>
                <a:ea typeface="Lucida Sans Unicode"/>
                <a:cs typeface="Times New Roman"/>
              </a:rPr>
              <a:t>as</a:t>
            </a:r>
            <a:r>
              <a:rPr lang="ru-RU" sz="1200" kern="50" dirty="0" smtClean="0">
                <a:effectLst/>
                <a:latin typeface="Arial"/>
                <a:ea typeface="Lucida Sans Unicode"/>
                <a:cs typeface="Times New Roman"/>
              </a:rPr>
              <a:t> schwere Fleisch </a:t>
            </a:r>
            <a:r>
              <a:rPr lang="de-DE" sz="1200" kern="50" dirty="0" smtClean="0">
                <a:effectLst/>
                <a:latin typeface="Arial"/>
                <a:ea typeface="Lucida Sans Unicode"/>
                <a:cs typeface="Times New Roman"/>
              </a:rPr>
              <a:t>sehr erfreuen</a:t>
            </a:r>
            <a:r>
              <a:rPr lang="ru-RU" sz="1200" kern="50" dirty="0" smtClean="0">
                <a:effectLst/>
                <a:latin typeface="Arial"/>
                <a:ea typeface="Lucida Sans Unicode"/>
                <a:cs typeface="Times New Roman"/>
              </a:rPr>
              <a:t>.</a:t>
            </a:r>
            <a:endParaRPr lang="de-DE" sz="1200" kern="50" dirty="0" smtClean="0">
              <a:effectLst/>
              <a:latin typeface="Arial"/>
              <a:ea typeface="Lucida Sans Unicode"/>
              <a:cs typeface="Times New Roman"/>
            </a:endParaRPr>
          </a:p>
          <a:p>
            <a:pPr>
              <a:spcAft>
                <a:spcPts val="600"/>
              </a:spcAft>
            </a:pPr>
            <a:r>
              <a:rPr lang="ru-RU" sz="1200" kern="50" dirty="0" smtClean="0">
                <a:effectLst/>
                <a:latin typeface="Arial"/>
                <a:ea typeface="Lucida Sans Unicode"/>
                <a:cs typeface="Times New Roman"/>
              </a:rPr>
              <a:t>Soja</a:t>
            </a:r>
            <a:r>
              <a:rPr lang="de-DE" sz="1200" kern="50" dirty="0" smtClean="0">
                <a:effectLst/>
                <a:latin typeface="Arial"/>
                <a:ea typeface="Lucida Sans Unicode"/>
                <a:cs typeface="Times New Roman"/>
              </a:rPr>
              <a:t>-I</a:t>
            </a:r>
            <a:r>
              <a:rPr lang="ru-RU" sz="1200" kern="50" dirty="0" smtClean="0">
                <a:effectLst/>
                <a:latin typeface="Arial"/>
                <a:ea typeface="Lucida Sans Unicode"/>
                <a:cs typeface="Times New Roman"/>
              </a:rPr>
              <a:t>solat</a:t>
            </a:r>
            <a:r>
              <a:rPr lang="de-DE" sz="1200" kern="50" dirty="0" smtClean="0">
                <a:effectLst/>
                <a:latin typeface="Arial"/>
                <a:ea typeface="Lucida Sans Unicode"/>
                <a:cs typeface="Times New Roman"/>
              </a:rPr>
              <a:t> ist</a:t>
            </a:r>
            <a:r>
              <a:rPr lang="ru-RU" sz="1200" kern="50" dirty="0" smtClean="0">
                <a:effectLst/>
                <a:latin typeface="Arial"/>
                <a:ea typeface="Lucida Sans Unicode"/>
                <a:cs typeface="Times New Roman"/>
              </a:rPr>
              <a:t> reich an vielen essentiellen und nicht essentiellen Aminosäuren.</a:t>
            </a:r>
            <a:endParaRPr lang="de-DE" sz="1200" kern="50" dirty="0" smtClean="0">
              <a:effectLst/>
              <a:latin typeface="Arial"/>
              <a:ea typeface="Lucida Sans Unicode"/>
              <a:cs typeface="Times New Roman"/>
            </a:endParaRPr>
          </a:p>
          <a:p>
            <a:r>
              <a:rPr lang="ru-RU" sz="1200" kern="50" dirty="0" smtClean="0">
                <a:effectLst/>
                <a:latin typeface="Arial"/>
                <a:ea typeface="Lucida Sans Unicode"/>
                <a:cs typeface="Times New Roman"/>
              </a:rPr>
              <a:t>Sojaprotein</a:t>
            </a:r>
            <a:r>
              <a:rPr lang="de-DE" sz="1200" kern="50" dirty="0" smtClean="0">
                <a:effectLst/>
                <a:latin typeface="Arial"/>
                <a:ea typeface="Lucida Sans Unicode"/>
                <a:cs typeface="Times New Roman"/>
              </a:rPr>
              <a:t> lässt sich sehr gut</a:t>
            </a:r>
            <a:r>
              <a:rPr lang="ru-RU" sz="1200" kern="50" dirty="0" smtClean="0">
                <a:effectLst/>
                <a:latin typeface="Arial"/>
                <a:ea typeface="Lucida Sans Unicode"/>
                <a:cs typeface="Times New Roman"/>
              </a:rPr>
              <a:t> mit </a:t>
            </a:r>
            <a:r>
              <a:rPr lang="de-DE" sz="1200" kern="50" dirty="0" smtClean="0">
                <a:effectLst/>
                <a:latin typeface="Arial"/>
                <a:ea typeface="Lucida Sans Unicode"/>
                <a:cs typeface="Times New Roman"/>
              </a:rPr>
              <a:t>dem </a:t>
            </a:r>
            <a:r>
              <a:rPr lang="ru-RU" sz="1200" kern="50" dirty="0" smtClean="0">
                <a:effectLst/>
                <a:latin typeface="Arial"/>
                <a:ea typeface="Lucida Sans Unicode"/>
                <a:cs typeface="Times New Roman"/>
              </a:rPr>
              <a:t>Milch</a:t>
            </a:r>
            <a:r>
              <a:rPr lang="de-DE" sz="1200" kern="50" dirty="0" err="1" smtClean="0">
                <a:effectLst/>
                <a:latin typeface="Arial"/>
                <a:ea typeface="Lucida Sans Unicode"/>
                <a:cs typeface="Times New Roman"/>
              </a:rPr>
              <a:t>protein</a:t>
            </a:r>
            <a:r>
              <a:rPr lang="de-DE" sz="1200" kern="50" dirty="0" smtClean="0">
                <a:effectLst/>
                <a:latin typeface="Arial"/>
                <a:ea typeface="Lucida Sans Unicode"/>
                <a:cs typeface="Times New Roman"/>
              </a:rPr>
              <a:t> </a:t>
            </a:r>
            <a:r>
              <a:rPr lang="ru-RU" sz="1200" kern="50" dirty="0" smtClean="0">
                <a:effectLst/>
                <a:latin typeface="Arial"/>
                <a:ea typeface="Lucida Sans Unicode"/>
                <a:cs typeface="Times New Roman"/>
              </a:rPr>
              <a:t>kombinier</a:t>
            </a:r>
            <a:r>
              <a:rPr lang="de-DE" sz="1200" kern="50" dirty="0" smtClean="0">
                <a:effectLst/>
                <a:latin typeface="Arial"/>
                <a:ea typeface="Lucida Sans Unicode"/>
                <a:cs typeface="Times New Roman"/>
              </a:rPr>
              <a:t>en</a:t>
            </a:r>
            <a:r>
              <a:rPr lang="ru-RU" sz="1200" kern="50" dirty="0" smtClean="0">
                <a:effectLst/>
                <a:latin typeface="Arial"/>
                <a:ea typeface="Lucida Sans Unicode"/>
                <a:cs typeface="Times New Roman"/>
              </a:rPr>
              <a:t>. Gemeinsam </a:t>
            </a:r>
            <a:r>
              <a:rPr lang="de-DE" sz="1200" kern="50" dirty="0" smtClean="0">
                <a:effectLst/>
                <a:latin typeface="Arial"/>
                <a:ea typeface="Lucida Sans Unicode"/>
                <a:cs typeface="Times New Roman"/>
              </a:rPr>
              <a:t>tragen sie dazu bei</a:t>
            </a:r>
            <a:r>
              <a:rPr lang="ru-RU" sz="1200" kern="50" dirty="0" smtClean="0">
                <a:effectLst/>
                <a:latin typeface="Arial"/>
                <a:ea typeface="Lucida Sans Unicode"/>
                <a:cs typeface="Times New Roman"/>
              </a:rPr>
              <a:t>, die Ernährung von älteren Menschen und Menschen mit schlechter Gesundheit qualitativ</a:t>
            </a:r>
            <a:r>
              <a:rPr lang="de-DE" sz="1200" kern="50" dirty="0" smtClean="0">
                <a:effectLst/>
                <a:latin typeface="Arial"/>
                <a:ea typeface="Lucida Sans Unicode"/>
                <a:cs typeface="Times New Roman"/>
              </a:rPr>
              <a:t> zu</a:t>
            </a:r>
            <a:r>
              <a:rPr lang="ru-RU" sz="1200" kern="50" dirty="0" smtClean="0">
                <a:effectLst/>
                <a:latin typeface="Arial"/>
                <a:ea typeface="Lucida Sans Unicode"/>
                <a:cs typeface="Times New Roman"/>
              </a:rPr>
              <a:t> bereichern,</a:t>
            </a:r>
            <a:r>
              <a:rPr lang="de-DE" sz="1200" kern="50" dirty="0" smtClean="0">
                <a:effectLst/>
                <a:latin typeface="Arial"/>
                <a:ea typeface="Lucida Sans Unicode"/>
                <a:cs typeface="Times New Roman"/>
              </a:rPr>
              <a:t> beseitigen </a:t>
            </a:r>
            <a:r>
              <a:rPr lang="ru-RU" sz="1200" kern="50" dirty="0" smtClean="0">
                <a:effectLst/>
                <a:latin typeface="Arial"/>
                <a:ea typeface="Lucida Sans Unicode"/>
                <a:cs typeface="Times New Roman"/>
              </a:rPr>
              <a:t>den Mangel an </a:t>
            </a:r>
            <a:r>
              <a:rPr lang="de-DE" sz="1200" kern="50" dirty="0" smtClean="0">
                <a:effectLst/>
                <a:latin typeface="Arial"/>
                <a:ea typeface="Lucida Sans Unicode"/>
                <a:cs typeface="Times New Roman"/>
              </a:rPr>
              <a:t>wertvollem</a:t>
            </a:r>
            <a:r>
              <a:rPr lang="ru-RU" sz="1200" kern="50" dirty="0" smtClean="0">
                <a:effectLst/>
                <a:latin typeface="Arial"/>
                <a:ea typeface="Lucida Sans Unicode"/>
                <a:cs typeface="Times New Roman"/>
              </a:rPr>
              <a:t> Protein und</a:t>
            </a:r>
            <a:r>
              <a:rPr lang="de-DE" sz="1200" kern="50" dirty="0" smtClean="0">
                <a:effectLst/>
                <a:latin typeface="Arial"/>
                <a:ea typeface="Lucida Sans Unicode"/>
                <a:cs typeface="Times New Roman"/>
              </a:rPr>
              <a:t> verbessern</a:t>
            </a:r>
            <a:r>
              <a:rPr lang="ru-RU" sz="1200" kern="50" dirty="0" smtClean="0">
                <a:effectLst/>
                <a:latin typeface="Arial"/>
                <a:ea typeface="Lucida Sans Unicode"/>
                <a:cs typeface="Times New Roman"/>
              </a:rPr>
              <a:t> die Gesundheit. </a:t>
            </a:r>
            <a:endParaRPr lang="de-DE"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8</a:t>
            </a:fld>
            <a:endParaRPr lang="ru-RU"/>
          </a:p>
        </p:txBody>
      </p:sp>
    </p:spTree>
    <p:extLst>
      <p:ext uri="{BB962C8B-B14F-4D97-AF65-F5344CB8AC3E}">
        <p14:creationId xmlns:p14="http://schemas.microsoft.com/office/powerpoint/2010/main" val="290892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50" dirty="0" smtClean="0">
                <a:effectLst/>
                <a:latin typeface="Arial"/>
                <a:ea typeface="Lucida Sans Unicode"/>
                <a:cs typeface="Times New Roman"/>
              </a:rPr>
              <a:t>Die Zusammensetzung des Shakes enthält 11 sorgfältig ausgewählte Nährstoffe (Vitamine und Mineralien), sie alle sind dazu bestimmt, sich täglich für Ihre Gesundheit und das gute Aussehen zu kümmern. Passend miteinander kombiniert, helfen sie die Elastizität der Haut, die Schönheit der Haare und die Kraft der Nägel aufrecht zu erhalten.</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t>9</a:t>
            </a:fld>
            <a:endParaRPr lang="ru-RU"/>
          </a:p>
        </p:txBody>
      </p:sp>
    </p:spTree>
    <p:extLst>
      <p:ext uri="{BB962C8B-B14F-4D97-AF65-F5344CB8AC3E}">
        <p14:creationId xmlns:p14="http://schemas.microsoft.com/office/powerpoint/2010/main" val="2908924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29.10.2018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2898065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29.10.2018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2458802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29.10.2018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336116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29.10.2018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345705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3CE3005-55A6-4C69-97C4-9D82935C341C}" type="datetimeFigureOut">
              <a:rPr lang="ru-RU" smtClean="0"/>
              <a:t>29.10.2018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3148541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3CE3005-55A6-4C69-97C4-9D82935C341C}" type="datetimeFigureOut">
              <a:rPr lang="ru-RU" smtClean="0"/>
              <a:t>29.10.2018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127576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3CE3005-55A6-4C69-97C4-9D82935C341C}" type="datetimeFigureOut">
              <a:rPr lang="ru-RU" smtClean="0"/>
              <a:t>29.10.2018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18605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3CE3005-55A6-4C69-97C4-9D82935C341C}" type="datetimeFigureOut">
              <a:rPr lang="ru-RU" smtClean="0"/>
              <a:t>29.10.2018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2916501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3CE3005-55A6-4C69-97C4-9D82935C341C}" type="datetimeFigureOut">
              <a:rPr lang="ru-RU" smtClean="0"/>
              <a:t>29.10.2018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40387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3CE3005-55A6-4C69-97C4-9D82935C341C}" type="datetimeFigureOut">
              <a:rPr lang="ru-RU" smtClean="0"/>
              <a:t>29.10.2018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4210813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3CE3005-55A6-4C69-97C4-9D82935C341C}" type="datetimeFigureOut">
              <a:rPr lang="ru-RU" smtClean="0"/>
              <a:t>29.10.2018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180323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E3005-55A6-4C69-97C4-9D82935C341C}" type="datetimeFigureOut">
              <a:rPr lang="ru-RU" smtClean="0"/>
              <a:t>29.10.2018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2E706-B18D-4A16-B2DE-CD44D1F37F6E}" type="slidenum">
              <a:rPr lang="ru-RU" smtClean="0"/>
              <a:t>‹#›</a:t>
            </a:fld>
            <a:endParaRPr lang="ru-RU"/>
          </a:p>
        </p:txBody>
      </p:sp>
    </p:spTree>
    <p:extLst>
      <p:ext uri="{BB962C8B-B14F-4D97-AF65-F5344CB8AC3E}">
        <p14:creationId xmlns:p14="http://schemas.microsoft.com/office/powerpoint/2010/main" val="2109774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PPT_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 y="-9054"/>
            <a:ext cx="9189719" cy="6858000"/>
          </a:xfrm>
          <a:prstGeom prst="rect">
            <a:avLst/>
          </a:prstGeom>
        </p:spPr>
      </p:pic>
      <p:pic>
        <p:nvPicPr>
          <p:cNvPr id="8" name="Изображение 7"/>
          <p:cNvPicPr>
            <a:picLocks noChangeAspect="1"/>
          </p:cNvPicPr>
          <p:nvPr/>
        </p:nvPicPr>
        <p:blipFill>
          <a:blip r:embed="rId4"/>
          <a:stretch>
            <a:fillRect/>
          </a:stretch>
        </p:blipFill>
        <p:spPr>
          <a:xfrm>
            <a:off x="2627784" y="4931876"/>
            <a:ext cx="3747373" cy="720080"/>
          </a:xfrm>
          <a:prstGeom prst="rect">
            <a:avLst/>
          </a:prstGeom>
        </p:spPr>
      </p:pic>
      <p:sp>
        <p:nvSpPr>
          <p:cNvPr id="9" name="Прямоугольник 8"/>
          <p:cNvSpPr/>
          <p:nvPr/>
        </p:nvSpPr>
        <p:spPr>
          <a:xfrm>
            <a:off x="2699792" y="4901098"/>
            <a:ext cx="3888432" cy="400110"/>
          </a:xfrm>
          <a:prstGeom prst="rect">
            <a:avLst/>
          </a:prstGeom>
        </p:spPr>
        <p:txBody>
          <a:bodyPr wrap="square">
            <a:spAutoFit/>
          </a:bodyPr>
          <a:lstStyle/>
          <a:p>
            <a:pPr algn="ctr"/>
            <a:r>
              <a:rPr lang="de-DE" sz="2000" dirty="0" smtClean="0">
                <a:solidFill>
                  <a:schemeClr val="bg1"/>
                </a:solidFill>
                <a:latin typeface="Arial"/>
                <a:cs typeface="Arial"/>
              </a:rPr>
              <a:t>PROTEIN-SHAKES   </a:t>
            </a:r>
            <a:endParaRPr lang="ru-RU" sz="2000" dirty="0">
              <a:solidFill>
                <a:schemeClr val="bg1"/>
              </a:solidFill>
              <a:latin typeface="Arial"/>
              <a:cs typeface="Arial"/>
            </a:endParaRPr>
          </a:p>
        </p:txBody>
      </p:sp>
      <p:sp>
        <p:nvSpPr>
          <p:cNvPr id="10" name="Прямоугольник 9"/>
          <p:cNvSpPr/>
          <p:nvPr/>
        </p:nvSpPr>
        <p:spPr>
          <a:xfrm>
            <a:off x="2555776" y="5301208"/>
            <a:ext cx="3916137" cy="307777"/>
          </a:xfrm>
          <a:prstGeom prst="rect">
            <a:avLst/>
          </a:prstGeom>
        </p:spPr>
        <p:txBody>
          <a:bodyPr wrap="none">
            <a:spAutoFit/>
          </a:bodyPr>
          <a:lstStyle/>
          <a:p>
            <a:r>
              <a:rPr lang="de-DE" sz="1400" b="1" dirty="0">
                <a:solidFill>
                  <a:schemeClr val="bg1"/>
                </a:solidFill>
                <a:latin typeface="Arial"/>
                <a:cs typeface="Arial"/>
              </a:rPr>
              <a:t>FÜR GESUNDHEIT UND GUTES AUSSEHEN</a:t>
            </a:r>
            <a:endParaRPr lang="ru-RU" sz="1400" b="1" dirty="0">
              <a:solidFill>
                <a:schemeClr val="bg1"/>
              </a:solidFill>
              <a:latin typeface="Arial"/>
              <a:cs typeface="Arial"/>
            </a:endParaRPr>
          </a:p>
        </p:txBody>
      </p:sp>
    </p:spTree>
    <p:extLst>
      <p:ext uri="{BB962C8B-B14F-4D97-AF65-F5344CB8AC3E}">
        <p14:creationId xmlns:p14="http://schemas.microsoft.com/office/powerpoint/2010/main" val="3885667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nutrien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05"/>
            <a:ext cx="9203796" cy="6868505"/>
          </a:xfrm>
          <a:prstGeom prst="rect">
            <a:avLst/>
          </a:prstGeom>
        </p:spPr>
      </p:pic>
      <p:sp>
        <p:nvSpPr>
          <p:cNvPr id="5" name="Заголовок 1"/>
          <p:cNvSpPr txBox="1">
            <a:spLocks/>
          </p:cNvSpPr>
          <p:nvPr/>
        </p:nvSpPr>
        <p:spPr>
          <a:xfrm>
            <a:off x="1619672"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a:solidFill>
                  <a:schemeClr val="tx1">
                    <a:lumMod val="65000"/>
                    <a:lumOff val="35000"/>
                  </a:schemeClr>
                </a:solidFill>
                <a:latin typeface="Arial"/>
                <a:cs typeface="Arial"/>
              </a:rPr>
              <a:t>Folsäure</a:t>
            </a:r>
            <a:endParaRPr lang="ru-RU" sz="1600" dirty="0">
              <a:solidFill>
                <a:schemeClr val="tx1">
                  <a:lumMod val="65000"/>
                  <a:lumOff val="35000"/>
                </a:schemeClr>
              </a:solidFill>
              <a:latin typeface="Arial"/>
              <a:cs typeface="Arial"/>
            </a:endParaRPr>
          </a:p>
        </p:txBody>
      </p:sp>
      <p:sp>
        <p:nvSpPr>
          <p:cNvPr id="6" name="Заголовок 1"/>
          <p:cNvSpPr txBox="1">
            <a:spLocks/>
          </p:cNvSpPr>
          <p:nvPr/>
        </p:nvSpPr>
        <p:spPr>
          <a:xfrm>
            <a:off x="4572000"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65000"/>
                    <a:lumOff val="35000"/>
                  </a:schemeClr>
                </a:solidFill>
                <a:latin typeface="Arial"/>
                <a:cs typeface="Arial"/>
              </a:rPr>
              <a:t>Kupfer</a:t>
            </a:r>
            <a:endParaRPr lang="ru-RU" sz="1600" dirty="0">
              <a:solidFill>
                <a:schemeClr val="tx1">
                  <a:lumMod val="65000"/>
                  <a:lumOff val="35000"/>
                </a:schemeClr>
              </a:solidFill>
              <a:latin typeface="Arial"/>
              <a:cs typeface="Arial"/>
            </a:endParaRPr>
          </a:p>
        </p:txBody>
      </p:sp>
      <p:sp>
        <p:nvSpPr>
          <p:cNvPr id="7" name="Заголовок 1"/>
          <p:cNvSpPr txBox="1">
            <a:spLocks/>
          </p:cNvSpPr>
          <p:nvPr/>
        </p:nvSpPr>
        <p:spPr>
          <a:xfrm>
            <a:off x="7452320"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65000"/>
                    <a:lumOff val="35000"/>
                  </a:schemeClr>
                </a:solidFill>
                <a:latin typeface="Arial"/>
                <a:cs typeface="Arial"/>
              </a:rPr>
              <a:t>Magnesium</a:t>
            </a:r>
            <a:endParaRPr lang="ru-RU" sz="1600" dirty="0">
              <a:solidFill>
                <a:schemeClr val="tx1">
                  <a:lumMod val="65000"/>
                  <a:lumOff val="35000"/>
                </a:schemeClr>
              </a:solidFill>
              <a:latin typeface="Arial"/>
              <a:cs typeface="Arial"/>
            </a:endParaRPr>
          </a:p>
        </p:txBody>
      </p:sp>
      <p:sp>
        <p:nvSpPr>
          <p:cNvPr id="8" name="Заголовок 1"/>
          <p:cNvSpPr txBox="1">
            <a:spLocks/>
          </p:cNvSpPr>
          <p:nvPr/>
        </p:nvSpPr>
        <p:spPr>
          <a:xfrm>
            <a:off x="7452320"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65000"/>
                    <a:lumOff val="35000"/>
                  </a:schemeClr>
                </a:solidFill>
                <a:latin typeface="Arial"/>
                <a:cs typeface="Arial"/>
              </a:rPr>
              <a:t>Vitamin</a:t>
            </a:r>
            <a:r>
              <a:rPr lang="ru-RU" sz="1600" dirty="0" smtClean="0">
                <a:solidFill>
                  <a:schemeClr val="tx1">
                    <a:lumMod val="65000"/>
                    <a:lumOff val="35000"/>
                  </a:schemeClr>
                </a:solidFill>
                <a:latin typeface="Arial"/>
                <a:cs typeface="Arial"/>
              </a:rPr>
              <a:t> С</a:t>
            </a:r>
            <a:endParaRPr lang="ru-RU" sz="1600" dirty="0">
              <a:solidFill>
                <a:schemeClr val="tx1">
                  <a:lumMod val="65000"/>
                  <a:lumOff val="35000"/>
                </a:schemeClr>
              </a:solidFill>
              <a:latin typeface="Arial"/>
              <a:cs typeface="Arial"/>
            </a:endParaRPr>
          </a:p>
        </p:txBody>
      </p:sp>
      <p:sp>
        <p:nvSpPr>
          <p:cNvPr id="9" name="Заголовок 1"/>
          <p:cNvSpPr txBox="1">
            <a:spLocks/>
          </p:cNvSpPr>
          <p:nvPr/>
        </p:nvSpPr>
        <p:spPr>
          <a:xfrm>
            <a:off x="7452320" y="4005064"/>
            <a:ext cx="161967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65000"/>
                    <a:lumOff val="35000"/>
                  </a:schemeClr>
                </a:solidFill>
                <a:latin typeface="Arial"/>
                <a:cs typeface="Arial"/>
              </a:rPr>
              <a:t>Vitamin</a:t>
            </a:r>
            <a:r>
              <a:rPr lang="ru-RU" sz="1600" dirty="0" smtClean="0">
                <a:solidFill>
                  <a:schemeClr val="tx1">
                    <a:lumMod val="65000"/>
                    <a:lumOff val="35000"/>
                  </a:schemeClr>
                </a:solidFill>
                <a:latin typeface="Arial"/>
                <a:cs typeface="Arial"/>
              </a:rPr>
              <a:t> А</a:t>
            </a:r>
            <a:endParaRPr lang="ru-RU" sz="1600" dirty="0">
              <a:solidFill>
                <a:schemeClr val="tx1">
                  <a:lumMod val="65000"/>
                  <a:lumOff val="35000"/>
                </a:schemeClr>
              </a:solidFill>
              <a:latin typeface="Arial"/>
              <a:cs typeface="Arial"/>
            </a:endParaRPr>
          </a:p>
        </p:txBody>
      </p:sp>
      <p:sp>
        <p:nvSpPr>
          <p:cNvPr id="10" name="Заголовок 1"/>
          <p:cNvSpPr txBox="1">
            <a:spLocks/>
          </p:cNvSpPr>
          <p:nvPr/>
        </p:nvSpPr>
        <p:spPr>
          <a:xfrm>
            <a:off x="1619672"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err="1">
                <a:solidFill>
                  <a:schemeClr val="tx1">
                    <a:lumMod val="65000"/>
                    <a:lumOff val="35000"/>
                  </a:schemeClr>
                </a:solidFill>
                <a:latin typeface="Arial"/>
                <a:cs typeface="Arial"/>
              </a:rPr>
              <a:t>Pantothensäure</a:t>
            </a:r>
            <a:endParaRPr lang="ru-RU" sz="1600" dirty="0">
              <a:solidFill>
                <a:schemeClr val="tx1">
                  <a:lumMod val="65000"/>
                  <a:lumOff val="35000"/>
                </a:schemeClr>
              </a:solidFill>
              <a:latin typeface="Arial"/>
              <a:cs typeface="Arial"/>
            </a:endParaRPr>
          </a:p>
        </p:txBody>
      </p:sp>
      <p:sp>
        <p:nvSpPr>
          <p:cNvPr id="11" name="Заголовок 1"/>
          <p:cNvSpPr txBox="1">
            <a:spLocks/>
          </p:cNvSpPr>
          <p:nvPr/>
        </p:nvSpPr>
        <p:spPr>
          <a:xfrm>
            <a:off x="1619672" y="40050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65000"/>
                    <a:lumOff val="35000"/>
                  </a:schemeClr>
                </a:solidFill>
                <a:latin typeface="Arial"/>
                <a:cs typeface="Arial"/>
              </a:rPr>
              <a:t>Niacin</a:t>
            </a:r>
            <a:endParaRPr lang="ru-RU" sz="1600" dirty="0">
              <a:solidFill>
                <a:schemeClr val="tx1">
                  <a:lumMod val="65000"/>
                  <a:lumOff val="35000"/>
                </a:schemeClr>
              </a:solidFill>
              <a:latin typeface="Arial"/>
              <a:cs typeface="Arial"/>
            </a:endParaRPr>
          </a:p>
        </p:txBody>
      </p:sp>
      <p:sp>
        <p:nvSpPr>
          <p:cNvPr id="12" name="Заголовок 1"/>
          <p:cNvSpPr txBox="1">
            <a:spLocks/>
          </p:cNvSpPr>
          <p:nvPr/>
        </p:nvSpPr>
        <p:spPr>
          <a:xfrm>
            <a:off x="1619672" y="5517232"/>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65000"/>
                    <a:lumOff val="35000"/>
                  </a:schemeClr>
                </a:solidFill>
                <a:latin typeface="Arial"/>
                <a:cs typeface="Arial"/>
              </a:rPr>
              <a:t>Biotin</a:t>
            </a:r>
            <a:endParaRPr lang="ru-RU" sz="1600" dirty="0">
              <a:solidFill>
                <a:schemeClr val="tx1">
                  <a:lumMod val="65000"/>
                  <a:lumOff val="35000"/>
                </a:schemeClr>
              </a:solidFill>
              <a:latin typeface="Arial"/>
              <a:cs typeface="Arial"/>
            </a:endParaRPr>
          </a:p>
        </p:txBody>
      </p:sp>
      <p:sp>
        <p:nvSpPr>
          <p:cNvPr id="13" name="Заголовок 1"/>
          <p:cNvSpPr txBox="1">
            <a:spLocks/>
          </p:cNvSpPr>
          <p:nvPr/>
        </p:nvSpPr>
        <p:spPr>
          <a:xfrm>
            <a:off x="4572000" y="40050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65000"/>
                    <a:lumOff val="35000"/>
                  </a:schemeClr>
                </a:solidFill>
                <a:latin typeface="Arial"/>
                <a:cs typeface="Arial"/>
              </a:rPr>
              <a:t>Selen</a:t>
            </a:r>
            <a:endParaRPr lang="ru-RU" sz="1600" dirty="0">
              <a:solidFill>
                <a:schemeClr val="tx1">
                  <a:lumMod val="65000"/>
                  <a:lumOff val="35000"/>
                </a:schemeClr>
              </a:solidFill>
              <a:latin typeface="Arial"/>
              <a:cs typeface="Arial"/>
            </a:endParaRPr>
          </a:p>
        </p:txBody>
      </p:sp>
      <p:sp>
        <p:nvSpPr>
          <p:cNvPr id="14" name="Заголовок 1"/>
          <p:cNvSpPr txBox="1">
            <a:spLocks/>
          </p:cNvSpPr>
          <p:nvPr/>
        </p:nvSpPr>
        <p:spPr>
          <a:xfrm>
            <a:off x="4572000"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65000"/>
                    <a:lumOff val="35000"/>
                  </a:schemeClr>
                </a:solidFill>
                <a:latin typeface="Arial"/>
                <a:cs typeface="Arial"/>
              </a:rPr>
              <a:t>Vitamin</a:t>
            </a:r>
            <a:r>
              <a:rPr lang="ru-RU" sz="1600" dirty="0" smtClean="0">
                <a:solidFill>
                  <a:schemeClr val="tx1">
                    <a:lumMod val="65000"/>
                    <a:lumOff val="35000"/>
                  </a:schemeClr>
                </a:solidFill>
                <a:latin typeface="Arial"/>
                <a:cs typeface="Arial"/>
              </a:rPr>
              <a:t> Е</a:t>
            </a:r>
            <a:endParaRPr lang="ru-RU" sz="1600" dirty="0">
              <a:solidFill>
                <a:schemeClr val="tx1">
                  <a:lumMod val="65000"/>
                  <a:lumOff val="35000"/>
                </a:schemeClr>
              </a:solidFill>
              <a:latin typeface="Arial"/>
              <a:cs typeface="Arial"/>
            </a:endParaRPr>
          </a:p>
        </p:txBody>
      </p:sp>
      <p:sp>
        <p:nvSpPr>
          <p:cNvPr id="15" name="Заголовок 1"/>
          <p:cNvSpPr txBox="1">
            <a:spLocks/>
          </p:cNvSpPr>
          <p:nvPr/>
        </p:nvSpPr>
        <p:spPr>
          <a:xfrm>
            <a:off x="4572000" y="5517232"/>
            <a:ext cx="237626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a:solidFill>
                  <a:schemeClr val="tx1">
                    <a:lumMod val="65000"/>
                    <a:lumOff val="35000"/>
                  </a:schemeClr>
                </a:solidFill>
                <a:latin typeface="Arial"/>
                <a:cs typeface="Arial"/>
              </a:rPr>
              <a:t>para-</a:t>
            </a:r>
            <a:r>
              <a:rPr lang="de-DE" sz="1600" dirty="0" err="1">
                <a:solidFill>
                  <a:schemeClr val="tx1">
                    <a:lumMod val="65000"/>
                    <a:lumOff val="35000"/>
                  </a:schemeClr>
                </a:solidFill>
                <a:latin typeface="Arial"/>
                <a:cs typeface="Arial"/>
              </a:rPr>
              <a:t>Hydroxybenzoesäure</a:t>
            </a:r>
            <a:r>
              <a:rPr lang="de-DE" sz="1600" dirty="0">
                <a:solidFill>
                  <a:schemeClr val="tx1">
                    <a:lumMod val="65000"/>
                    <a:lumOff val="35000"/>
                  </a:schemeClr>
                </a:solidFill>
                <a:latin typeface="Arial"/>
                <a:cs typeface="Arial"/>
              </a:rPr>
              <a:t> </a:t>
            </a:r>
            <a:endParaRPr lang="ru-RU" sz="16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383227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Verisol_fa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89719" cy="6858000"/>
          </a:xfrm>
          <a:prstGeom prst="rect">
            <a:avLst/>
          </a:prstGeom>
        </p:spPr>
      </p:pic>
      <p:sp>
        <p:nvSpPr>
          <p:cNvPr id="4" name="Название 2"/>
          <p:cNvSpPr txBox="1">
            <a:spLocks/>
          </p:cNvSpPr>
          <p:nvPr/>
        </p:nvSpPr>
        <p:spPr>
          <a:xfrm>
            <a:off x="5544026" y="1196752"/>
            <a:ext cx="3024336" cy="1512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solidFill>
                  <a:schemeClr val="bg1"/>
                </a:solidFill>
                <a:latin typeface="Arial"/>
                <a:cs typeface="Arial"/>
              </a:rPr>
              <a:t>ELIXIER </a:t>
            </a:r>
            <a:endParaRPr lang="de-DE" sz="3200" dirty="0">
              <a:solidFill>
                <a:schemeClr val="bg1"/>
              </a:solidFill>
              <a:latin typeface="Arial"/>
              <a:cs typeface="Arial"/>
            </a:endParaRPr>
          </a:p>
          <a:p>
            <a:pPr algn="l"/>
            <a:r>
              <a:rPr lang="de-DE" sz="3200" dirty="0" smtClean="0">
                <a:solidFill>
                  <a:schemeClr val="bg1"/>
                </a:solidFill>
                <a:latin typeface="Arial"/>
                <a:cs typeface="Arial"/>
              </a:rPr>
              <a:t>DER EWIGEN  </a:t>
            </a:r>
            <a:endParaRPr lang="de-DE" sz="3200" dirty="0">
              <a:solidFill>
                <a:schemeClr val="bg1"/>
              </a:solidFill>
              <a:latin typeface="Arial"/>
              <a:cs typeface="Arial"/>
            </a:endParaRPr>
          </a:p>
          <a:p>
            <a:pPr algn="l"/>
            <a:r>
              <a:rPr lang="de-DE" sz="3200" dirty="0" smtClean="0">
                <a:solidFill>
                  <a:schemeClr val="bg1"/>
                </a:solidFill>
                <a:latin typeface="Arial"/>
                <a:cs typeface="Arial"/>
              </a:rPr>
              <a:t>JUGEND</a:t>
            </a:r>
            <a:endParaRPr lang="de-DE" sz="3200" dirty="0">
              <a:solidFill>
                <a:schemeClr val="bg1"/>
              </a:solidFill>
              <a:latin typeface="Arial"/>
              <a:cs typeface="Arial"/>
            </a:endParaRPr>
          </a:p>
        </p:txBody>
      </p:sp>
      <p:sp>
        <p:nvSpPr>
          <p:cNvPr id="5" name="Название 2"/>
          <p:cNvSpPr txBox="1">
            <a:spLocks/>
          </p:cNvSpPr>
          <p:nvPr/>
        </p:nvSpPr>
        <p:spPr>
          <a:xfrm>
            <a:off x="5616034" y="2708920"/>
            <a:ext cx="295232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800" dirty="0" err="1" smtClean="0">
                <a:solidFill>
                  <a:srgbClr val="FCA400"/>
                </a:solidFill>
                <a:latin typeface="Arial"/>
                <a:cs typeface="Arial"/>
              </a:rPr>
              <a:t>Verisol</a:t>
            </a:r>
            <a:endParaRPr lang="ru-RU" sz="2000" dirty="0" smtClean="0">
              <a:solidFill>
                <a:srgbClr val="FCA400"/>
              </a:solidFill>
              <a:latin typeface="Arial"/>
              <a:cs typeface="Arial"/>
            </a:endParaRPr>
          </a:p>
        </p:txBody>
      </p:sp>
      <p:sp>
        <p:nvSpPr>
          <p:cNvPr id="8" name="Прямоугольник 7"/>
          <p:cNvSpPr/>
          <p:nvPr/>
        </p:nvSpPr>
        <p:spPr>
          <a:xfrm>
            <a:off x="8280330" y="2730986"/>
            <a:ext cx="468134" cy="553998"/>
          </a:xfrm>
          <a:prstGeom prst="rect">
            <a:avLst/>
          </a:prstGeom>
        </p:spPr>
        <p:txBody>
          <a:bodyPr wrap="none">
            <a:spAutoFit/>
          </a:bodyPr>
          <a:lstStyle/>
          <a:p>
            <a:r>
              <a:rPr lang="en-US" sz="3000" dirty="0">
                <a:solidFill>
                  <a:srgbClr val="FCA400"/>
                </a:solidFill>
                <a:latin typeface="Arial"/>
                <a:cs typeface="Arial"/>
              </a:rPr>
              <a:t>®</a:t>
            </a:r>
            <a:endParaRPr lang="ru-RU" sz="3000" dirty="0">
              <a:solidFill>
                <a:srgbClr val="FCA400"/>
              </a:solidFill>
              <a:latin typeface="Arial"/>
              <a:cs typeface="Arial"/>
            </a:endParaRPr>
          </a:p>
        </p:txBody>
      </p:sp>
    </p:spTree>
    <p:extLst>
      <p:ext uri="{BB962C8B-B14F-4D97-AF65-F5344CB8AC3E}">
        <p14:creationId xmlns:p14="http://schemas.microsoft.com/office/powerpoint/2010/main" val="30857237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азвание 2"/>
          <p:cNvSpPr>
            <a:spLocks noGrp="1"/>
          </p:cNvSpPr>
          <p:nvPr>
            <p:ph type="title"/>
          </p:nvPr>
        </p:nvSpPr>
        <p:spPr>
          <a:xfrm>
            <a:off x="446856" y="188640"/>
            <a:ext cx="8229600" cy="792088"/>
          </a:xfrm>
        </p:spPr>
        <p:txBody>
          <a:bodyPr>
            <a:noAutofit/>
          </a:bodyPr>
          <a:lstStyle/>
          <a:p>
            <a:r>
              <a:rPr lang="de-DE" sz="3200" dirty="0" smtClean="0">
                <a:solidFill>
                  <a:schemeClr val="tx1">
                    <a:lumMod val="75000"/>
                    <a:lumOff val="25000"/>
                  </a:schemeClr>
                </a:solidFill>
                <a:latin typeface="Arial"/>
                <a:cs typeface="Arial"/>
              </a:rPr>
              <a:t>Wirkung von Kollagen auf die Haut</a:t>
            </a:r>
            <a:endParaRPr lang="ru-RU" sz="3200" dirty="0">
              <a:solidFill>
                <a:schemeClr val="tx1">
                  <a:lumMod val="75000"/>
                  <a:lumOff val="25000"/>
                </a:schemeClr>
              </a:solidFill>
              <a:latin typeface="Arial"/>
              <a:cs typeface="Arial"/>
            </a:endParaRPr>
          </a:p>
        </p:txBody>
      </p:sp>
      <p:pic>
        <p:nvPicPr>
          <p:cNvPr id="3" name="Picture 2"/>
          <p:cNvPicPr>
            <a:picLocks noChangeAspect="1"/>
          </p:cNvPicPr>
          <p:nvPr/>
        </p:nvPicPr>
        <p:blipFill>
          <a:blip r:embed="rId3"/>
          <a:stretch>
            <a:fillRect/>
          </a:stretch>
        </p:blipFill>
        <p:spPr>
          <a:xfrm>
            <a:off x="539552" y="2189707"/>
            <a:ext cx="8136904" cy="3327525"/>
          </a:xfrm>
          <a:prstGeom prst="rect">
            <a:avLst/>
          </a:prstGeom>
        </p:spPr>
      </p:pic>
      <p:sp>
        <p:nvSpPr>
          <p:cNvPr id="6" name="Заголовок 1"/>
          <p:cNvSpPr txBox="1">
            <a:spLocks/>
          </p:cNvSpPr>
          <p:nvPr/>
        </p:nvSpPr>
        <p:spPr>
          <a:xfrm>
            <a:off x="539552" y="5445224"/>
            <a:ext cx="388843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65000"/>
                    <a:lumOff val="35000"/>
                  </a:schemeClr>
                </a:solidFill>
                <a:latin typeface="Arial"/>
                <a:cs typeface="Arial"/>
              </a:rPr>
              <a:t>Bei Kollagenmangel</a:t>
            </a:r>
            <a:endParaRPr lang="ru-RU" sz="1600" dirty="0">
              <a:solidFill>
                <a:schemeClr val="tx1">
                  <a:lumMod val="65000"/>
                  <a:lumOff val="35000"/>
                </a:schemeClr>
              </a:solidFill>
              <a:latin typeface="Arial"/>
              <a:cs typeface="Arial"/>
            </a:endParaRPr>
          </a:p>
        </p:txBody>
      </p:sp>
      <p:sp>
        <p:nvSpPr>
          <p:cNvPr id="7" name="Заголовок 1"/>
          <p:cNvSpPr txBox="1">
            <a:spLocks/>
          </p:cNvSpPr>
          <p:nvPr/>
        </p:nvSpPr>
        <p:spPr>
          <a:xfrm>
            <a:off x="539552" y="1700808"/>
            <a:ext cx="388843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50000"/>
                    <a:lumOff val="50000"/>
                  </a:schemeClr>
                </a:solidFill>
                <a:latin typeface="Arial"/>
                <a:cs typeface="Arial"/>
              </a:rPr>
              <a:t>Vorher</a:t>
            </a:r>
            <a:endParaRPr lang="ru-RU" sz="2000" dirty="0">
              <a:solidFill>
                <a:schemeClr val="tx1">
                  <a:lumMod val="50000"/>
                  <a:lumOff val="50000"/>
                </a:schemeClr>
              </a:solidFill>
              <a:latin typeface="Arial"/>
              <a:cs typeface="Arial"/>
            </a:endParaRPr>
          </a:p>
        </p:txBody>
      </p:sp>
      <p:sp>
        <p:nvSpPr>
          <p:cNvPr id="8" name="Заголовок 1"/>
          <p:cNvSpPr txBox="1">
            <a:spLocks/>
          </p:cNvSpPr>
          <p:nvPr/>
        </p:nvSpPr>
        <p:spPr>
          <a:xfrm>
            <a:off x="4788024" y="1700808"/>
            <a:ext cx="381642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50000"/>
                    <a:lumOff val="50000"/>
                  </a:schemeClr>
                </a:solidFill>
                <a:latin typeface="Arial"/>
                <a:cs typeface="Arial"/>
              </a:rPr>
              <a:t>Nachher</a:t>
            </a:r>
            <a:endParaRPr lang="ru-RU" sz="2000" dirty="0">
              <a:solidFill>
                <a:schemeClr val="tx1">
                  <a:lumMod val="50000"/>
                  <a:lumOff val="50000"/>
                </a:schemeClr>
              </a:solidFill>
              <a:latin typeface="Arial"/>
              <a:cs typeface="Arial"/>
            </a:endParaRPr>
          </a:p>
        </p:txBody>
      </p:sp>
      <p:sp>
        <p:nvSpPr>
          <p:cNvPr id="9" name="Заголовок 1"/>
          <p:cNvSpPr txBox="1">
            <a:spLocks/>
          </p:cNvSpPr>
          <p:nvPr/>
        </p:nvSpPr>
        <p:spPr>
          <a:xfrm>
            <a:off x="4716016" y="5445224"/>
            <a:ext cx="396044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65000"/>
                    <a:lumOff val="35000"/>
                  </a:schemeClr>
                </a:solidFill>
                <a:latin typeface="Arial"/>
                <a:cs typeface="Arial"/>
              </a:rPr>
              <a:t>Bei einer Erhöhung von Kollagengehalt</a:t>
            </a:r>
            <a:endParaRPr lang="ru-RU" sz="16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607867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Image_02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08"/>
            <a:ext cx="9144000" cy="6823881"/>
          </a:xfrm>
          <a:prstGeom prst="rect">
            <a:avLst/>
          </a:prstGeom>
        </p:spPr>
      </p:pic>
      <p:pic>
        <p:nvPicPr>
          <p:cNvPr id="10" name="Изображение 9"/>
          <p:cNvPicPr>
            <a:picLocks noChangeAspect="1"/>
          </p:cNvPicPr>
          <p:nvPr/>
        </p:nvPicPr>
        <p:blipFill>
          <a:blip r:embed="rId4"/>
          <a:stretch>
            <a:fillRect/>
          </a:stretch>
        </p:blipFill>
        <p:spPr>
          <a:xfrm>
            <a:off x="-36512" y="620687"/>
            <a:ext cx="2880320" cy="792089"/>
          </a:xfrm>
          <a:prstGeom prst="rect">
            <a:avLst/>
          </a:prstGeom>
        </p:spPr>
      </p:pic>
      <p:sp>
        <p:nvSpPr>
          <p:cNvPr id="11" name="Название 2"/>
          <p:cNvSpPr txBox="1">
            <a:spLocks/>
          </p:cNvSpPr>
          <p:nvPr/>
        </p:nvSpPr>
        <p:spPr>
          <a:xfrm>
            <a:off x="107504" y="620688"/>
            <a:ext cx="2627784"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500" dirty="0" smtClean="0">
                <a:solidFill>
                  <a:srgbClr val="FFFFFF"/>
                </a:solidFill>
                <a:latin typeface="Arial"/>
                <a:cs typeface="Arial"/>
              </a:rPr>
              <a:t>LECKER</a:t>
            </a:r>
            <a:endParaRPr lang="ru-RU" sz="3500" dirty="0">
              <a:solidFill>
                <a:srgbClr val="FFFFFF"/>
              </a:solidFill>
              <a:latin typeface="Arial"/>
              <a:cs typeface="Arial"/>
            </a:endParaRPr>
          </a:p>
        </p:txBody>
      </p:sp>
      <p:sp>
        <p:nvSpPr>
          <p:cNvPr id="9" name="Заголовок 1"/>
          <p:cNvSpPr txBox="1">
            <a:spLocks/>
          </p:cNvSpPr>
          <p:nvPr/>
        </p:nvSpPr>
        <p:spPr>
          <a:xfrm>
            <a:off x="899592" y="3068960"/>
            <a:ext cx="338437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300" dirty="0" smtClean="0">
                <a:solidFill>
                  <a:schemeClr val="tx1">
                    <a:lumMod val="65000"/>
                    <a:lumOff val="35000"/>
                  </a:schemeClr>
                </a:solidFill>
                <a:latin typeface="Arial"/>
                <a:cs typeface="Arial"/>
              </a:rPr>
              <a:t>Zart und luftig im Geschmack</a:t>
            </a:r>
            <a:endParaRPr lang="ru-RU" sz="2300" dirty="0">
              <a:solidFill>
                <a:schemeClr val="tx1">
                  <a:lumMod val="65000"/>
                  <a:lumOff val="35000"/>
                </a:schemeClr>
              </a:solidFill>
              <a:latin typeface="Arial"/>
              <a:cs typeface="Arial"/>
            </a:endParaRPr>
          </a:p>
        </p:txBody>
      </p:sp>
      <p:pic>
        <p:nvPicPr>
          <p:cNvPr id="13" name="Изображение 12"/>
          <p:cNvPicPr>
            <a:picLocks noChangeAspect="1"/>
          </p:cNvPicPr>
          <p:nvPr/>
        </p:nvPicPr>
        <p:blipFill>
          <a:blip r:embed="rId5"/>
          <a:stretch>
            <a:fillRect/>
          </a:stretch>
        </p:blipFill>
        <p:spPr>
          <a:xfrm>
            <a:off x="467544" y="3068960"/>
            <a:ext cx="325760" cy="325760"/>
          </a:xfrm>
          <a:prstGeom prst="rect">
            <a:avLst/>
          </a:prstGeom>
        </p:spPr>
      </p:pic>
    </p:spTree>
    <p:extLst>
      <p:ext uri="{BB962C8B-B14F-4D97-AF65-F5344CB8AC3E}">
        <p14:creationId xmlns:p14="http://schemas.microsoft.com/office/powerpoint/2010/main" val="939006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Изображение 5" descr="Image_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1"/>
            <a:ext cx="9189719" cy="6858000"/>
          </a:xfrm>
          <a:prstGeom prst="rect">
            <a:avLst/>
          </a:prstGeom>
        </p:spPr>
      </p:pic>
      <p:sp>
        <p:nvSpPr>
          <p:cNvPr id="7" name="Название 2"/>
          <p:cNvSpPr>
            <a:spLocks noGrp="1"/>
          </p:cNvSpPr>
          <p:nvPr>
            <p:ph type="title"/>
          </p:nvPr>
        </p:nvSpPr>
        <p:spPr>
          <a:xfrm>
            <a:off x="467544" y="2862064"/>
            <a:ext cx="8229600" cy="1143000"/>
          </a:xfrm>
        </p:spPr>
        <p:txBody>
          <a:bodyPr>
            <a:noAutofit/>
          </a:bodyPr>
          <a:lstStyle/>
          <a:p>
            <a:r>
              <a:rPr lang="de-DE" sz="4000" dirty="0" err="1" smtClean="0">
                <a:solidFill>
                  <a:srgbClr val="DC1F59"/>
                </a:solidFill>
                <a:latin typeface="Arial"/>
                <a:cs typeface="Arial"/>
              </a:rPr>
              <a:t>Erythritol</a:t>
            </a:r>
            <a:r>
              <a:rPr lang="de-DE" sz="4000" dirty="0" smtClean="0">
                <a:solidFill>
                  <a:srgbClr val="DC1F59"/>
                </a:solidFill>
                <a:latin typeface="Arial"/>
                <a:cs typeface="Arial"/>
              </a:rPr>
              <a:t> und </a:t>
            </a:r>
            <a:r>
              <a:rPr lang="de-DE" sz="4000" dirty="0" err="1" smtClean="0">
                <a:solidFill>
                  <a:srgbClr val="DC1F59"/>
                </a:solidFill>
                <a:latin typeface="Arial"/>
                <a:cs typeface="Arial"/>
              </a:rPr>
              <a:t>Steviosid</a:t>
            </a:r>
            <a:endParaRPr lang="ru-RU" sz="4000" dirty="0">
              <a:solidFill>
                <a:srgbClr val="DC1F59"/>
              </a:solidFill>
              <a:latin typeface="Arial"/>
              <a:cs typeface="Arial"/>
            </a:endParaRPr>
          </a:p>
        </p:txBody>
      </p:sp>
      <p:sp>
        <p:nvSpPr>
          <p:cNvPr id="8" name="Название 2"/>
          <p:cNvSpPr txBox="1">
            <a:spLocks/>
          </p:cNvSpPr>
          <p:nvPr/>
        </p:nvSpPr>
        <p:spPr>
          <a:xfrm>
            <a:off x="899592" y="2358008"/>
            <a:ext cx="73448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500" dirty="0">
                <a:solidFill>
                  <a:schemeClr val="tx1">
                    <a:lumMod val="75000"/>
                    <a:lumOff val="25000"/>
                  </a:schemeClr>
                </a:solidFill>
                <a:latin typeface="Arial"/>
                <a:cs typeface="Arial"/>
              </a:rPr>
              <a:t>Natürliche </a:t>
            </a:r>
            <a:r>
              <a:rPr lang="de-DE" sz="3500" dirty="0" smtClean="0">
                <a:solidFill>
                  <a:schemeClr val="tx1">
                    <a:lumMod val="75000"/>
                    <a:lumOff val="25000"/>
                  </a:schemeClr>
                </a:solidFill>
                <a:latin typeface="Arial"/>
                <a:cs typeface="Arial"/>
              </a:rPr>
              <a:t>Süßungsmittel</a:t>
            </a:r>
            <a:endParaRPr lang="de-DE" sz="35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3850472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shake_boot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62289" cy="6858000"/>
          </a:xfrm>
          <a:prstGeom prst="rect">
            <a:avLst/>
          </a:prstGeom>
        </p:spPr>
      </p:pic>
      <p:pic>
        <p:nvPicPr>
          <p:cNvPr id="8" name="Изображение 7"/>
          <p:cNvPicPr>
            <a:picLocks noChangeAspect="1"/>
          </p:cNvPicPr>
          <p:nvPr/>
        </p:nvPicPr>
        <p:blipFill>
          <a:blip r:embed="rId4"/>
          <a:stretch>
            <a:fillRect/>
          </a:stretch>
        </p:blipFill>
        <p:spPr>
          <a:xfrm>
            <a:off x="-36512" y="764704"/>
            <a:ext cx="2808312" cy="792088"/>
          </a:xfrm>
          <a:prstGeom prst="rect">
            <a:avLst/>
          </a:prstGeom>
        </p:spPr>
      </p:pic>
      <p:sp>
        <p:nvSpPr>
          <p:cNvPr id="9" name="Название 2"/>
          <p:cNvSpPr txBox="1">
            <a:spLocks/>
          </p:cNvSpPr>
          <p:nvPr/>
        </p:nvSpPr>
        <p:spPr>
          <a:xfrm>
            <a:off x="107504" y="764704"/>
            <a:ext cx="2627784"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500" dirty="0" smtClean="0">
                <a:solidFill>
                  <a:srgbClr val="FFFFFF"/>
                </a:solidFill>
                <a:latin typeface="Arial"/>
                <a:cs typeface="Arial"/>
              </a:rPr>
              <a:t>BEQUEM</a:t>
            </a:r>
            <a:endParaRPr lang="ru-RU" sz="3500" dirty="0">
              <a:solidFill>
                <a:srgbClr val="FFFFFF"/>
              </a:solidFill>
              <a:latin typeface="Arial"/>
              <a:cs typeface="Arial"/>
            </a:endParaRPr>
          </a:p>
        </p:txBody>
      </p:sp>
      <p:sp>
        <p:nvSpPr>
          <p:cNvPr id="5" name="Заголовок 1"/>
          <p:cNvSpPr txBox="1">
            <a:spLocks/>
          </p:cNvSpPr>
          <p:nvPr/>
        </p:nvSpPr>
        <p:spPr>
          <a:xfrm>
            <a:off x="899592" y="2564904"/>
            <a:ext cx="33843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300" dirty="0">
                <a:solidFill>
                  <a:schemeClr val="tx1">
                    <a:lumMod val="65000"/>
                    <a:lumOff val="35000"/>
                  </a:schemeClr>
                </a:solidFill>
                <a:latin typeface="Arial"/>
                <a:cs typeface="Arial"/>
              </a:rPr>
              <a:t>Die Zubereitung dauert nur 2 Minuten</a:t>
            </a:r>
            <a:endParaRPr lang="ru-RU" sz="2300" dirty="0">
              <a:solidFill>
                <a:schemeClr val="tx1">
                  <a:lumMod val="65000"/>
                  <a:lumOff val="35000"/>
                </a:schemeClr>
              </a:solidFill>
              <a:latin typeface="Arial"/>
              <a:cs typeface="Arial"/>
            </a:endParaRPr>
          </a:p>
        </p:txBody>
      </p:sp>
      <p:pic>
        <p:nvPicPr>
          <p:cNvPr id="10" name="Изображение 9"/>
          <p:cNvPicPr>
            <a:picLocks noChangeAspect="1"/>
          </p:cNvPicPr>
          <p:nvPr/>
        </p:nvPicPr>
        <p:blipFill>
          <a:blip r:embed="rId5"/>
          <a:stretch>
            <a:fillRect/>
          </a:stretch>
        </p:blipFill>
        <p:spPr>
          <a:xfrm>
            <a:off x="467544" y="2636912"/>
            <a:ext cx="325760" cy="325760"/>
          </a:xfrm>
          <a:prstGeom prst="rect">
            <a:avLst/>
          </a:prstGeom>
        </p:spPr>
      </p:pic>
    </p:spTree>
    <p:extLst>
      <p:ext uri="{BB962C8B-B14F-4D97-AF65-F5344CB8AC3E}">
        <p14:creationId xmlns:p14="http://schemas.microsoft.com/office/powerpoint/2010/main" val="1166892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Изображение 20" descr="SmartShake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 y="0"/>
            <a:ext cx="9189719" cy="6858000"/>
          </a:xfrm>
          <a:prstGeom prst="rect">
            <a:avLst/>
          </a:prstGeom>
        </p:spPr>
      </p:pic>
      <p:sp>
        <p:nvSpPr>
          <p:cNvPr id="7" name="Название 2"/>
          <p:cNvSpPr txBox="1">
            <a:spLocks/>
          </p:cNvSpPr>
          <p:nvPr/>
        </p:nvSpPr>
        <p:spPr>
          <a:xfrm>
            <a:off x="899592" y="260648"/>
            <a:ext cx="73448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500" dirty="0" smtClean="0">
                <a:solidFill>
                  <a:schemeClr val="tx1">
                    <a:lumMod val="75000"/>
                    <a:lumOff val="25000"/>
                  </a:schemeClr>
                </a:solidFill>
                <a:latin typeface="Arial"/>
                <a:cs typeface="Arial"/>
              </a:rPr>
              <a:t>Smart Shaker</a:t>
            </a:r>
            <a:endParaRPr lang="ru-RU" sz="3500" dirty="0">
              <a:solidFill>
                <a:schemeClr val="tx1">
                  <a:lumMod val="75000"/>
                  <a:lumOff val="25000"/>
                </a:schemeClr>
              </a:solidFill>
              <a:latin typeface="Arial"/>
              <a:cs typeface="Arial"/>
            </a:endParaRPr>
          </a:p>
        </p:txBody>
      </p:sp>
      <p:pic>
        <p:nvPicPr>
          <p:cNvPr id="4" name="Изображение 3"/>
          <p:cNvPicPr>
            <a:picLocks noChangeAspect="1"/>
          </p:cNvPicPr>
          <p:nvPr/>
        </p:nvPicPr>
        <p:blipFill>
          <a:blip r:embed="rId4"/>
          <a:stretch>
            <a:fillRect/>
          </a:stretch>
        </p:blipFill>
        <p:spPr>
          <a:xfrm>
            <a:off x="5004048" y="1844824"/>
            <a:ext cx="432048" cy="432048"/>
          </a:xfrm>
          <a:prstGeom prst="rect">
            <a:avLst/>
          </a:prstGeom>
        </p:spPr>
      </p:pic>
      <p:pic>
        <p:nvPicPr>
          <p:cNvPr id="6" name="Изображение 5"/>
          <p:cNvPicPr>
            <a:picLocks noChangeAspect="1"/>
          </p:cNvPicPr>
          <p:nvPr/>
        </p:nvPicPr>
        <p:blipFill>
          <a:blip r:embed="rId4"/>
          <a:stretch>
            <a:fillRect/>
          </a:stretch>
        </p:blipFill>
        <p:spPr>
          <a:xfrm>
            <a:off x="5004048" y="2996952"/>
            <a:ext cx="432048" cy="432048"/>
          </a:xfrm>
          <a:prstGeom prst="rect">
            <a:avLst/>
          </a:prstGeom>
        </p:spPr>
      </p:pic>
      <p:pic>
        <p:nvPicPr>
          <p:cNvPr id="8" name="Изображение 7"/>
          <p:cNvPicPr>
            <a:picLocks noChangeAspect="1"/>
          </p:cNvPicPr>
          <p:nvPr/>
        </p:nvPicPr>
        <p:blipFill>
          <a:blip r:embed="rId4"/>
          <a:stretch>
            <a:fillRect/>
          </a:stretch>
        </p:blipFill>
        <p:spPr>
          <a:xfrm>
            <a:off x="5004048" y="4077072"/>
            <a:ext cx="432048" cy="432048"/>
          </a:xfrm>
          <a:prstGeom prst="rect">
            <a:avLst/>
          </a:prstGeom>
        </p:spPr>
      </p:pic>
      <p:pic>
        <p:nvPicPr>
          <p:cNvPr id="9" name="Изображение 8"/>
          <p:cNvPicPr>
            <a:picLocks noChangeAspect="1"/>
          </p:cNvPicPr>
          <p:nvPr/>
        </p:nvPicPr>
        <p:blipFill>
          <a:blip r:embed="rId4"/>
          <a:stretch>
            <a:fillRect/>
          </a:stretch>
        </p:blipFill>
        <p:spPr>
          <a:xfrm>
            <a:off x="5004048" y="5229200"/>
            <a:ext cx="432048" cy="432048"/>
          </a:xfrm>
          <a:prstGeom prst="rect">
            <a:avLst/>
          </a:prstGeom>
        </p:spPr>
      </p:pic>
      <p:sp>
        <p:nvSpPr>
          <p:cNvPr id="10" name="Заголовок 1"/>
          <p:cNvSpPr txBox="1">
            <a:spLocks/>
          </p:cNvSpPr>
          <p:nvPr/>
        </p:nvSpPr>
        <p:spPr>
          <a:xfrm>
            <a:off x="5580112" y="1844824"/>
            <a:ext cx="2016224"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75000"/>
                    <a:lumOff val="25000"/>
                  </a:schemeClr>
                </a:solidFill>
                <a:latin typeface="Arial"/>
                <a:cs typeface="Arial"/>
              </a:rPr>
              <a:t>Sehr </a:t>
            </a:r>
            <a:endParaRPr lang="de-DE" sz="1600" dirty="0">
              <a:solidFill>
                <a:schemeClr val="tx1">
                  <a:lumMod val="75000"/>
                  <a:lumOff val="25000"/>
                </a:schemeClr>
              </a:solidFill>
              <a:latin typeface="Arial"/>
              <a:cs typeface="Arial"/>
            </a:endParaRPr>
          </a:p>
          <a:p>
            <a:pPr algn="l"/>
            <a:r>
              <a:rPr lang="de-DE" sz="1600" dirty="0">
                <a:solidFill>
                  <a:schemeClr val="tx1">
                    <a:lumMod val="75000"/>
                    <a:lumOff val="25000"/>
                  </a:schemeClr>
                </a:solidFill>
                <a:latin typeface="Arial"/>
                <a:cs typeface="Arial"/>
              </a:rPr>
              <a:t>dichter </a:t>
            </a:r>
          </a:p>
          <a:p>
            <a:pPr algn="l"/>
            <a:r>
              <a:rPr lang="de-DE" sz="1600" dirty="0" smtClean="0">
                <a:solidFill>
                  <a:schemeClr val="tx1">
                    <a:lumMod val="75000"/>
                    <a:lumOff val="25000"/>
                  </a:schemeClr>
                </a:solidFill>
                <a:latin typeface="Arial"/>
                <a:cs typeface="Arial"/>
              </a:rPr>
              <a:t>Klappverschluss </a:t>
            </a:r>
            <a:endParaRPr lang="de-DE" sz="1600" dirty="0">
              <a:solidFill>
                <a:schemeClr val="tx1">
                  <a:lumMod val="75000"/>
                  <a:lumOff val="25000"/>
                </a:schemeClr>
              </a:solidFill>
              <a:latin typeface="Arial"/>
              <a:cs typeface="Arial"/>
            </a:endParaRPr>
          </a:p>
        </p:txBody>
      </p:sp>
      <p:sp>
        <p:nvSpPr>
          <p:cNvPr id="11" name="Заголовок 1"/>
          <p:cNvSpPr txBox="1">
            <a:spLocks/>
          </p:cNvSpPr>
          <p:nvPr/>
        </p:nvSpPr>
        <p:spPr>
          <a:xfrm>
            <a:off x="5580112" y="299695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75000"/>
                    <a:lumOff val="25000"/>
                  </a:schemeClr>
                </a:solidFill>
                <a:latin typeface="Arial"/>
                <a:cs typeface="Arial"/>
              </a:rPr>
              <a:t>Einzigartiger </a:t>
            </a:r>
            <a:r>
              <a:rPr lang="de-DE" sz="1600" dirty="0">
                <a:solidFill>
                  <a:schemeClr val="tx1">
                    <a:lumMod val="75000"/>
                    <a:lumOff val="25000"/>
                  </a:schemeClr>
                </a:solidFill>
                <a:latin typeface="Arial"/>
                <a:cs typeface="Arial"/>
              </a:rPr>
              <a:t>Shaker Ball </a:t>
            </a:r>
            <a:r>
              <a:rPr lang="de-DE" sz="1600" dirty="0" smtClean="0">
                <a:solidFill>
                  <a:schemeClr val="tx1">
                    <a:lumMod val="75000"/>
                    <a:lumOff val="25000"/>
                  </a:schemeClr>
                </a:solidFill>
                <a:latin typeface="Arial"/>
                <a:cs typeface="Arial"/>
              </a:rPr>
              <a:t>aus </a:t>
            </a:r>
            <a:r>
              <a:rPr lang="de-DE" sz="1600" dirty="0">
                <a:solidFill>
                  <a:schemeClr val="tx1">
                    <a:lumMod val="75000"/>
                    <a:lumOff val="25000"/>
                  </a:schemeClr>
                </a:solidFill>
                <a:latin typeface="Arial"/>
                <a:cs typeface="Arial"/>
              </a:rPr>
              <a:t>chirurgischem Stahl</a:t>
            </a:r>
          </a:p>
        </p:txBody>
      </p:sp>
      <p:sp>
        <p:nvSpPr>
          <p:cNvPr id="12" name="Заголовок 1"/>
          <p:cNvSpPr txBox="1">
            <a:spLocks/>
          </p:cNvSpPr>
          <p:nvPr/>
        </p:nvSpPr>
        <p:spPr>
          <a:xfrm>
            <a:off x="5652120" y="407707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75000"/>
                    <a:lumOff val="25000"/>
                  </a:schemeClr>
                </a:solidFill>
                <a:latin typeface="Arial"/>
                <a:cs typeface="Arial"/>
              </a:rPr>
              <a:t>Weite </a:t>
            </a:r>
            <a:r>
              <a:rPr lang="de-DE" sz="1600" dirty="0">
                <a:solidFill>
                  <a:schemeClr val="tx1">
                    <a:lumMod val="75000"/>
                    <a:lumOff val="25000"/>
                  </a:schemeClr>
                </a:solidFill>
                <a:latin typeface="Arial"/>
                <a:cs typeface="Arial"/>
              </a:rPr>
              <a:t>Öffnung </a:t>
            </a:r>
          </a:p>
          <a:p>
            <a:pPr algn="l"/>
            <a:r>
              <a:rPr lang="de-DE" sz="1600" dirty="0">
                <a:solidFill>
                  <a:schemeClr val="tx1">
                    <a:lumMod val="75000"/>
                    <a:lumOff val="25000"/>
                  </a:schemeClr>
                </a:solidFill>
                <a:latin typeface="Arial"/>
                <a:cs typeface="Arial"/>
              </a:rPr>
              <a:t>für eine bequeme </a:t>
            </a:r>
          </a:p>
          <a:p>
            <a:pPr algn="l"/>
            <a:r>
              <a:rPr lang="de-DE" sz="1600" dirty="0">
                <a:solidFill>
                  <a:schemeClr val="tx1">
                    <a:lumMod val="75000"/>
                    <a:lumOff val="25000"/>
                  </a:schemeClr>
                </a:solidFill>
                <a:latin typeface="Arial"/>
                <a:cs typeface="Arial"/>
              </a:rPr>
              <a:t>Zugabe von Zutaten</a:t>
            </a:r>
          </a:p>
        </p:txBody>
      </p:sp>
      <p:sp>
        <p:nvSpPr>
          <p:cNvPr id="13" name="Заголовок 1"/>
          <p:cNvSpPr txBox="1">
            <a:spLocks/>
          </p:cNvSpPr>
          <p:nvPr/>
        </p:nvSpPr>
        <p:spPr>
          <a:xfrm>
            <a:off x="5688632" y="515719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dirty="0" smtClean="0">
                <a:solidFill>
                  <a:schemeClr val="tx1">
                    <a:lumMod val="75000"/>
                    <a:lumOff val="25000"/>
                  </a:schemeClr>
                </a:solidFill>
                <a:latin typeface="Arial"/>
                <a:cs typeface="Arial"/>
              </a:rPr>
              <a:t>Hochwertiger </a:t>
            </a:r>
            <a:r>
              <a:rPr lang="de-DE" sz="1600" dirty="0">
                <a:solidFill>
                  <a:schemeClr val="tx1">
                    <a:lumMod val="75000"/>
                    <a:lumOff val="25000"/>
                  </a:schemeClr>
                </a:solidFill>
                <a:latin typeface="Arial"/>
                <a:cs typeface="Arial"/>
              </a:rPr>
              <a:t>Kunststoff,</a:t>
            </a:r>
          </a:p>
          <a:p>
            <a:pPr algn="l"/>
            <a:r>
              <a:rPr lang="de-DE" sz="1600" dirty="0">
                <a:solidFill>
                  <a:schemeClr val="tx1">
                    <a:lumMod val="75000"/>
                    <a:lumOff val="25000"/>
                  </a:schemeClr>
                </a:solidFill>
                <a:latin typeface="Arial"/>
                <a:cs typeface="Arial"/>
              </a:rPr>
              <a:t>frei von </a:t>
            </a:r>
            <a:r>
              <a:rPr lang="de-DE" sz="1600" dirty="0" err="1">
                <a:solidFill>
                  <a:schemeClr val="tx1">
                    <a:lumMod val="75000"/>
                    <a:lumOff val="25000"/>
                  </a:schemeClr>
                </a:solidFill>
                <a:latin typeface="Arial"/>
                <a:cs typeface="Arial"/>
              </a:rPr>
              <a:t>Bisphenol</a:t>
            </a:r>
            <a:r>
              <a:rPr lang="de-DE" sz="1600" dirty="0">
                <a:solidFill>
                  <a:schemeClr val="tx1">
                    <a:lumMod val="75000"/>
                    <a:lumOff val="25000"/>
                  </a:schemeClr>
                </a:solidFill>
                <a:latin typeface="Arial"/>
                <a:cs typeface="Arial"/>
              </a:rPr>
              <a:t> A</a:t>
            </a:r>
          </a:p>
        </p:txBody>
      </p:sp>
      <p:sp>
        <p:nvSpPr>
          <p:cNvPr id="14" name="Заголовок 1"/>
          <p:cNvSpPr txBox="1">
            <a:spLocks/>
          </p:cNvSpPr>
          <p:nvPr/>
        </p:nvSpPr>
        <p:spPr>
          <a:xfrm>
            <a:off x="5076056" y="1916832"/>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75000"/>
                    <a:lumOff val="25000"/>
                  </a:schemeClr>
                </a:solidFill>
                <a:latin typeface="Arial"/>
                <a:cs typeface="Arial"/>
              </a:rPr>
              <a:t>1</a:t>
            </a:r>
            <a:endParaRPr lang="ru-RU" sz="1600" dirty="0">
              <a:solidFill>
                <a:schemeClr val="tx1">
                  <a:lumMod val="75000"/>
                  <a:lumOff val="25000"/>
                </a:schemeClr>
              </a:solidFill>
              <a:latin typeface="Arial"/>
              <a:cs typeface="Arial"/>
            </a:endParaRPr>
          </a:p>
        </p:txBody>
      </p:sp>
      <p:sp>
        <p:nvSpPr>
          <p:cNvPr id="15" name="Заголовок 1"/>
          <p:cNvSpPr txBox="1">
            <a:spLocks/>
          </p:cNvSpPr>
          <p:nvPr/>
        </p:nvSpPr>
        <p:spPr>
          <a:xfrm>
            <a:off x="5076056" y="3068960"/>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2</a:t>
            </a:r>
          </a:p>
        </p:txBody>
      </p:sp>
      <p:sp>
        <p:nvSpPr>
          <p:cNvPr id="16" name="Заголовок 1"/>
          <p:cNvSpPr txBox="1">
            <a:spLocks/>
          </p:cNvSpPr>
          <p:nvPr/>
        </p:nvSpPr>
        <p:spPr>
          <a:xfrm>
            <a:off x="5076056" y="4149080"/>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3</a:t>
            </a:r>
          </a:p>
        </p:txBody>
      </p:sp>
      <p:sp>
        <p:nvSpPr>
          <p:cNvPr id="17" name="Заголовок 1"/>
          <p:cNvSpPr txBox="1">
            <a:spLocks/>
          </p:cNvSpPr>
          <p:nvPr/>
        </p:nvSpPr>
        <p:spPr>
          <a:xfrm>
            <a:off x="5076056" y="5301208"/>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4</a:t>
            </a:r>
          </a:p>
        </p:txBody>
      </p:sp>
    </p:spTree>
    <p:extLst>
      <p:ext uri="{BB962C8B-B14F-4D97-AF65-F5344CB8AC3E}">
        <p14:creationId xmlns:p14="http://schemas.microsoft.com/office/powerpoint/2010/main" val="16910064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Изображение 4" descr="Bod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39"/>
            <a:ext cx="9180512" cy="6871640"/>
          </a:xfrm>
          <a:prstGeom prst="rect">
            <a:avLst/>
          </a:prstGeom>
        </p:spPr>
      </p:pic>
      <p:pic>
        <p:nvPicPr>
          <p:cNvPr id="6" name="Изображение 5"/>
          <p:cNvPicPr>
            <a:picLocks noChangeAspect="1"/>
          </p:cNvPicPr>
          <p:nvPr/>
        </p:nvPicPr>
        <p:blipFill>
          <a:blip r:embed="rId4"/>
          <a:stretch>
            <a:fillRect/>
          </a:stretch>
        </p:blipFill>
        <p:spPr>
          <a:xfrm>
            <a:off x="-36512" y="620688"/>
            <a:ext cx="3888432" cy="1152128"/>
          </a:xfrm>
          <a:prstGeom prst="rect">
            <a:avLst/>
          </a:prstGeom>
        </p:spPr>
      </p:pic>
      <p:sp>
        <p:nvSpPr>
          <p:cNvPr id="7" name="Название 2"/>
          <p:cNvSpPr txBox="1">
            <a:spLocks/>
          </p:cNvSpPr>
          <p:nvPr/>
        </p:nvSpPr>
        <p:spPr>
          <a:xfrm>
            <a:off x="432048" y="643151"/>
            <a:ext cx="3203848" cy="10576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800" dirty="0" smtClean="0">
                <a:solidFill>
                  <a:srgbClr val="FFFFFF"/>
                </a:solidFill>
                <a:latin typeface="Arial"/>
                <a:cs typeface="Arial"/>
              </a:rPr>
              <a:t>ANWENDUNGS</a:t>
            </a:r>
            <a:br>
              <a:rPr lang="de-DE" sz="2800" dirty="0" smtClean="0">
                <a:solidFill>
                  <a:srgbClr val="FFFFFF"/>
                </a:solidFill>
                <a:latin typeface="Arial"/>
                <a:cs typeface="Arial"/>
              </a:rPr>
            </a:br>
            <a:r>
              <a:rPr lang="de-DE" sz="2800" dirty="0" smtClean="0">
                <a:solidFill>
                  <a:srgbClr val="FFFFFF"/>
                </a:solidFill>
                <a:latin typeface="Arial"/>
                <a:cs typeface="Arial"/>
              </a:rPr>
              <a:t>MÖGLICHKEITEN</a:t>
            </a:r>
            <a:endParaRPr lang="ru-RU" sz="2800" dirty="0">
              <a:solidFill>
                <a:srgbClr val="FFFFFF"/>
              </a:solidFill>
              <a:latin typeface="Arial"/>
              <a:cs typeface="Arial"/>
            </a:endParaRPr>
          </a:p>
        </p:txBody>
      </p:sp>
      <p:sp>
        <p:nvSpPr>
          <p:cNvPr id="9" name="Заголовок 1"/>
          <p:cNvSpPr txBox="1">
            <a:spLocks/>
          </p:cNvSpPr>
          <p:nvPr/>
        </p:nvSpPr>
        <p:spPr>
          <a:xfrm>
            <a:off x="971600" y="2564904"/>
            <a:ext cx="460851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000" dirty="0" smtClean="0">
                <a:solidFill>
                  <a:schemeClr val="tx1">
                    <a:lumMod val="65000"/>
                    <a:lumOff val="35000"/>
                  </a:schemeClr>
                </a:solidFill>
                <a:latin typeface="Arial"/>
                <a:cs typeface="Arial"/>
              </a:rPr>
              <a:t>ABNEHMEN UND GUT AUSSEHEN</a:t>
            </a:r>
            <a:endParaRPr lang="ru-RU" sz="2000" dirty="0" smtClean="0">
              <a:solidFill>
                <a:schemeClr val="tx1">
                  <a:lumMod val="65000"/>
                  <a:lumOff val="35000"/>
                </a:schemeClr>
              </a:solidFill>
              <a:latin typeface="Arial"/>
              <a:cs typeface="Arial"/>
            </a:endParaRPr>
          </a:p>
        </p:txBody>
      </p:sp>
      <p:pic>
        <p:nvPicPr>
          <p:cNvPr id="11" name="Изображение 10"/>
          <p:cNvPicPr>
            <a:picLocks noChangeAspect="1"/>
          </p:cNvPicPr>
          <p:nvPr/>
        </p:nvPicPr>
        <p:blipFill>
          <a:blip r:embed="rId5"/>
          <a:stretch>
            <a:fillRect/>
          </a:stretch>
        </p:blipFill>
        <p:spPr>
          <a:xfrm>
            <a:off x="539552" y="2599184"/>
            <a:ext cx="325760" cy="325760"/>
          </a:xfrm>
          <a:prstGeom prst="rect">
            <a:avLst/>
          </a:prstGeom>
        </p:spPr>
      </p:pic>
      <p:sp>
        <p:nvSpPr>
          <p:cNvPr id="12" name="Заголовок 1"/>
          <p:cNvSpPr txBox="1">
            <a:spLocks/>
          </p:cNvSpPr>
          <p:nvPr/>
        </p:nvSpPr>
        <p:spPr>
          <a:xfrm>
            <a:off x="971600" y="3068960"/>
            <a:ext cx="403244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800" dirty="0">
                <a:solidFill>
                  <a:schemeClr val="tx1">
                    <a:lumMod val="65000"/>
                    <a:lumOff val="35000"/>
                  </a:schemeClr>
                </a:solidFill>
                <a:latin typeface="Arial"/>
                <a:cs typeface="Arial"/>
              </a:rPr>
              <a:t>Mit 1 oder 2 Portionen Shake als Snack eine Mahlzeit am Tag </a:t>
            </a:r>
            <a:r>
              <a:rPr lang="de-DE" sz="1800" dirty="0" smtClean="0">
                <a:solidFill>
                  <a:schemeClr val="tx1">
                    <a:lumMod val="65000"/>
                    <a:lumOff val="35000"/>
                  </a:schemeClr>
                </a:solidFill>
                <a:latin typeface="Arial"/>
                <a:cs typeface="Arial"/>
              </a:rPr>
              <a:t>ersetzen.</a:t>
            </a:r>
            <a:endParaRPr lang="de-DE" sz="18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949855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Изображение 12" descr="Spo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44584" cy="6858000"/>
          </a:xfrm>
          <a:prstGeom prst="rect">
            <a:avLst/>
          </a:prstGeom>
        </p:spPr>
      </p:pic>
      <p:sp>
        <p:nvSpPr>
          <p:cNvPr id="9" name="Заголовок 1"/>
          <p:cNvSpPr txBox="1">
            <a:spLocks/>
          </p:cNvSpPr>
          <p:nvPr/>
        </p:nvSpPr>
        <p:spPr>
          <a:xfrm>
            <a:off x="5292080" y="2132856"/>
            <a:ext cx="252028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000" dirty="0" smtClean="0">
                <a:solidFill>
                  <a:schemeClr val="tx1">
                    <a:lumMod val="65000"/>
                    <a:lumOff val="35000"/>
                  </a:schemeClr>
                </a:solidFill>
                <a:latin typeface="Arial"/>
                <a:cs typeface="Arial"/>
              </a:rPr>
              <a:t>MUSKELAUFBAU</a:t>
            </a:r>
            <a:endParaRPr lang="ru-RU" sz="2000" dirty="0" smtClean="0">
              <a:solidFill>
                <a:schemeClr val="tx1">
                  <a:lumMod val="65000"/>
                  <a:lumOff val="35000"/>
                </a:schemeClr>
              </a:solidFill>
              <a:latin typeface="Arial"/>
              <a:cs typeface="Arial"/>
            </a:endParaRPr>
          </a:p>
        </p:txBody>
      </p:sp>
      <p:pic>
        <p:nvPicPr>
          <p:cNvPr id="11" name="Изображение 10"/>
          <p:cNvPicPr>
            <a:picLocks noChangeAspect="1"/>
          </p:cNvPicPr>
          <p:nvPr/>
        </p:nvPicPr>
        <p:blipFill>
          <a:blip r:embed="rId4"/>
          <a:stretch>
            <a:fillRect/>
          </a:stretch>
        </p:blipFill>
        <p:spPr>
          <a:xfrm>
            <a:off x="4860032" y="2167136"/>
            <a:ext cx="325760" cy="325760"/>
          </a:xfrm>
          <a:prstGeom prst="rect">
            <a:avLst/>
          </a:prstGeom>
        </p:spPr>
      </p:pic>
      <p:sp>
        <p:nvSpPr>
          <p:cNvPr id="12" name="Заголовок 1"/>
          <p:cNvSpPr txBox="1">
            <a:spLocks/>
          </p:cNvSpPr>
          <p:nvPr/>
        </p:nvSpPr>
        <p:spPr>
          <a:xfrm>
            <a:off x="5220072" y="2708920"/>
            <a:ext cx="3851920"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800" dirty="0" smtClean="0">
                <a:solidFill>
                  <a:schemeClr val="tx1">
                    <a:lumMod val="65000"/>
                    <a:lumOff val="35000"/>
                  </a:schemeClr>
                </a:solidFill>
                <a:latin typeface="Arial"/>
                <a:cs typeface="Arial"/>
              </a:rPr>
              <a:t>Als zusätzliche Proteinquelle. </a:t>
            </a:r>
            <a:br>
              <a:rPr lang="de-DE" sz="1800" dirty="0" smtClean="0">
                <a:solidFill>
                  <a:schemeClr val="tx1">
                    <a:lumMod val="65000"/>
                    <a:lumOff val="35000"/>
                  </a:schemeClr>
                </a:solidFill>
                <a:latin typeface="Arial"/>
                <a:cs typeface="Arial"/>
              </a:rPr>
            </a:br>
            <a:r>
              <a:rPr lang="de-DE" sz="1800" dirty="0" smtClean="0">
                <a:solidFill>
                  <a:schemeClr val="tx1">
                    <a:lumMod val="65000"/>
                    <a:lumOff val="35000"/>
                  </a:schemeClr>
                </a:solidFill>
                <a:latin typeface="Arial"/>
                <a:cs typeface="Arial"/>
              </a:rPr>
              <a:t>In </a:t>
            </a:r>
            <a:r>
              <a:rPr lang="de-DE" sz="1800" dirty="0">
                <a:solidFill>
                  <a:schemeClr val="tx1">
                    <a:lumMod val="65000"/>
                    <a:lumOff val="35000"/>
                  </a:schemeClr>
                </a:solidFill>
                <a:latin typeface="Arial"/>
                <a:cs typeface="Arial"/>
              </a:rPr>
              <a:t>Kombination mit </a:t>
            </a:r>
            <a:r>
              <a:rPr lang="de-DE" sz="1800" dirty="0" smtClean="0">
                <a:solidFill>
                  <a:schemeClr val="tx1">
                    <a:lumMod val="65000"/>
                    <a:lumOff val="35000"/>
                  </a:schemeClr>
                </a:solidFill>
                <a:latin typeface="Arial"/>
                <a:cs typeface="Arial"/>
              </a:rPr>
              <a:t>einer der Hauptmahlzeiten</a:t>
            </a:r>
          </a:p>
          <a:p>
            <a:pPr algn="l"/>
            <a:endParaRPr lang="ru-RU" sz="1800" dirty="0" smtClean="0">
              <a:solidFill>
                <a:schemeClr val="tx1">
                  <a:lumMod val="65000"/>
                  <a:lumOff val="35000"/>
                </a:schemeClr>
              </a:solidFill>
              <a:latin typeface="Arial"/>
              <a:cs typeface="Arial"/>
            </a:endParaRPr>
          </a:p>
          <a:p>
            <a:pPr algn="l"/>
            <a:r>
              <a:rPr lang="ru-RU" sz="1800" dirty="0" smtClean="0">
                <a:solidFill>
                  <a:schemeClr val="tx1">
                    <a:lumMod val="65000"/>
                    <a:lumOff val="35000"/>
                  </a:schemeClr>
                </a:solidFill>
                <a:latin typeface="Arial"/>
                <a:cs typeface="Arial"/>
              </a:rPr>
              <a:t>+ </a:t>
            </a:r>
            <a:r>
              <a:rPr lang="de-DE" sz="1800" dirty="0">
                <a:solidFill>
                  <a:schemeClr val="tx1">
                    <a:lumMod val="65000"/>
                    <a:lumOff val="35000"/>
                  </a:schemeClr>
                </a:solidFill>
                <a:latin typeface="Arial"/>
                <a:cs typeface="Arial"/>
              </a:rPr>
              <a:t>20 Minuten vor dem Training oder 1</a:t>
            </a:r>
            <a:r>
              <a:rPr lang="de-DE" sz="1800" dirty="0" smtClean="0">
                <a:solidFill>
                  <a:schemeClr val="tx1">
                    <a:lumMod val="65000"/>
                    <a:lumOff val="35000"/>
                  </a:schemeClr>
                </a:solidFill>
                <a:latin typeface="Arial"/>
                <a:cs typeface="Arial"/>
              </a:rPr>
              <a:t> Stunde danach</a:t>
            </a:r>
            <a:r>
              <a:rPr lang="ru-RU" sz="1800" dirty="0" smtClean="0">
                <a:solidFill>
                  <a:schemeClr val="tx1">
                    <a:lumMod val="65000"/>
                    <a:lumOff val="35000"/>
                  </a:schemeClr>
                </a:solidFill>
                <a:latin typeface="Arial"/>
                <a:cs typeface="Arial"/>
              </a:rPr>
              <a:t>.</a:t>
            </a:r>
            <a:endParaRPr lang="ru-RU" sz="18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535522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Изображение 11" descr="Acti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45"/>
            <a:ext cx="9144000" cy="6844311"/>
          </a:xfrm>
          <a:prstGeom prst="rect">
            <a:avLst/>
          </a:prstGeom>
        </p:spPr>
      </p:pic>
      <p:sp>
        <p:nvSpPr>
          <p:cNvPr id="8" name="Заголовок 1"/>
          <p:cNvSpPr txBox="1">
            <a:spLocks/>
          </p:cNvSpPr>
          <p:nvPr/>
        </p:nvSpPr>
        <p:spPr>
          <a:xfrm>
            <a:off x="971600" y="1700808"/>
            <a:ext cx="302433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000" dirty="0" smtClean="0">
                <a:solidFill>
                  <a:schemeClr val="tx1">
                    <a:lumMod val="65000"/>
                    <a:lumOff val="35000"/>
                  </a:schemeClr>
                </a:solidFill>
                <a:latin typeface="Arial"/>
                <a:cs typeface="Arial"/>
              </a:rPr>
              <a:t>AKTIV LEBEN</a:t>
            </a:r>
            <a:endParaRPr lang="ru-RU" sz="2000" dirty="0" smtClean="0">
              <a:solidFill>
                <a:schemeClr val="tx1">
                  <a:lumMod val="65000"/>
                  <a:lumOff val="35000"/>
                </a:schemeClr>
              </a:solidFill>
              <a:latin typeface="Arial"/>
              <a:cs typeface="Arial"/>
            </a:endParaRPr>
          </a:p>
        </p:txBody>
      </p:sp>
      <p:pic>
        <p:nvPicPr>
          <p:cNvPr id="10" name="Изображение 9"/>
          <p:cNvPicPr>
            <a:picLocks noChangeAspect="1"/>
          </p:cNvPicPr>
          <p:nvPr/>
        </p:nvPicPr>
        <p:blipFill>
          <a:blip r:embed="rId4"/>
          <a:stretch>
            <a:fillRect/>
          </a:stretch>
        </p:blipFill>
        <p:spPr>
          <a:xfrm>
            <a:off x="573832" y="1700808"/>
            <a:ext cx="325760" cy="325760"/>
          </a:xfrm>
          <a:prstGeom prst="rect">
            <a:avLst/>
          </a:prstGeom>
        </p:spPr>
      </p:pic>
      <p:sp>
        <p:nvSpPr>
          <p:cNvPr id="11" name="Заголовок 1"/>
          <p:cNvSpPr txBox="1">
            <a:spLocks/>
          </p:cNvSpPr>
          <p:nvPr/>
        </p:nvSpPr>
        <p:spPr>
          <a:xfrm>
            <a:off x="971600" y="2276872"/>
            <a:ext cx="3528392"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800" dirty="0">
                <a:solidFill>
                  <a:schemeClr val="tx1">
                    <a:lumMod val="65000"/>
                    <a:lumOff val="35000"/>
                  </a:schemeClr>
                </a:solidFill>
                <a:latin typeface="Arial"/>
                <a:cs typeface="Arial"/>
              </a:rPr>
              <a:t>1 oder 2 Shakes täglich, wenn Sie Hunger verspüren und gleichzeitig wissen, dass Sie keine Zeit für eine vollwertige Mahlzeit haben</a:t>
            </a:r>
            <a:r>
              <a:rPr lang="de-DE" sz="1800" dirty="0" smtClean="0">
                <a:solidFill>
                  <a:schemeClr val="tx1">
                    <a:lumMod val="65000"/>
                    <a:lumOff val="35000"/>
                  </a:schemeClr>
                </a:solidFill>
                <a:latin typeface="Arial"/>
                <a:cs typeface="Arial"/>
              </a:rPr>
              <a:t>.</a:t>
            </a:r>
            <a:endParaRPr lang="de-DE" sz="18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544151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864" y="-27384"/>
            <a:ext cx="8229600" cy="1143000"/>
          </a:xfrm>
        </p:spPr>
        <p:txBody>
          <a:bodyPr>
            <a:normAutofit/>
          </a:bodyPr>
          <a:lstStyle/>
          <a:p>
            <a:r>
              <a:rPr lang="de-DE" sz="3500" dirty="0" smtClean="0">
                <a:solidFill>
                  <a:schemeClr val="tx1">
                    <a:lumMod val="75000"/>
                    <a:lumOff val="25000"/>
                  </a:schemeClr>
                </a:solidFill>
                <a:latin typeface="Arial"/>
                <a:cs typeface="Arial"/>
              </a:rPr>
              <a:t>Unsere Umwelt</a:t>
            </a:r>
            <a:endParaRPr lang="ru-RU" sz="3500" dirty="0">
              <a:solidFill>
                <a:schemeClr val="tx1">
                  <a:lumMod val="75000"/>
                  <a:lumOff val="25000"/>
                </a:schemeClr>
              </a:solidFill>
              <a:latin typeface="Arial"/>
              <a:cs typeface="Arial"/>
            </a:endParaRPr>
          </a:p>
        </p:txBody>
      </p:sp>
      <p:pic>
        <p:nvPicPr>
          <p:cNvPr id="6" name="Изображение 7"/>
          <p:cNvPicPr>
            <a:picLocks noChangeAspect="1"/>
          </p:cNvPicPr>
          <p:nvPr/>
        </p:nvPicPr>
        <p:blipFill rotWithShape="1">
          <a:blip r:embed="rId3"/>
          <a:srcRect l="3788" r="63322" b="67923"/>
          <a:stretch/>
        </p:blipFill>
        <p:spPr>
          <a:xfrm>
            <a:off x="251520" y="2204864"/>
            <a:ext cx="3420384" cy="2414373"/>
          </a:xfrm>
          <a:prstGeom prst="rect">
            <a:avLst/>
          </a:prstGeom>
        </p:spPr>
      </p:pic>
      <p:pic>
        <p:nvPicPr>
          <p:cNvPr id="4" name="Изображение 6" descr="Foo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2272419"/>
            <a:ext cx="3384376" cy="2431030"/>
          </a:xfrm>
          <a:prstGeom prst="rect">
            <a:avLst/>
          </a:prstGeom>
        </p:spPr>
      </p:pic>
      <p:sp>
        <p:nvSpPr>
          <p:cNvPr id="5" name="Прямоугольник 4"/>
          <p:cNvSpPr/>
          <p:nvPr/>
        </p:nvSpPr>
        <p:spPr>
          <a:xfrm>
            <a:off x="7201206" y="3940314"/>
            <a:ext cx="1979712" cy="784830"/>
          </a:xfrm>
          <a:prstGeom prst="rect">
            <a:avLst/>
          </a:prstGeom>
        </p:spPr>
        <p:txBody>
          <a:bodyPr wrap="square">
            <a:spAutoFit/>
          </a:bodyPr>
          <a:lstStyle/>
          <a:p>
            <a:pPr algn="ctr"/>
            <a:r>
              <a:rPr lang="ru-RU" sz="4500" dirty="0" smtClean="0">
                <a:solidFill>
                  <a:srgbClr val="DC1F59"/>
                </a:solidFill>
              </a:rPr>
              <a:t>30 </a:t>
            </a:r>
            <a:r>
              <a:rPr lang="en-US" sz="4500" dirty="0" smtClean="0">
                <a:solidFill>
                  <a:srgbClr val="DC1F59"/>
                </a:solidFill>
              </a:rPr>
              <a:t>%</a:t>
            </a:r>
            <a:endParaRPr lang="ru-RU" sz="4500" dirty="0">
              <a:solidFill>
                <a:srgbClr val="DC1F59"/>
              </a:solidFill>
            </a:endParaRPr>
          </a:p>
        </p:txBody>
      </p:sp>
      <p:sp>
        <p:nvSpPr>
          <p:cNvPr id="7" name="Прямоугольник 6"/>
          <p:cNvSpPr/>
          <p:nvPr/>
        </p:nvSpPr>
        <p:spPr>
          <a:xfrm>
            <a:off x="7164288" y="2521157"/>
            <a:ext cx="1979712" cy="784830"/>
          </a:xfrm>
          <a:prstGeom prst="rect">
            <a:avLst/>
          </a:prstGeom>
        </p:spPr>
        <p:txBody>
          <a:bodyPr wrap="square">
            <a:spAutoFit/>
          </a:bodyPr>
          <a:lstStyle/>
          <a:p>
            <a:pPr algn="ctr"/>
            <a:r>
              <a:rPr lang="en-US" sz="4500" dirty="0">
                <a:solidFill>
                  <a:srgbClr val="DC1F59"/>
                </a:solidFill>
              </a:rPr>
              <a:t>7</a:t>
            </a:r>
            <a:r>
              <a:rPr lang="ru-RU" sz="4500" dirty="0" smtClean="0">
                <a:solidFill>
                  <a:srgbClr val="DC1F59"/>
                </a:solidFill>
              </a:rPr>
              <a:t>0 </a:t>
            </a:r>
            <a:r>
              <a:rPr lang="en-US" sz="4500" dirty="0" smtClean="0">
                <a:solidFill>
                  <a:srgbClr val="DC1F59"/>
                </a:solidFill>
              </a:rPr>
              <a:t>%</a:t>
            </a:r>
            <a:endParaRPr lang="ru-RU" sz="4500" dirty="0">
              <a:solidFill>
                <a:srgbClr val="DC1F59"/>
              </a:solidFill>
            </a:endParaRPr>
          </a:p>
        </p:txBody>
      </p:sp>
    </p:spTree>
    <p:extLst>
      <p:ext uri="{BB962C8B-B14F-4D97-AF65-F5344CB8AC3E}">
        <p14:creationId xmlns:p14="http://schemas.microsoft.com/office/powerpoint/2010/main" val="3406091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274638"/>
            <a:ext cx="8229600" cy="1143000"/>
          </a:xfrm>
        </p:spPr>
        <p:txBody>
          <a:bodyPr/>
          <a:lstStyle/>
          <a:p>
            <a:endParaRPr lang="en-US"/>
          </a:p>
        </p:txBody>
      </p:sp>
      <p:pic>
        <p:nvPicPr>
          <p:cNvPr id="6" name="Picture 27" descr="For wh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7" y="0"/>
            <a:ext cx="9189719" cy="6858000"/>
          </a:xfrm>
          <a:prstGeom prst="rect">
            <a:avLst/>
          </a:prstGeom>
        </p:spPr>
      </p:pic>
      <p:sp>
        <p:nvSpPr>
          <p:cNvPr id="8" name="Заголовок 1"/>
          <p:cNvSpPr txBox="1">
            <a:spLocks/>
          </p:cNvSpPr>
          <p:nvPr/>
        </p:nvSpPr>
        <p:spPr>
          <a:xfrm>
            <a:off x="755576" y="3068960"/>
            <a:ext cx="280831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75000"/>
                    <a:lumOff val="25000"/>
                  </a:schemeClr>
                </a:solidFill>
                <a:latin typeface="Arial"/>
                <a:cs typeface="Arial"/>
              </a:rPr>
              <a:t>…sich </a:t>
            </a:r>
            <a:r>
              <a:rPr lang="de-DE" sz="1600" dirty="0">
                <a:solidFill>
                  <a:schemeClr val="tx1">
                    <a:lumMod val="75000"/>
                    <a:lumOff val="25000"/>
                  </a:schemeClr>
                </a:solidFill>
                <a:latin typeface="Arial"/>
                <a:cs typeface="Arial"/>
              </a:rPr>
              <a:t>um das gute Aussehen der Haut, Haare und Nägel kümmern</a:t>
            </a:r>
            <a:endParaRPr lang="ru-RU" sz="1600" dirty="0">
              <a:solidFill>
                <a:schemeClr val="tx1">
                  <a:lumMod val="75000"/>
                  <a:lumOff val="25000"/>
                </a:schemeClr>
              </a:solidFill>
              <a:latin typeface="Arial"/>
              <a:cs typeface="Arial"/>
            </a:endParaRPr>
          </a:p>
        </p:txBody>
      </p:sp>
      <p:sp>
        <p:nvSpPr>
          <p:cNvPr id="9" name="Заголовок 1"/>
          <p:cNvSpPr txBox="1">
            <a:spLocks/>
          </p:cNvSpPr>
          <p:nvPr/>
        </p:nvSpPr>
        <p:spPr>
          <a:xfrm>
            <a:off x="205680" y="332656"/>
            <a:ext cx="8686800"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200" dirty="0">
                <a:solidFill>
                  <a:schemeClr val="tx1">
                    <a:lumMod val="75000"/>
                    <a:lumOff val="25000"/>
                  </a:schemeClr>
                </a:solidFill>
                <a:latin typeface="Arial"/>
                <a:cs typeface="Arial"/>
              </a:rPr>
              <a:t>Die Shakes sind sehr nützlich für </a:t>
            </a:r>
            <a:r>
              <a:rPr lang="de-DE" sz="3200" dirty="0" smtClean="0">
                <a:solidFill>
                  <a:schemeClr val="tx1">
                    <a:lumMod val="75000"/>
                    <a:lumOff val="25000"/>
                  </a:schemeClr>
                </a:solidFill>
                <a:latin typeface="Arial"/>
                <a:cs typeface="Arial"/>
              </a:rPr>
              <a:t>alle, die:</a:t>
            </a:r>
            <a:endParaRPr lang="ru-RU" sz="3200" dirty="0">
              <a:solidFill>
                <a:schemeClr val="tx1">
                  <a:lumMod val="75000"/>
                  <a:lumOff val="25000"/>
                </a:schemeClr>
              </a:solidFill>
              <a:latin typeface="Arial"/>
              <a:cs typeface="Arial"/>
            </a:endParaRPr>
          </a:p>
        </p:txBody>
      </p:sp>
      <p:sp>
        <p:nvSpPr>
          <p:cNvPr id="10" name="Заголовок 1"/>
          <p:cNvSpPr txBox="1">
            <a:spLocks/>
          </p:cNvSpPr>
          <p:nvPr/>
        </p:nvSpPr>
        <p:spPr>
          <a:xfrm>
            <a:off x="3419872" y="3068960"/>
            <a:ext cx="226825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75000"/>
                    <a:lumOff val="25000"/>
                  </a:schemeClr>
                </a:solidFill>
                <a:latin typeface="Arial"/>
                <a:cs typeface="Arial"/>
              </a:rPr>
              <a:t>…ihre </a:t>
            </a:r>
            <a:r>
              <a:rPr lang="de-DE" sz="1600" dirty="0">
                <a:solidFill>
                  <a:schemeClr val="tx1">
                    <a:lumMod val="75000"/>
                    <a:lumOff val="25000"/>
                  </a:schemeClr>
                </a:solidFill>
                <a:latin typeface="Arial"/>
                <a:cs typeface="Arial"/>
              </a:rPr>
              <a:t>Zeit schätzen</a:t>
            </a:r>
            <a:endParaRPr lang="ru-RU" sz="1600" dirty="0">
              <a:solidFill>
                <a:schemeClr val="tx1">
                  <a:lumMod val="75000"/>
                  <a:lumOff val="25000"/>
                </a:schemeClr>
              </a:solidFill>
              <a:latin typeface="Arial"/>
              <a:cs typeface="Arial"/>
            </a:endParaRPr>
          </a:p>
        </p:txBody>
      </p:sp>
      <p:sp>
        <p:nvSpPr>
          <p:cNvPr id="12" name="Заголовок 1"/>
          <p:cNvSpPr txBox="1">
            <a:spLocks/>
          </p:cNvSpPr>
          <p:nvPr/>
        </p:nvSpPr>
        <p:spPr>
          <a:xfrm>
            <a:off x="5868144" y="3068960"/>
            <a:ext cx="23042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75000"/>
                    <a:lumOff val="25000"/>
                  </a:schemeClr>
                </a:solidFill>
                <a:latin typeface="Arial"/>
                <a:cs typeface="Arial"/>
              </a:rPr>
              <a:t>…ihr </a:t>
            </a:r>
            <a:r>
              <a:rPr lang="de-DE" sz="1600" dirty="0">
                <a:solidFill>
                  <a:schemeClr val="tx1">
                    <a:lumMod val="75000"/>
                    <a:lumOff val="25000"/>
                  </a:schemeClr>
                </a:solidFill>
                <a:latin typeface="Arial"/>
                <a:cs typeface="Arial"/>
              </a:rPr>
              <a:t>Gewicht kontrollieren </a:t>
            </a:r>
            <a:r>
              <a:rPr lang="de-DE" sz="1600" dirty="0" smtClean="0">
                <a:solidFill>
                  <a:schemeClr val="tx1">
                    <a:lumMod val="75000"/>
                    <a:lumOff val="25000"/>
                  </a:schemeClr>
                </a:solidFill>
                <a:latin typeface="Arial"/>
                <a:cs typeface="Arial"/>
              </a:rPr>
              <a:t>möchten </a:t>
            </a:r>
            <a:endParaRPr lang="ru-RU" sz="1600" dirty="0">
              <a:solidFill>
                <a:schemeClr val="tx1">
                  <a:lumMod val="75000"/>
                  <a:lumOff val="25000"/>
                </a:schemeClr>
              </a:solidFill>
              <a:latin typeface="Arial"/>
              <a:cs typeface="Arial"/>
            </a:endParaRPr>
          </a:p>
        </p:txBody>
      </p:sp>
      <p:sp>
        <p:nvSpPr>
          <p:cNvPr id="13" name="Заголовок 1"/>
          <p:cNvSpPr txBox="1">
            <a:spLocks/>
          </p:cNvSpPr>
          <p:nvPr/>
        </p:nvSpPr>
        <p:spPr>
          <a:xfrm>
            <a:off x="755576" y="5373216"/>
            <a:ext cx="280831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75000"/>
                    <a:lumOff val="25000"/>
                  </a:schemeClr>
                </a:solidFill>
                <a:latin typeface="Arial"/>
                <a:cs typeface="Arial"/>
              </a:rPr>
              <a:t>…Sport treiben</a:t>
            </a:r>
            <a:endParaRPr lang="ru-RU" sz="1600" dirty="0">
              <a:solidFill>
                <a:schemeClr val="tx1">
                  <a:lumMod val="75000"/>
                  <a:lumOff val="25000"/>
                </a:schemeClr>
              </a:solidFill>
              <a:latin typeface="Arial"/>
              <a:cs typeface="Arial"/>
            </a:endParaRPr>
          </a:p>
        </p:txBody>
      </p:sp>
      <p:sp>
        <p:nvSpPr>
          <p:cNvPr id="14" name="Заголовок 1"/>
          <p:cNvSpPr txBox="1">
            <a:spLocks/>
          </p:cNvSpPr>
          <p:nvPr/>
        </p:nvSpPr>
        <p:spPr>
          <a:xfrm>
            <a:off x="3419872" y="5373216"/>
            <a:ext cx="226825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75000"/>
                    <a:lumOff val="25000"/>
                  </a:schemeClr>
                </a:solidFill>
                <a:latin typeface="Arial"/>
                <a:cs typeface="Arial"/>
              </a:rPr>
              <a:t>…oft müde sind und Stress erleben</a:t>
            </a:r>
            <a:endParaRPr lang="ru-RU" sz="1600" dirty="0">
              <a:solidFill>
                <a:schemeClr val="tx1">
                  <a:lumMod val="75000"/>
                  <a:lumOff val="25000"/>
                </a:schemeClr>
              </a:solidFill>
              <a:latin typeface="Arial"/>
              <a:cs typeface="Arial"/>
            </a:endParaRPr>
          </a:p>
        </p:txBody>
      </p:sp>
      <p:sp>
        <p:nvSpPr>
          <p:cNvPr id="15" name="Заголовок 1"/>
          <p:cNvSpPr txBox="1">
            <a:spLocks/>
          </p:cNvSpPr>
          <p:nvPr/>
        </p:nvSpPr>
        <p:spPr>
          <a:xfrm>
            <a:off x="5868144" y="5373216"/>
            <a:ext cx="23042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75000"/>
                    <a:lumOff val="25000"/>
                  </a:schemeClr>
                </a:solidFill>
                <a:latin typeface="Arial"/>
                <a:cs typeface="Arial"/>
              </a:rPr>
              <a:t>…Probleme </a:t>
            </a:r>
            <a:r>
              <a:rPr lang="de-DE" sz="1600" dirty="0">
                <a:solidFill>
                  <a:schemeClr val="tx1">
                    <a:lumMod val="75000"/>
                    <a:lumOff val="25000"/>
                  </a:schemeClr>
                </a:solidFill>
                <a:latin typeface="Arial"/>
                <a:cs typeface="Arial"/>
              </a:rPr>
              <a:t>mit der Verdauung haben</a:t>
            </a:r>
            <a:endParaRPr lang="ru-RU" sz="16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951797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DDBS_porti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67145"/>
            <a:ext cx="8712968" cy="6502215"/>
          </a:xfrm>
          <a:prstGeom prst="rect">
            <a:avLst/>
          </a:prstGeom>
        </p:spPr>
      </p:pic>
      <p:sp>
        <p:nvSpPr>
          <p:cNvPr id="12" name="Заголовок 1"/>
          <p:cNvSpPr>
            <a:spLocks noGrp="1"/>
          </p:cNvSpPr>
          <p:nvPr>
            <p:ph type="title"/>
          </p:nvPr>
        </p:nvSpPr>
        <p:spPr>
          <a:xfrm>
            <a:off x="251520" y="260648"/>
            <a:ext cx="8686800" cy="648072"/>
          </a:xfrm>
        </p:spPr>
        <p:txBody>
          <a:bodyPr>
            <a:noAutofit/>
          </a:bodyPr>
          <a:lstStyle/>
          <a:p>
            <a:r>
              <a:rPr lang="ru-RU" sz="3200" dirty="0" smtClean="0">
                <a:solidFill>
                  <a:schemeClr val="tx1">
                    <a:lumMod val="75000"/>
                    <a:lumOff val="25000"/>
                  </a:schemeClr>
                </a:solidFill>
                <a:latin typeface="Arial"/>
                <a:cs typeface="Arial"/>
              </a:rPr>
              <a:t>Порция </a:t>
            </a:r>
            <a:r>
              <a:rPr lang="en-US" sz="3200" dirty="0" smtClean="0">
                <a:solidFill>
                  <a:schemeClr val="tx1">
                    <a:lumMod val="75000"/>
                    <a:lumOff val="25000"/>
                  </a:schemeClr>
                </a:solidFill>
                <a:latin typeface="Arial"/>
                <a:cs typeface="Arial"/>
              </a:rPr>
              <a:t>Daily Delicious</a:t>
            </a:r>
            <a:r>
              <a:rPr lang="ru-RU" sz="3200" dirty="0" smtClean="0">
                <a:solidFill>
                  <a:schemeClr val="tx1">
                    <a:lumMod val="75000"/>
                    <a:lumOff val="25000"/>
                  </a:schemeClr>
                </a:solidFill>
                <a:latin typeface="Arial"/>
                <a:cs typeface="Arial"/>
              </a:rPr>
              <a:t> </a:t>
            </a:r>
            <a:r>
              <a:rPr lang="en-US" sz="3200" dirty="0" smtClean="0">
                <a:solidFill>
                  <a:schemeClr val="tx1">
                    <a:lumMod val="75000"/>
                    <a:lumOff val="25000"/>
                  </a:schemeClr>
                </a:solidFill>
                <a:latin typeface="Arial"/>
                <a:cs typeface="Arial"/>
              </a:rPr>
              <a:t>Beauty Shake </a:t>
            </a:r>
            <a:r>
              <a:rPr lang="ru-RU" sz="3200" dirty="0" smtClean="0">
                <a:solidFill>
                  <a:schemeClr val="tx1">
                    <a:lumMod val="75000"/>
                    <a:lumOff val="25000"/>
                  </a:schemeClr>
                </a:solidFill>
                <a:latin typeface="Arial"/>
                <a:cs typeface="Arial"/>
              </a:rPr>
              <a:t>это</a:t>
            </a:r>
            <a:endParaRPr lang="ru-RU" sz="3200" dirty="0">
              <a:solidFill>
                <a:schemeClr val="tx1">
                  <a:lumMod val="75000"/>
                  <a:lumOff val="25000"/>
                </a:schemeClr>
              </a:solidFill>
              <a:latin typeface="Arial"/>
              <a:cs typeface="Arial"/>
            </a:endParaRPr>
          </a:p>
        </p:txBody>
      </p:sp>
      <p:sp>
        <p:nvSpPr>
          <p:cNvPr id="13" name="Заголовок 1"/>
          <p:cNvSpPr txBox="1">
            <a:spLocks/>
          </p:cNvSpPr>
          <p:nvPr/>
        </p:nvSpPr>
        <p:spPr>
          <a:xfrm>
            <a:off x="530763" y="1800200"/>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solidFill>
                  <a:schemeClr val="tx1">
                    <a:lumMod val="85000"/>
                    <a:lumOff val="15000"/>
                  </a:schemeClr>
                </a:solidFill>
                <a:latin typeface="Arial"/>
                <a:cs typeface="Arial"/>
              </a:rPr>
              <a:t>195 kcal</a:t>
            </a:r>
            <a:endParaRPr lang="ru-RU" sz="1600" dirty="0">
              <a:solidFill>
                <a:schemeClr val="tx1">
                  <a:lumMod val="85000"/>
                  <a:lumOff val="15000"/>
                </a:schemeClr>
              </a:solidFill>
              <a:latin typeface="Arial"/>
              <a:cs typeface="Arial"/>
            </a:endParaRPr>
          </a:p>
        </p:txBody>
      </p:sp>
      <p:sp>
        <p:nvSpPr>
          <p:cNvPr id="14" name="Заголовок 1"/>
          <p:cNvSpPr txBox="1">
            <a:spLocks/>
          </p:cNvSpPr>
          <p:nvPr/>
        </p:nvSpPr>
        <p:spPr>
          <a:xfrm>
            <a:off x="539552" y="2808312"/>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85000"/>
                    <a:lumOff val="15000"/>
                  </a:schemeClr>
                </a:solidFill>
                <a:latin typeface="Arial"/>
                <a:cs typeface="Arial"/>
              </a:rPr>
              <a:t>21</a:t>
            </a:r>
            <a:r>
              <a:rPr lang="de-DE" sz="1600" dirty="0" smtClean="0">
                <a:solidFill>
                  <a:schemeClr val="tx1">
                    <a:lumMod val="85000"/>
                    <a:lumOff val="15000"/>
                  </a:schemeClr>
                </a:solidFill>
                <a:latin typeface="Arial"/>
                <a:cs typeface="Arial"/>
              </a:rPr>
              <a:t>g Protein</a:t>
            </a:r>
            <a:endParaRPr lang="ru-RU" sz="1600" dirty="0">
              <a:solidFill>
                <a:schemeClr val="tx1">
                  <a:lumMod val="85000"/>
                  <a:lumOff val="15000"/>
                </a:schemeClr>
              </a:solidFill>
              <a:latin typeface="Arial"/>
              <a:cs typeface="Arial"/>
            </a:endParaRPr>
          </a:p>
        </p:txBody>
      </p:sp>
      <p:sp>
        <p:nvSpPr>
          <p:cNvPr id="15" name="Заголовок 1"/>
          <p:cNvSpPr txBox="1">
            <a:spLocks/>
          </p:cNvSpPr>
          <p:nvPr/>
        </p:nvSpPr>
        <p:spPr>
          <a:xfrm>
            <a:off x="35496" y="3911561"/>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a:solidFill>
                  <a:schemeClr val="tx1">
                    <a:lumMod val="85000"/>
                    <a:lumOff val="15000"/>
                  </a:schemeClr>
                </a:solidFill>
                <a:latin typeface="Arial"/>
                <a:cs typeface="Arial"/>
              </a:rPr>
              <a:t>11 </a:t>
            </a:r>
            <a:r>
              <a:rPr lang="de-DE" sz="1600" dirty="0" smtClean="0">
                <a:solidFill>
                  <a:schemeClr val="tx1">
                    <a:lumMod val="85000"/>
                    <a:lumOff val="15000"/>
                  </a:schemeClr>
                </a:solidFill>
                <a:latin typeface="Arial"/>
                <a:cs typeface="Arial"/>
              </a:rPr>
              <a:t>Beauty-Nährstoffen</a:t>
            </a:r>
            <a:endParaRPr lang="de-DE" sz="1600" dirty="0">
              <a:solidFill>
                <a:schemeClr val="tx1">
                  <a:lumMod val="85000"/>
                  <a:lumOff val="15000"/>
                </a:schemeClr>
              </a:solidFill>
              <a:latin typeface="Arial"/>
              <a:cs typeface="Arial"/>
            </a:endParaRPr>
          </a:p>
        </p:txBody>
      </p:sp>
      <p:sp>
        <p:nvSpPr>
          <p:cNvPr id="16" name="Заголовок 1"/>
          <p:cNvSpPr txBox="1">
            <a:spLocks/>
          </p:cNvSpPr>
          <p:nvPr/>
        </p:nvSpPr>
        <p:spPr>
          <a:xfrm>
            <a:off x="107504" y="5085184"/>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700" dirty="0" smtClean="0">
                <a:solidFill>
                  <a:schemeClr val="tx1">
                    <a:lumMod val="85000"/>
                    <a:lumOff val="15000"/>
                  </a:schemeClr>
                </a:solidFill>
                <a:latin typeface="Arial"/>
                <a:cs typeface="Arial"/>
              </a:rPr>
              <a:t>Ausgewogene Proteinformel</a:t>
            </a:r>
            <a:endParaRPr lang="de-DE" sz="1700" dirty="0">
              <a:solidFill>
                <a:schemeClr val="tx1">
                  <a:lumMod val="85000"/>
                  <a:lumOff val="15000"/>
                </a:schemeClr>
              </a:solidFill>
              <a:latin typeface="Arial"/>
              <a:cs typeface="Arial"/>
            </a:endParaRPr>
          </a:p>
        </p:txBody>
      </p:sp>
      <p:sp>
        <p:nvSpPr>
          <p:cNvPr id="17" name="Заголовок 1"/>
          <p:cNvSpPr txBox="1">
            <a:spLocks/>
          </p:cNvSpPr>
          <p:nvPr/>
        </p:nvSpPr>
        <p:spPr>
          <a:xfrm>
            <a:off x="72008" y="6071801"/>
            <a:ext cx="255577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700" dirty="0" smtClean="0">
                <a:solidFill>
                  <a:schemeClr val="tx1">
                    <a:lumMod val="85000"/>
                    <a:lumOff val="15000"/>
                  </a:schemeClr>
                </a:solidFill>
                <a:latin typeface="Arial"/>
                <a:cs typeface="Arial"/>
              </a:rPr>
              <a:t>Kollagen</a:t>
            </a:r>
            <a:r>
              <a:rPr lang="ru-RU" sz="1700" dirty="0" smtClean="0">
                <a:solidFill>
                  <a:schemeClr val="tx1">
                    <a:lumMod val="85000"/>
                    <a:lumOff val="15000"/>
                  </a:schemeClr>
                </a:solidFill>
                <a:latin typeface="Arial"/>
                <a:cs typeface="Arial"/>
              </a:rPr>
              <a:t> </a:t>
            </a:r>
            <a:r>
              <a:rPr lang="en-US" sz="1700" dirty="0" err="1" smtClean="0">
                <a:solidFill>
                  <a:schemeClr val="tx1">
                    <a:lumMod val="85000"/>
                    <a:lumOff val="15000"/>
                  </a:schemeClr>
                </a:solidFill>
                <a:latin typeface="Arial"/>
                <a:cs typeface="Arial"/>
              </a:rPr>
              <a:t>Verisol</a:t>
            </a:r>
            <a:r>
              <a:rPr lang="en-US" sz="1700" dirty="0" smtClean="0">
                <a:solidFill>
                  <a:schemeClr val="tx1">
                    <a:lumMod val="85000"/>
                    <a:lumOff val="15000"/>
                  </a:schemeClr>
                </a:solidFill>
                <a:latin typeface="Arial"/>
                <a:cs typeface="Arial"/>
              </a:rPr>
              <a:t> ®</a:t>
            </a:r>
            <a:endParaRPr lang="ru-RU" sz="1700" dirty="0">
              <a:solidFill>
                <a:schemeClr val="tx1">
                  <a:lumMod val="85000"/>
                  <a:lumOff val="15000"/>
                </a:schemeClr>
              </a:solidFill>
              <a:latin typeface="Arial"/>
              <a:cs typeface="Arial"/>
            </a:endParaRPr>
          </a:p>
        </p:txBody>
      </p:sp>
      <p:sp>
        <p:nvSpPr>
          <p:cNvPr id="18" name="Заголовок 1"/>
          <p:cNvSpPr txBox="1">
            <a:spLocks/>
          </p:cNvSpPr>
          <p:nvPr/>
        </p:nvSpPr>
        <p:spPr>
          <a:xfrm>
            <a:off x="6516216" y="1844824"/>
            <a:ext cx="237626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a:solidFill>
                  <a:schemeClr val="tx1">
                    <a:lumMod val="85000"/>
                    <a:lumOff val="15000"/>
                  </a:schemeClr>
                </a:solidFill>
                <a:latin typeface="Arial"/>
                <a:cs typeface="Arial"/>
              </a:rPr>
              <a:t>Natürliches </a:t>
            </a:r>
            <a:r>
              <a:rPr lang="de-DE" sz="1600" dirty="0" smtClean="0">
                <a:solidFill>
                  <a:schemeClr val="tx1">
                    <a:lumMod val="85000"/>
                    <a:lumOff val="15000"/>
                  </a:schemeClr>
                </a:solidFill>
                <a:latin typeface="Arial"/>
                <a:cs typeface="Arial"/>
              </a:rPr>
              <a:t>Aroma</a:t>
            </a:r>
            <a:endParaRPr lang="de-DE" sz="1600" dirty="0">
              <a:solidFill>
                <a:schemeClr val="tx1">
                  <a:lumMod val="85000"/>
                  <a:lumOff val="15000"/>
                </a:schemeClr>
              </a:solidFill>
              <a:latin typeface="Arial"/>
              <a:cs typeface="Arial"/>
            </a:endParaRPr>
          </a:p>
        </p:txBody>
      </p:sp>
      <p:sp>
        <p:nvSpPr>
          <p:cNvPr id="19" name="Заголовок 1"/>
          <p:cNvSpPr txBox="1">
            <a:spLocks/>
          </p:cNvSpPr>
          <p:nvPr/>
        </p:nvSpPr>
        <p:spPr>
          <a:xfrm>
            <a:off x="6948264" y="2852936"/>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85000"/>
                    <a:lumOff val="15000"/>
                  </a:schemeClr>
                </a:solidFill>
                <a:latin typeface="Arial"/>
                <a:cs typeface="Arial"/>
              </a:rPr>
              <a:t>Ohne GMO</a:t>
            </a:r>
            <a:endParaRPr lang="ru-RU" sz="1600" dirty="0">
              <a:solidFill>
                <a:schemeClr val="tx1">
                  <a:lumMod val="85000"/>
                  <a:lumOff val="15000"/>
                </a:schemeClr>
              </a:solidFill>
              <a:latin typeface="Arial"/>
              <a:cs typeface="Arial"/>
            </a:endParaRPr>
          </a:p>
        </p:txBody>
      </p:sp>
      <p:sp>
        <p:nvSpPr>
          <p:cNvPr id="20" name="Заголовок 1"/>
          <p:cNvSpPr txBox="1">
            <a:spLocks/>
          </p:cNvSpPr>
          <p:nvPr/>
        </p:nvSpPr>
        <p:spPr>
          <a:xfrm>
            <a:off x="6444208" y="393305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85000"/>
                    <a:lumOff val="15000"/>
                  </a:schemeClr>
                </a:solidFill>
                <a:latin typeface="Arial"/>
                <a:cs typeface="Arial"/>
              </a:rPr>
              <a:t>Ohne Gluten</a:t>
            </a:r>
            <a:endParaRPr lang="ru-RU" sz="1600" dirty="0">
              <a:solidFill>
                <a:schemeClr val="tx1">
                  <a:lumMod val="85000"/>
                  <a:lumOff val="15000"/>
                </a:schemeClr>
              </a:solidFill>
              <a:latin typeface="Arial"/>
              <a:cs typeface="Arial"/>
            </a:endParaRPr>
          </a:p>
        </p:txBody>
      </p:sp>
      <p:sp>
        <p:nvSpPr>
          <p:cNvPr id="21" name="Заголовок 1"/>
          <p:cNvSpPr txBox="1">
            <a:spLocks/>
          </p:cNvSpPr>
          <p:nvPr/>
        </p:nvSpPr>
        <p:spPr>
          <a:xfrm>
            <a:off x="6444208" y="501317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700" dirty="0" smtClean="0">
                <a:solidFill>
                  <a:schemeClr val="tx1">
                    <a:lumMod val="85000"/>
                    <a:lumOff val="15000"/>
                  </a:schemeClr>
                </a:solidFill>
                <a:latin typeface="Arial"/>
                <a:cs typeface="Arial"/>
              </a:rPr>
              <a:t>Ohne Transfette</a:t>
            </a:r>
            <a:endParaRPr lang="ru-RU" sz="1700" dirty="0">
              <a:solidFill>
                <a:schemeClr val="tx1">
                  <a:lumMod val="85000"/>
                  <a:lumOff val="15000"/>
                </a:schemeClr>
              </a:solidFill>
              <a:latin typeface="Arial"/>
              <a:cs typeface="Arial"/>
            </a:endParaRPr>
          </a:p>
        </p:txBody>
      </p:sp>
      <p:sp>
        <p:nvSpPr>
          <p:cNvPr id="22" name="Заголовок 1"/>
          <p:cNvSpPr txBox="1">
            <a:spLocks/>
          </p:cNvSpPr>
          <p:nvPr/>
        </p:nvSpPr>
        <p:spPr>
          <a:xfrm>
            <a:off x="6444208" y="609329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700" dirty="0" smtClean="0">
                <a:solidFill>
                  <a:schemeClr val="tx1">
                    <a:lumMod val="85000"/>
                    <a:lumOff val="15000"/>
                  </a:schemeClr>
                </a:solidFill>
                <a:latin typeface="Arial"/>
                <a:cs typeface="Arial"/>
              </a:rPr>
              <a:t>Leicht und Luftig</a:t>
            </a:r>
            <a:endParaRPr lang="ru-RU" sz="1700" dirty="0">
              <a:solidFill>
                <a:schemeClr val="tx1">
                  <a:lumMod val="85000"/>
                  <a:lumOff val="15000"/>
                </a:schemeClr>
              </a:solidFill>
              <a:latin typeface="Arial"/>
              <a:cs typeface="Arial"/>
            </a:endParaRPr>
          </a:p>
        </p:txBody>
      </p:sp>
    </p:spTree>
    <p:extLst>
      <p:ext uri="{BB962C8B-B14F-4D97-AF65-F5344CB8AC3E}">
        <p14:creationId xmlns:p14="http://schemas.microsoft.com/office/powerpoint/2010/main" val="41712852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d.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0"/>
            <a:ext cx="9189719" cy="6858000"/>
          </a:xfrm>
          <a:prstGeom prst="rect">
            <a:avLst/>
          </a:prstGeom>
        </p:spPr>
      </p:pic>
    </p:spTree>
    <p:extLst>
      <p:ext uri="{BB962C8B-B14F-4D97-AF65-F5344CB8AC3E}">
        <p14:creationId xmlns:p14="http://schemas.microsoft.com/office/powerpoint/2010/main" val="1452206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ltyFoodPl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19"/>
            <a:ext cx="9144000" cy="6823881"/>
          </a:xfrm>
          <a:prstGeom prst="rect">
            <a:avLst/>
          </a:prstGeom>
        </p:spPr>
      </p:pic>
      <p:sp>
        <p:nvSpPr>
          <p:cNvPr id="14" name="Заголовок 1"/>
          <p:cNvSpPr txBox="1">
            <a:spLocks/>
          </p:cNvSpPr>
          <p:nvPr/>
        </p:nvSpPr>
        <p:spPr>
          <a:xfrm>
            <a:off x="2627784" y="2348880"/>
            <a:ext cx="367240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200" dirty="0" smtClean="0">
                <a:solidFill>
                  <a:schemeClr val="tx1">
                    <a:lumMod val="85000"/>
                    <a:lumOff val="15000"/>
                  </a:schemeClr>
                </a:solidFill>
                <a:latin typeface="Arial"/>
                <a:cs typeface="Arial"/>
              </a:rPr>
              <a:t>GESUNDE</a:t>
            </a:r>
            <a:br>
              <a:rPr lang="de-DE" sz="3200" dirty="0" smtClean="0">
                <a:solidFill>
                  <a:schemeClr val="tx1">
                    <a:lumMod val="85000"/>
                    <a:lumOff val="15000"/>
                  </a:schemeClr>
                </a:solidFill>
                <a:latin typeface="Arial"/>
                <a:cs typeface="Arial"/>
              </a:rPr>
            </a:br>
            <a:r>
              <a:rPr lang="de-DE" sz="3200" dirty="0" smtClean="0">
                <a:solidFill>
                  <a:schemeClr val="tx1">
                    <a:lumMod val="85000"/>
                    <a:lumOff val="15000"/>
                  </a:schemeClr>
                </a:solidFill>
                <a:latin typeface="Arial"/>
                <a:cs typeface="Arial"/>
              </a:rPr>
              <a:t>ERNÄHRUNG</a:t>
            </a:r>
            <a:endParaRPr lang="ru-RU" sz="3200" dirty="0">
              <a:solidFill>
                <a:schemeClr val="tx1">
                  <a:lumMod val="85000"/>
                  <a:lumOff val="15000"/>
                </a:schemeClr>
              </a:solidFill>
              <a:latin typeface="Arial"/>
              <a:cs typeface="Arial"/>
            </a:endParaRPr>
          </a:p>
        </p:txBody>
      </p:sp>
      <p:sp>
        <p:nvSpPr>
          <p:cNvPr id="15" name="Заголовок 1"/>
          <p:cNvSpPr txBox="1">
            <a:spLocks/>
          </p:cNvSpPr>
          <p:nvPr/>
        </p:nvSpPr>
        <p:spPr>
          <a:xfrm>
            <a:off x="2771800" y="3501008"/>
            <a:ext cx="1656184"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000" dirty="0" smtClean="0">
                <a:solidFill>
                  <a:srgbClr val="DC1F59"/>
                </a:solidFill>
                <a:latin typeface="Arial"/>
                <a:cs typeface="Arial"/>
              </a:rPr>
              <a:t>+</a:t>
            </a:r>
            <a:r>
              <a:rPr lang="ru-RU" sz="2000" dirty="0" smtClean="0">
                <a:solidFill>
                  <a:srgbClr val="DC1F59"/>
                </a:solidFill>
                <a:latin typeface="Arial"/>
                <a:cs typeface="Arial"/>
              </a:rPr>
              <a:t> </a:t>
            </a:r>
            <a:r>
              <a:rPr lang="de-DE" sz="2000" dirty="0" smtClean="0">
                <a:solidFill>
                  <a:srgbClr val="DC1F59"/>
                </a:solidFill>
                <a:latin typeface="Arial"/>
                <a:cs typeface="Arial"/>
              </a:rPr>
              <a:t/>
            </a:r>
            <a:br>
              <a:rPr lang="de-DE" sz="2000" dirty="0" smtClean="0">
                <a:solidFill>
                  <a:srgbClr val="DC1F59"/>
                </a:solidFill>
                <a:latin typeface="Arial"/>
                <a:cs typeface="Arial"/>
              </a:rPr>
            </a:br>
            <a:r>
              <a:rPr lang="de-DE" sz="2000" dirty="0" err="1" smtClean="0">
                <a:solidFill>
                  <a:srgbClr val="DC1F59"/>
                </a:solidFill>
                <a:latin typeface="Arial"/>
                <a:cs typeface="Arial"/>
              </a:rPr>
              <a:t>Nahrungs</a:t>
            </a:r>
            <a:r>
              <a:rPr lang="de-DE" sz="2000" dirty="0" smtClean="0">
                <a:solidFill>
                  <a:srgbClr val="DC1F59"/>
                </a:solidFill>
                <a:latin typeface="Arial"/>
                <a:cs typeface="Arial"/>
              </a:rPr>
              <a:t/>
            </a:r>
            <a:br>
              <a:rPr lang="de-DE" sz="2000" dirty="0" smtClean="0">
                <a:solidFill>
                  <a:srgbClr val="DC1F59"/>
                </a:solidFill>
                <a:latin typeface="Arial"/>
                <a:cs typeface="Arial"/>
              </a:rPr>
            </a:br>
            <a:r>
              <a:rPr lang="de-DE" sz="2000" dirty="0" err="1" smtClean="0">
                <a:solidFill>
                  <a:srgbClr val="DC1F59"/>
                </a:solidFill>
                <a:latin typeface="Arial"/>
                <a:cs typeface="Arial"/>
              </a:rPr>
              <a:t>ergänzungs</a:t>
            </a:r>
            <a:r>
              <a:rPr lang="de-DE" sz="2000" dirty="0" smtClean="0">
                <a:solidFill>
                  <a:srgbClr val="DC1F59"/>
                </a:solidFill>
                <a:latin typeface="Arial"/>
                <a:cs typeface="Arial"/>
              </a:rPr>
              <a:t/>
            </a:r>
            <a:br>
              <a:rPr lang="de-DE" sz="2000" dirty="0" smtClean="0">
                <a:solidFill>
                  <a:srgbClr val="DC1F59"/>
                </a:solidFill>
                <a:latin typeface="Arial"/>
                <a:cs typeface="Arial"/>
              </a:rPr>
            </a:br>
            <a:r>
              <a:rPr lang="de-DE" sz="2000" dirty="0" smtClean="0">
                <a:solidFill>
                  <a:srgbClr val="DC1F59"/>
                </a:solidFill>
                <a:latin typeface="Arial"/>
                <a:cs typeface="Arial"/>
              </a:rPr>
              <a:t>mittel</a:t>
            </a:r>
            <a:endParaRPr lang="ru-RU" sz="2000" dirty="0">
              <a:solidFill>
                <a:srgbClr val="DC1F59"/>
              </a:solidFill>
              <a:latin typeface="Arial"/>
              <a:cs typeface="Arial"/>
            </a:endParaRPr>
          </a:p>
        </p:txBody>
      </p:sp>
      <p:sp>
        <p:nvSpPr>
          <p:cNvPr id="16" name="Заголовок 1"/>
          <p:cNvSpPr txBox="1">
            <a:spLocks/>
          </p:cNvSpPr>
          <p:nvPr/>
        </p:nvSpPr>
        <p:spPr>
          <a:xfrm>
            <a:off x="4499992" y="3356992"/>
            <a:ext cx="1656184"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000" dirty="0" smtClean="0">
                <a:solidFill>
                  <a:srgbClr val="DC1F59"/>
                </a:solidFill>
                <a:latin typeface="Arial"/>
                <a:cs typeface="Arial"/>
              </a:rPr>
              <a:t>+</a:t>
            </a:r>
            <a:r>
              <a:rPr lang="ru-RU" sz="2000" dirty="0" smtClean="0">
                <a:solidFill>
                  <a:srgbClr val="DC1F59"/>
                </a:solidFill>
                <a:latin typeface="Arial"/>
                <a:cs typeface="Arial"/>
              </a:rPr>
              <a:t> </a:t>
            </a:r>
            <a:endParaRPr lang="de-DE" sz="2000" dirty="0" smtClean="0">
              <a:solidFill>
                <a:srgbClr val="DC1F59"/>
              </a:solidFill>
              <a:latin typeface="Arial"/>
              <a:cs typeface="Arial"/>
            </a:endParaRPr>
          </a:p>
          <a:p>
            <a:r>
              <a:rPr lang="de-DE" sz="2000" dirty="0" err="1" smtClean="0">
                <a:solidFill>
                  <a:srgbClr val="DC1F59"/>
                </a:solidFill>
                <a:latin typeface="Arial"/>
                <a:cs typeface="Arial"/>
              </a:rPr>
              <a:t>Nahrungs</a:t>
            </a:r>
            <a:r>
              <a:rPr lang="de-DE" sz="2000" dirty="0" smtClean="0">
                <a:solidFill>
                  <a:srgbClr val="DC1F59"/>
                </a:solidFill>
                <a:latin typeface="Arial"/>
                <a:cs typeface="Arial"/>
              </a:rPr>
              <a:t/>
            </a:r>
            <a:br>
              <a:rPr lang="de-DE" sz="2000" dirty="0" smtClean="0">
                <a:solidFill>
                  <a:srgbClr val="DC1F59"/>
                </a:solidFill>
                <a:latin typeface="Arial"/>
                <a:cs typeface="Arial"/>
              </a:rPr>
            </a:br>
            <a:r>
              <a:rPr lang="de-DE" sz="2000" dirty="0" err="1" smtClean="0">
                <a:solidFill>
                  <a:srgbClr val="DC1F59"/>
                </a:solidFill>
                <a:latin typeface="Arial"/>
                <a:cs typeface="Arial"/>
              </a:rPr>
              <a:t>ersatzmittel</a:t>
            </a:r>
            <a:endParaRPr lang="ru-RU" sz="2000" dirty="0">
              <a:solidFill>
                <a:srgbClr val="DC1F59"/>
              </a:solidFill>
              <a:latin typeface="Arial"/>
              <a:cs typeface="Arial"/>
            </a:endParaRPr>
          </a:p>
        </p:txBody>
      </p:sp>
    </p:spTree>
    <p:extLst>
      <p:ext uri="{BB962C8B-B14F-4D97-AF65-F5344CB8AC3E}">
        <p14:creationId xmlns:p14="http://schemas.microsoft.com/office/powerpoint/2010/main" val="1465580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Woman with foo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4" y="0"/>
            <a:ext cx="9226414" cy="6885384"/>
          </a:xfrm>
          <a:prstGeom prst="rect">
            <a:avLst/>
          </a:prstGeom>
        </p:spPr>
      </p:pic>
      <p:sp>
        <p:nvSpPr>
          <p:cNvPr id="2" name="Заголовок 1"/>
          <p:cNvSpPr>
            <a:spLocks noGrp="1"/>
          </p:cNvSpPr>
          <p:nvPr>
            <p:ph type="title"/>
          </p:nvPr>
        </p:nvSpPr>
        <p:spPr>
          <a:xfrm>
            <a:off x="590872" y="188640"/>
            <a:ext cx="8229600" cy="648072"/>
          </a:xfrm>
        </p:spPr>
        <p:txBody>
          <a:bodyPr>
            <a:normAutofit fontScale="90000"/>
          </a:bodyPr>
          <a:lstStyle/>
          <a:p>
            <a:r>
              <a:rPr lang="de-DE" sz="3500" dirty="0">
                <a:solidFill>
                  <a:schemeClr val="tx1">
                    <a:lumMod val="75000"/>
                    <a:lumOff val="25000"/>
                  </a:schemeClr>
                </a:solidFill>
                <a:latin typeface="Arial"/>
                <a:cs typeface="Arial"/>
              </a:rPr>
              <a:t>Anforderung </a:t>
            </a:r>
            <a:r>
              <a:rPr lang="de-DE" sz="3500" dirty="0" smtClean="0">
                <a:solidFill>
                  <a:schemeClr val="tx1">
                    <a:lumMod val="75000"/>
                    <a:lumOff val="25000"/>
                  </a:schemeClr>
                </a:solidFill>
                <a:latin typeface="Arial"/>
                <a:cs typeface="Arial"/>
              </a:rPr>
              <a:t>einer gesunden </a:t>
            </a:r>
            <a:r>
              <a:rPr lang="de-DE" sz="3500" dirty="0">
                <a:solidFill>
                  <a:schemeClr val="tx1">
                    <a:lumMod val="75000"/>
                    <a:lumOff val="25000"/>
                  </a:schemeClr>
                </a:solidFill>
                <a:latin typeface="Arial"/>
                <a:cs typeface="Arial"/>
              </a:rPr>
              <a:t>Gesellschaft</a:t>
            </a:r>
            <a:endParaRPr lang="ru-RU" sz="35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1352394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DDBS_se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1327266"/>
            <a:ext cx="5544616" cy="5198078"/>
          </a:xfrm>
          <a:prstGeom prst="rect">
            <a:avLst/>
          </a:prstGeom>
        </p:spPr>
      </p:pic>
      <p:sp>
        <p:nvSpPr>
          <p:cNvPr id="5" name="Заголовок 1"/>
          <p:cNvSpPr>
            <a:spLocks noGrp="1"/>
          </p:cNvSpPr>
          <p:nvPr>
            <p:ph type="title"/>
          </p:nvPr>
        </p:nvSpPr>
        <p:spPr>
          <a:xfrm>
            <a:off x="457200" y="188640"/>
            <a:ext cx="8229600" cy="1143000"/>
          </a:xfrm>
        </p:spPr>
        <p:txBody>
          <a:bodyPr>
            <a:normAutofit/>
          </a:bodyPr>
          <a:lstStyle/>
          <a:p>
            <a:r>
              <a:rPr lang="en-US" sz="3500" dirty="0" smtClean="0">
                <a:solidFill>
                  <a:schemeClr val="tx1">
                    <a:lumMod val="75000"/>
                    <a:lumOff val="25000"/>
                  </a:schemeClr>
                </a:solidFill>
                <a:latin typeface="Arial"/>
                <a:cs typeface="Arial"/>
              </a:rPr>
              <a:t>Daily Delicious</a:t>
            </a:r>
            <a:r>
              <a:rPr lang="ru-RU" sz="3500" dirty="0" smtClean="0">
                <a:solidFill>
                  <a:schemeClr val="tx1">
                    <a:lumMod val="75000"/>
                    <a:lumOff val="25000"/>
                  </a:schemeClr>
                </a:solidFill>
                <a:latin typeface="Arial"/>
                <a:cs typeface="Arial"/>
              </a:rPr>
              <a:t> </a:t>
            </a:r>
            <a:r>
              <a:rPr lang="en-US" sz="3500" dirty="0">
                <a:solidFill>
                  <a:schemeClr val="tx1">
                    <a:lumMod val="75000"/>
                    <a:lumOff val="25000"/>
                  </a:schemeClr>
                </a:solidFill>
                <a:latin typeface="Arial"/>
                <a:cs typeface="Arial"/>
              </a:rPr>
              <a:t>Beauty </a:t>
            </a:r>
            <a:r>
              <a:rPr lang="en-US" sz="3500" dirty="0" smtClean="0">
                <a:solidFill>
                  <a:schemeClr val="tx1">
                    <a:lumMod val="75000"/>
                    <a:lumOff val="25000"/>
                  </a:schemeClr>
                </a:solidFill>
                <a:latin typeface="Arial"/>
                <a:cs typeface="Arial"/>
              </a:rPr>
              <a:t>Shake</a:t>
            </a:r>
            <a:r>
              <a:rPr lang="ru-RU" sz="3500" dirty="0" smtClean="0">
                <a:solidFill>
                  <a:schemeClr val="tx1">
                    <a:lumMod val="75000"/>
                    <a:lumOff val="25000"/>
                  </a:schemeClr>
                </a:solidFill>
                <a:latin typeface="Arial"/>
                <a:cs typeface="Arial"/>
              </a:rPr>
              <a:t> </a:t>
            </a:r>
            <a:endParaRPr lang="ru-RU" sz="35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3648782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Why DDB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19"/>
            <a:ext cx="9144000" cy="6823881"/>
          </a:xfrm>
          <a:prstGeom prst="rect">
            <a:avLst/>
          </a:prstGeom>
        </p:spPr>
      </p:pic>
      <p:sp>
        <p:nvSpPr>
          <p:cNvPr id="2" name="Заголовок 1"/>
          <p:cNvSpPr>
            <a:spLocks noGrp="1"/>
          </p:cNvSpPr>
          <p:nvPr>
            <p:ph type="title"/>
          </p:nvPr>
        </p:nvSpPr>
        <p:spPr>
          <a:xfrm>
            <a:off x="457200" y="260648"/>
            <a:ext cx="8229600" cy="1143000"/>
          </a:xfrm>
        </p:spPr>
        <p:txBody>
          <a:bodyPr>
            <a:normAutofit/>
          </a:bodyPr>
          <a:lstStyle/>
          <a:p>
            <a:r>
              <a:rPr lang="en-US" sz="3500" dirty="0" smtClean="0">
                <a:solidFill>
                  <a:schemeClr val="tx1">
                    <a:lumMod val="75000"/>
                    <a:lumOff val="25000"/>
                  </a:schemeClr>
                </a:solidFill>
                <a:latin typeface="Arial"/>
                <a:cs typeface="Arial"/>
              </a:rPr>
              <a:t>Daily Delicious</a:t>
            </a:r>
            <a:r>
              <a:rPr lang="ru-RU" sz="3500" dirty="0" smtClean="0">
                <a:solidFill>
                  <a:schemeClr val="tx1">
                    <a:lumMod val="75000"/>
                    <a:lumOff val="25000"/>
                  </a:schemeClr>
                </a:solidFill>
                <a:latin typeface="Arial"/>
                <a:cs typeface="Arial"/>
              </a:rPr>
              <a:t> </a:t>
            </a:r>
            <a:r>
              <a:rPr lang="en-US" sz="3500" dirty="0">
                <a:solidFill>
                  <a:schemeClr val="tx1">
                    <a:lumMod val="75000"/>
                    <a:lumOff val="25000"/>
                  </a:schemeClr>
                </a:solidFill>
                <a:latin typeface="Arial"/>
                <a:cs typeface="Arial"/>
              </a:rPr>
              <a:t>Beauty shake</a:t>
            </a:r>
            <a:r>
              <a:rPr lang="ru-RU" sz="3500" dirty="0" smtClean="0">
                <a:solidFill>
                  <a:schemeClr val="tx1">
                    <a:lumMod val="75000"/>
                    <a:lumOff val="25000"/>
                  </a:schemeClr>
                </a:solidFill>
                <a:latin typeface="Arial"/>
                <a:cs typeface="Arial"/>
              </a:rPr>
              <a:t> </a:t>
            </a:r>
            <a:endParaRPr lang="ru-RU" sz="3500" dirty="0">
              <a:solidFill>
                <a:schemeClr val="tx1">
                  <a:lumMod val="75000"/>
                  <a:lumOff val="25000"/>
                </a:schemeClr>
              </a:solidFill>
              <a:latin typeface="Arial"/>
              <a:cs typeface="Arial"/>
            </a:endParaRPr>
          </a:p>
        </p:txBody>
      </p:sp>
      <p:sp>
        <p:nvSpPr>
          <p:cNvPr id="10" name="Заголовок 1"/>
          <p:cNvSpPr txBox="1">
            <a:spLocks/>
          </p:cNvSpPr>
          <p:nvPr/>
        </p:nvSpPr>
        <p:spPr>
          <a:xfrm>
            <a:off x="827584" y="422108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65000"/>
                    <a:lumOff val="35000"/>
                  </a:schemeClr>
                </a:solidFill>
                <a:latin typeface="Arial"/>
                <a:cs typeface="Arial"/>
              </a:rPr>
              <a:t>Gesund</a:t>
            </a:r>
            <a:endParaRPr lang="ru-RU" sz="2000" dirty="0">
              <a:solidFill>
                <a:schemeClr val="tx1">
                  <a:lumMod val="65000"/>
                  <a:lumOff val="35000"/>
                </a:schemeClr>
              </a:solidFill>
              <a:latin typeface="Arial"/>
              <a:cs typeface="Arial"/>
            </a:endParaRPr>
          </a:p>
        </p:txBody>
      </p:sp>
      <p:sp>
        <p:nvSpPr>
          <p:cNvPr id="11" name="Заголовок 1"/>
          <p:cNvSpPr txBox="1">
            <a:spLocks/>
          </p:cNvSpPr>
          <p:nvPr/>
        </p:nvSpPr>
        <p:spPr>
          <a:xfrm>
            <a:off x="2771800" y="4221163"/>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65000"/>
                    <a:lumOff val="35000"/>
                  </a:schemeClr>
                </a:solidFill>
                <a:latin typeface="Arial"/>
                <a:cs typeface="Arial"/>
              </a:rPr>
              <a:t>Lecker</a:t>
            </a:r>
            <a:endParaRPr lang="ru-RU" sz="2000" dirty="0">
              <a:solidFill>
                <a:schemeClr val="tx1">
                  <a:lumMod val="65000"/>
                  <a:lumOff val="35000"/>
                </a:schemeClr>
              </a:solidFill>
              <a:latin typeface="Arial"/>
              <a:cs typeface="Arial"/>
            </a:endParaRPr>
          </a:p>
        </p:txBody>
      </p:sp>
      <p:sp>
        <p:nvSpPr>
          <p:cNvPr id="12" name="Заголовок 1"/>
          <p:cNvSpPr txBox="1">
            <a:spLocks/>
          </p:cNvSpPr>
          <p:nvPr/>
        </p:nvSpPr>
        <p:spPr>
          <a:xfrm>
            <a:off x="4644008" y="42291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65000"/>
                    <a:lumOff val="35000"/>
                  </a:schemeClr>
                </a:solidFill>
                <a:latin typeface="Arial"/>
                <a:cs typeface="Arial"/>
              </a:rPr>
              <a:t>Bequem</a:t>
            </a:r>
            <a:endParaRPr lang="ru-RU" sz="2000" dirty="0">
              <a:solidFill>
                <a:schemeClr val="tx1">
                  <a:lumMod val="65000"/>
                  <a:lumOff val="35000"/>
                </a:schemeClr>
              </a:solidFill>
              <a:latin typeface="Arial"/>
              <a:cs typeface="Arial"/>
            </a:endParaRPr>
          </a:p>
        </p:txBody>
      </p:sp>
      <p:sp>
        <p:nvSpPr>
          <p:cNvPr id="13" name="Заголовок 1"/>
          <p:cNvSpPr txBox="1">
            <a:spLocks/>
          </p:cNvSpPr>
          <p:nvPr/>
        </p:nvSpPr>
        <p:spPr>
          <a:xfrm>
            <a:off x="6660232" y="4217069"/>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65000"/>
                    <a:lumOff val="35000"/>
                  </a:schemeClr>
                </a:solidFill>
                <a:latin typeface="Arial"/>
                <a:cs typeface="Arial"/>
              </a:rPr>
              <a:t>Günstig</a:t>
            </a:r>
            <a:endParaRPr lang="ru-RU" sz="20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477907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Изображение 22" descr="y-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 y="1"/>
            <a:ext cx="9189719" cy="6858000"/>
          </a:xfrm>
          <a:prstGeom prst="rect">
            <a:avLst/>
          </a:prstGeom>
        </p:spPr>
      </p:pic>
      <p:pic>
        <p:nvPicPr>
          <p:cNvPr id="7" name="Изображение 6"/>
          <p:cNvPicPr>
            <a:picLocks noChangeAspect="1"/>
          </p:cNvPicPr>
          <p:nvPr/>
        </p:nvPicPr>
        <p:blipFill>
          <a:blip r:embed="rId4"/>
          <a:stretch>
            <a:fillRect/>
          </a:stretch>
        </p:blipFill>
        <p:spPr>
          <a:xfrm>
            <a:off x="-36512" y="764704"/>
            <a:ext cx="3024336" cy="792088"/>
          </a:xfrm>
          <a:prstGeom prst="rect">
            <a:avLst/>
          </a:prstGeom>
        </p:spPr>
      </p:pic>
      <p:sp>
        <p:nvSpPr>
          <p:cNvPr id="8" name="Название 2"/>
          <p:cNvSpPr txBox="1">
            <a:spLocks/>
          </p:cNvSpPr>
          <p:nvPr/>
        </p:nvSpPr>
        <p:spPr>
          <a:xfrm>
            <a:off x="216024" y="764704"/>
            <a:ext cx="2627784"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500" dirty="0" smtClean="0">
                <a:solidFill>
                  <a:srgbClr val="FFFFFF"/>
                </a:solidFill>
                <a:latin typeface="Arial"/>
                <a:cs typeface="Arial"/>
              </a:rPr>
              <a:t>GESUND</a:t>
            </a:r>
            <a:endParaRPr lang="ru-RU" sz="3500" dirty="0">
              <a:solidFill>
                <a:srgbClr val="FFFFFF"/>
              </a:solidFill>
              <a:latin typeface="Arial"/>
              <a:cs typeface="Arial"/>
            </a:endParaRPr>
          </a:p>
        </p:txBody>
      </p:sp>
      <p:sp>
        <p:nvSpPr>
          <p:cNvPr id="9" name="Заголовок 1"/>
          <p:cNvSpPr txBox="1">
            <a:spLocks/>
          </p:cNvSpPr>
          <p:nvPr/>
        </p:nvSpPr>
        <p:spPr>
          <a:xfrm>
            <a:off x="971600" y="2204864"/>
            <a:ext cx="4032448"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21 </a:t>
            </a:r>
            <a:r>
              <a:rPr lang="de-DE" sz="2300" dirty="0" smtClean="0">
                <a:solidFill>
                  <a:schemeClr val="tx1">
                    <a:lumMod val="65000"/>
                    <a:lumOff val="35000"/>
                  </a:schemeClr>
                </a:solidFill>
                <a:latin typeface="Arial"/>
                <a:cs typeface="Arial"/>
              </a:rPr>
              <a:t>g qualitätsvolles Protein in jeder Portion</a:t>
            </a:r>
            <a:endParaRPr lang="ru-RU" sz="2300" dirty="0">
              <a:solidFill>
                <a:schemeClr val="tx1">
                  <a:lumMod val="65000"/>
                  <a:lumOff val="35000"/>
                </a:schemeClr>
              </a:solidFill>
              <a:latin typeface="Arial"/>
              <a:cs typeface="Arial"/>
            </a:endParaRPr>
          </a:p>
        </p:txBody>
      </p:sp>
      <p:sp>
        <p:nvSpPr>
          <p:cNvPr id="10" name="Заголовок 1"/>
          <p:cNvSpPr txBox="1">
            <a:spLocks/>
          </p:cNvSpPr>
          <p:nvPr/>
        </p:nvSpPr>
        <p:spPr>
          <a:xfrm>
            <a:off x="971600" y="3212976"/>
            <a:ext cx="4032448"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300" dirty="0">
                <a:solidFill>
                  <a:schemeClr val="tx1">
                    <a:lumMod val="65000"/>
                    <a:lumOff val="35000"/>
                  </a:schemeClr>
                </a:solidFill>
                <a:latin typeface="Arial"/>
                <a:cs typeface="Arial"/>
              </a:rPr>
              <a:t>11 </a:t>
            </a:r>
            <a:r>
              <a:rPr lang="de-DE" sz="2300" dirty="0" smtClean="0">
                <a:solidFill>
                  <a:schemeClr val="tx1">
                    <a:lumMod val="65000"/>
                    <a:lumOff val="35000"/>
                  </a:schemeClr>
                </a:solidFill>
                <a:latin typeface="Arial"/>
                <a:cs typeface="Arial"/>
              </a:rPr>
              <a:t>Beauty-Nährstoffen</a:t>
            </a:r>
            <a:endParaRPr lang="ru-RU" sz="2300" dirty="0">
              <a:solidFill>
                <a:schemeClr val="tx1">
                  <a:lumMod val="65000"/>
                  <a:lumOff val="35000"/>
                </a:schemeClr>
              </a:solidFill>
              <a:latin typeface="Arial"/>
              <a:cs typeface="Arial"/>
            </a:endParaRPr>
          </a:p>
        </p:txBody>
      </p:sp>
      <p:sp>
        <p:nvSpPr>
          <p:cNvPr id="11" name="Заголовок 1"/>
          <p:cNvSpPr txBox="1">
            <a:spLocks/>
          </p:cNvSpPr>
          <p:nvPr/>
        </p:nvSpPr>
        <p:spPr>
          <a:xfrm>
            <a:off x="971600" y="4221088"/>
            <a:ext cx="4032448"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300" dirty="0" smtClean="0">
                <a:solidFill>
                  <a:schemeClr val="tx1">
                    <a:lumMod val="65000"/>
                    <a:lumOff val="35000"/>
                  </a:schemeClr>
                </a:solidFill>
                <a:latin typeface="Arial"/>
                <a:cs typeface="Arial"/>
              </a:rPr>
              <a:t>Super-Zutat </a:t>
            </a:r>
            <a:r>
              <a:rPr lang="ru-RU" sz="2300" dirty="0" smtClean="0">
                <a:solidFill>
                  <a:schemeClr val="tx1">
                    <a:lumMod val="65000"/>
                    <a:lumOff val="35000"/>
                  </a:schemeClr>
                </a:solidFill>
                <a:latin typeface="Arial"/>
                <a:cs typeface="Arial"/>
              </a:rPr>
              <a:t>–</a:t>
            </a:r>
          </a:p>
          <a:p>
            <a:pPr algn="l"/>
            <a:r>
              <a:rPr lang="de-DE" sz="2300" dirty="0" smtClean="0">
                <a:solidFill>
                  <a:schemeClr val="tx1">
                    <a:lumMod val="65000"/>
                    <a:lumOff val="35000"/>
                  </a:schemeClr>
                </a:solidFill>
                <a:latin typeface="Arial"/>
                <a:cs typeface="Arial"/>
              </a:rPr>
              <a:t>Kollagen</a:t>
            </a:r>
            <a:r>
              <a:rPr lang="ru-RU" sz="2300" dirty="0" smtClean="0">
                <a:solidFill>
                  <a:schemeClr val="tx1">
                    <a:lumMod val="65000"/>
                    <a:lumOff val="35000"/>
                  </a:schemeClr>
                </a:solidFill>
                <a:latin typeface="Arial"/>
                <a:cs typeface="Arial"/>
              </a:rPr>
              <a:t> </a:t>
            </a:r>
            <a:r>
              <a:rPr lang="en-US" sz="2300" dirty="0" smtClean="0">
                <a:solidFill>
                  <a:schemeClr val="tx1">
                    <a:lumMod val="65000"/>
                    <a:lumOff val="35000"/>
                  </a:schemeClr>
                </a:solidFill>
                <a:latin typeface="Arial"/>
                <a:cs typeface="Arial"/>
              </a:rPr>
              <a:t>VERISOL</a:t>
            </a:r>
            <a:endParaRPr lang="ru-RU" sz="2300" dirty="0">
              <a:solidFill>
                <a:schemeClr val="tx1">
                  <a:lumMod val="65000"/>
                  <a:lumOff val="35000"/>
                </a:schemeClr>
              </a:solidFill>
              <a:latin typeface="Arial"/>
              <a:cs typeface="Arial"/>
            </a:endParaRPr>
          </a:p>
        </p:txBody>
      </p:sp>
      <p:pic>
        <p:nvPicPr>
          <p:cNvPr id="17" name="Изображение 16"/>
          <p:cNvPicPr>
            <a:picLocks noChangeAspect="1"/>
          </p:cNvPicPr>
          <p:nvPr/>
        </p:nvPicPr>
        <p:blipFill>
          <a:blip r:embed="rId5"/>
          <a:stretch>
            <a:fillRect/>
          </a:stretch>
        </p:blipFill>
        <p:spPr>
          <a:xfrm>
            <a:off x="467544" y="2204864"/>
            <a:ext cx="325760" cy="325760"/>
          </a:xfrm>
          <a:prstGeom prst="rect">
            <a:avLst/>
          </a:prstGeom>
        </p:spPr>
      </p:pic>
      <p:pic>
        <p:nvPicPr>
          <p:cNvPr id="18" name="Изображение 17"/>
          <p:cNvPicPr>
            <a:picLocks noChangeAspect="1"/>
          </p:cNvPicPr>
          <p:nvPr/>
        </p:nvPicPr>
        <p:blipFill>
          <a:blip r:embed="rId5"/>
          <a:stretch>
            <a:fillRect/>
          </a:stretch>
        </p:blipFill>
        <p:spPr>
          <a:xfrm>
            <a:off x="467544" y="3319264"/>
            <a:ext cx="325760" cy="325760"/>
          </a:xfrm>
          <a:prstGeom prst="rect">
            <a:avLst/>
          </a:prstGeom>
        </p:spPr>
      </p:pic>
      <p:pic>
        <p:nvPicPr>
          <p:cNvPr id="19" name="Изображение 18"/>
          <p:cNvPicPr>
            <a:picLocks noChangeAspect="1"/>
          </p:cNvPicPr>
          <p:nvPr/>
        </p:nvPicPr>
        <p:blipFill>
          <a:blip r:embed="rId5"/>
          <a:stretch>
            <a:fillRect/>
          </a:stretch>
        </p:blipFill>
        <p:spPr>
          <a:xfrm>
            <a:off x="467544" y="4221088"/>
            <a:ext cx="325760" cy="325760"/>
          </a:xfrm>
          <a:prstGeom prst="rect">
            <a:avLst/>
          </a:prstGeom>
        </p:spPr>
      </p:pic>
    </p:spTree>
    <p:extLst>
      <p:ext uri="{BB962C8B-B14F-4D97-AF65-F5344CB8AC3E}">
        <p14:creationId xmlns:p14="http://schemas.microsoft.com/office/powerpoint/2010/main" val="1702898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2"/>
          <p:cNvSpPr>
            <a:spLocks noGrp="1"/>
          </p:cNvSpPr>
          <p:nvPr>
            <p:ph type="title"/>
          </p:nvPr>
        </p:nvSpPr>
        <p:spPr>
          <a:xfrm>
            <a:off x="467544" y="188640"/>
            <a:ext cx="8229600" cy="1143000"/>
          </a:xfrm>
        </p:spPr>
        <p:txBody>
          <a:bodyPr>
            <a:noAutofit/>
          </a:bodyPr>
          <a:lstStyle/>
          <a:p>
            <a:r>
              <a:rPr lang="de-DE" sz="3500" dirty="0" smtClean="0">
                <a:solidFill>
                  <a:schemeClr val="tx1">
                    <a:lumMod val="75000"/>
                    <a:lumOff val="25000"/>
                  </a:schemeClr>
                </a:solidFill>
                <a:latin typeface="Arial"/>
                <a:cs typeface="Arial"/>
              </a:rPr>
              <a:t>Ausgewogene </a:t>
            </a:r>
            <a:r>
              <a:rPr lang="de-DE" sz="3500" dirty="0">
                <a:solidFill>
                  <a:schemeClr val="tx1">
                    <a:lumMod val="75000"/>
                    <a:lumOff val="25000"/>
                  </a:schemeClr>
                </a:solidFill>
                <a:latin typeface="Arial"/>
                <a:cs typeface="Arial"/>
              </a:rPr>
              <a:t>Protein </a:t>
            </a:r>
            <a:r>
              <a:rPr lang="de-DE" sz="3500" dirty="0" smtClean="0">
                <a:solidFill>
                  <a:schemeClr val="tx1">
                    <a:lumMod val="75000"/>
                    <a:lumOff val="25000"/>
                  </a:schemeClr>
                </a:solidFill>
                <a:latin typeface="Arial"/>
                <a:cs typeface="Arial"/>
              </a:rPr>
              <a:t>Formel</a:t>
            </a:r>
            <a:endParaRPr lang="ru-RU" sz="3500" dirty="0">
              <a:solidFill>
                <a:schemeClr val="tx1">
                  <a:lumMod val="75000"/>
                  <a:lumOff val="25000"/>
                </a:schemeClr>
              </a:solidFill>
              <a:latin typeface="Arial"/>
              <a:cs typeface="Arial"/>
            </a:endParaRPr>
          </a:p>
        </p:txBody>
      </p:sp>
      <p:pic>
        <p:nvPicPr>
          <p:cNvPr id="2" name="Picture 1" descr="PROTE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370121"/>
            <a:ext cx="7560840" cy="5299239"/>
          </a:xfrm>
          <a:prstGeom prst="rect">
            <a:avLst/>
          </a:prstGeom>
        </p:spPr>
      </p:pic>
      <p:sp>
        <p:nvSpPr>
          <p:cNvPr id="5" name="Заголовок 1"/>
          <p:cNvSpPr txBox="1">
            <a:spLocks/>
          </p:cNvSpPr>
          <p:nvPr/>
        </p:nvSpPr>
        <p:spPr>
          <a:xfrm>
            <a:off x="4810533" y="287948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85000"/>
                    <a:lumOff val="15000"/>
                  </a:schemeClr>
                </a:solidFill>
                <a:latin typeface="Arial"/>
                <a:cs typeface="Arial"/>
              </a:rPr>
              <a:t>SOJA</a:t>
            </a:r>
            <a:endParaRPr lang="ru-RU" sz="2000" dirty="0">
              <a:solidFill>
                <a:schemeClr val="tx1">
                  <a:lumMod val="85000"/>
                  <a:lumOff val="15000"/>
                </a:schemeClr>
              </a:solidFill>
              <a:latin typeface="Arial"/>
              <a:cs typeface="Arial"/>
            </a:endParaRPr>
          </a:p>
        </p:txBody>
      </p:sp>
      <p:sp>
        <p:nvSpPr>
          <p:cNvPr id="7" name="Заголовок 1"/>
          <p:cNvSpPr txBox="1">
            <a:spLocks/>
          </p:cNvSpPr>
          <p:nvPr/>
        </p:nvSpPr>
        <p:spPr>
          <a:xfrm>
            <a:off x="2627784" y="2879488"/>
            <a:ext cx="194421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85000"/>
                    <a:lumOff val="15000"/>
                  </a:schemeClr>
                </a:solidFill>
                <a:latin typeface="Arial"/>
                <a:cs typeface="Arial"/>
              </a:rPr>
              <a:t>MILCH</a:t>
            </a:r>
            <a:endParaRPr lang="ru-RU" sz="2000" dirty="0">
              <a:solidFill>
                <a:schemeClr val="tx1">
                  <a:lumMod val="85000"/>
                  <a:lumOff val="15000"/>
                </a:schemeClr>
              </a:solidFill>
              <a:latin typeface="Arial"/>
              <a:cs typeface="Arial"/>
            </a:endParaRPr>
          </a:p>
        </p:txBody>
      </p:sp>
      <p:sp>
        <p:nvSpPr>
          <p:cNvPr id="8" name="Заголовок 1"/>
          <p:cNvSpPr txBox="1">
            <a:spLocks/>
          </p:cNvSpPr>
          <p:nvPr/>
        </p:nvSpPr>
        <p:spPr>
          <a:xfrm>
            <a:off x="3347864" y="4754497"/>
            <a:ext cx="244827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smtClean="0">
                <a:solidFill>
                  <a:schemeClr val="tx1">
                    <a:lumMod val="85000"/>
                    <a:lumOff val="15000"/>
                  </a:schemeClr>
                </a:solidFill>
                <a:latin typeface="Arial"/>
                <a:cs typeface="Arial"/>
              </a:rPr>
              <a:t>MOLKE</a:t>
            </a:r>
            <a:endParaRPr lang="ru-RU" sz="2000" dirty="0">
              <a:solidFill>
                <a:schemeClr val="tx1">
                  <a:lumMod val="85000"/>
                  <a:lumOff val="15000"/>
                </a:schemeClr>
              </a:solidFill>
              <a:latin typeface="Arial"/>
              <a:cs typeface="Arial"/>
            </a:endParaRPr>
          </a:p>
        </p:txBody>
      </p:sp>
      <p:sp>
        <p:nvSpPr>
          <p:cNvPr id="9" name="Заголовок 1"/>
          <p:cNvSpPr txBox="1">
            <a:spLocks/>
          </p:cNvSpPr>
          <p:nvPr/>
        </p:nvSpPr>
        <p:spPr>
          <a:xfrm>
            <a:off x="3419872" y="5114537"/>
            <a:ext cx="230425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65000"/>
                    <a:lumOff val="35000"/>
                  </a:schemeClr>
                </a:solidFill>
                <a:latin typeface="Arial"/>
                <a:cs typeface="Arial"/>
              </a:rPr>
              <a:t>Schnelle Sättigung</a:t>
            </a:r>
            <a:endParaRPr lang="ru-RU" sz="1600" dirty="0">
              <a:solidFill>
                <a:schemeClr val="tx1">
                  <a:lumMod val="65000"/>
                  <a:lumOff val="35000"/>
                </a:schemeClr>
              </a:solidFill>
              <a:latin typeface="Arial"/>
              <a:cs typeface="Arial"/>
            </a:endParaRPr>
          </a:p>
        </p:txBody>
      </p:sp>
      <p:sp>
        <p:nvSpPr>
          <p:cNvPr id="10" name="Заголовок 1"/>
          <p:cNvSpPr txBox="1">
            <a:spLocks/>
          </p:cNvSpPr>
          <p:nvPr/>
        </p:nvSpPr>
        <p:spPr>
          <a:xfrm>
            <a:off x="4666517" y="3383544"/>
            <a:ext cx="1800200"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65000"/>
                    <a:lumOff val="35000"/>
                  </a:schemeClr>
                </a:solidFill>
                <a:latin typeface="Arial"/>
                <a:cs typeface="Arial"/>
              </a:rPr>
              <a:t>Hoher </a:t>
            </a:r>
          </a:p>
          <a:p>
            <a:r>
              <a:rPr lang="de-DE" sz="1600" dirty="0" smtClean="0">
                <a:solidFill>
                  <a:schemeClr val="tx1">
                    <a:lumMod val="65000"/>
                    <a:lumOff val="35000"/>
                  </a:schemeClr>
                </a:solidFill>
                <a:latin typeface="Arial"/>
                <a:cs typeface="Arial"/>
              </a:rPr>
              <a:t>Nährwert</a:t>
            </a:r>
            <a:endParaRPr lang="ru-RU" sz="1600" dirty="0">
              <a:solidFill>
                <a:schemeClr val="tx1">
                  <a:lumMod val="65000"/>
                  <a:lumOff val="35000"/>
                </a:schemeClr>
              </a:solidFill>
              <a:latin typeface="Arial"/>
              <a:cs typeface="Arial"/>
            </a:endParaRPr>
          </a:p>
        </p:txBody>
      </p:sp>
      <p:sp>
        <p:nvSpPr>
          <p:cNvPr id="11" name="Заголовок 1"/>
          <p:cNvSpPr txBox="1">
            <a:spLocks/>
          </p:cNvSpPr>
          <p:nvPr/>
        </p:nvSpPr>
        <p:spPr>
          <a:xfrm>
            <a:off x="2627784" y="3383544"/>
            <a:ext cx="194421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dirty="0" smtClean="0">
                <a:solidFill>
                  <a:schemeClr val="tx1">
                    <a:lumMod val="65000"/>
                    <a:lumOff val="35000"/>
                  </a:schemeClr>
                </a:solidFill>
                <a:latin typeface="Arial"/>
                <a:cs typeface="Arial"/>
              </a:rPr>
              <a:t>Längeres </a:t>
            </a:r>
            <a:r>
              <a:rPr lang="de-DE" sz="1600" dirty="0">
                <a:solidFill>
                  <a:schemeClr val="tx1">
                    <a:lumMod val="65000"/>
                    <a:lumOff val="35000"/>
                  </a:schemeClr>
                </a:solidFill>
                <a:latin typeface="Arial"/>
                <a:cs typeface="Arial"/>
              </a:rPr>
              <a:t>Sättigungsgefühl </a:t>
            </a:r>
            <a:endParaRPr lang="ru-RU" sz="16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809639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11nutrient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62290" cy="6858001"/>
          </a:xfrm>
          <a:prstGeom prst="rect">
            <a:avLst/>
          </a:prstGeom>
        </p:spPr>
      </p:pic>
      <p:sp>
        <p:nvSpPr>
          <p:cNvPr id="19" name="Название 2"/>
          <p:cNvSpPr txBox="1">
            <a:spLocks/>
          </p:cNvSpPr>
          <p:nvPr/>
        </p:nvSpPr>
        <p:spPr>
          <a:xfrm>
            <a:off x="5724128" y="2590169"/>
            <a:ext cx="30243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smtClean="0">
                <a:solidFill>
                  <a:schemeClr val="tx1">
                    <a:lumMod val="65000"/>
                    <a:lumOff val="35000"/>
                  </a:schemeClr>
                </a:solidFill>
                <a:latin typeface="Arial"/>
                <a:cs typeface="Arial"/>
              </a:rPr>
              <a:t>BEAUTY NÄHRSTOFFE</a:t>
            </a:r>
            <a:endParaRPr lang="ru-RU" sz="3200" dirty="0">
              <a:solidFill>
                <a:schemeClr val="tx1">
                  <a:lumMod val="65000"/>
                  <a:lumOff val="35000"/>
                </a:schemeClr>
              </a:solidFill>
              <a:latin typeface="Arial"/>
              <a:cs typeface="Arial"/>
            </a:endParaRPr>
          </a:p>
        </p:txBody>
      </p:sp>
      <p:sp>
        <p:nvSpPr>
          <p:cNvPr id="20" name="Название 2"/>
          <p:cNvSpPr txBox="1">
            <a:spLocks/>
          </p:cNvSpPr>
          <p:nvPr/>
        </p:nvSpPr>
        <p:spPr>
          <a:xfrm>
            <a:off x="5147464" y="836712"/>
            <a:ext cx="2520880" cy="18254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0" dirty="0" smtClean="0">
                <a:solidFill>
                  <a:srgbClr val="DC1F59"/>
                </a:solidFill>
                <a:latin typeface="Arial"/>
                <a:cs typeface="Arial"/>
              </a:rPr>
              <a:t>11</a:t>
            </a:r>
            <a:endParaRPr lang="ru-RU" sz="12000" dirty="0">
              <a:solidFill>
                <a:srgbClr val="DC1F59"/>
              </a:solidFill>
              <a:latin typeface="Arial"/>
              <a:cs typeface="Arial"/>
            </a:endParaRPr>
          </a:p>
        </p:txBody>
      </p:sp>
    </p:spTree>
    <p:extLst>
      <p:ext uri="{BB962C8B-B14F-4D97-AF65-F5344CB8AC3E}">
        <p14:creationId xmlns:p14="http://schemas.microsoft.com/office/powerpoint/2010/main" val="675747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2168</Words>
  <Application>Microsoft Office PowerPoint</Application>
  <PresentationFormat>Экран (4:3)</PresentationFormat>
  <Paragraphs>368</Paragraphs>
  <Slides>22</Slides>
  <Notes>22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22</vt:i4>
      </vt:variant>
    </vt:vector>
  </HeadingPairs>
  <TitlesOfParts>
    <vt:vector size="28" baseType="lpstr">
      <vt:lpstr>Arial</vt:lpstr>
      <vt:lpstr>Calibri</vt:lpstr>
      <vt:lpstr>Lucida Sans Unicode</vt:lpstr>
      <vt:lpstr>Symbol</vt:lpstr>
      <vt:lpstr>Times New Roman</vt:lpstr>
      <vt:lpstr>Тема Office</vt:lpstr>
      <vt:lpstr>Презентация PowerPoint</vt:lpstr>
      <vt:lpstr>Unsere Umwelt</vt:lpstr>
      <vt:lpstr>Презентация PowerPoint</vt:lpstr>
      <vt:lpstr>Anforderung einer gesunden Gesellschaft</vt:lpstr>
      <vt:lpstr>Daily Delicious Beauty Shake </vt:lpstr>
      <vt:lpstr>Daily Delicious Beauty shake </vt:lpstr>
      <vt:lpstr>Презентация PowerPoint</vt:lpstr>
      <vt:lpstr>Ausgewogene Protein Formel</vt:lpstr>
      <vt:lpstr>Презентация PowerPoint</vt:lpstr>
      <vt:lpstr>Презентация PowerPoint</vt:lpstr>
      <vt:lpstr>Презентация PowerPoint</vt:lpstr>
      <vt:lpstr>Wirkung von Kollagen auf die Haut</vt:lpstr>
      <vt:lpstr>Презентация PowerPoint</vt:lpstr>
      <vt:lpstr>Erythritol und Steviosid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Порция Daily Delicious Beauty Shake это</vt:lpstr>
      <vt:lpstr>Презентация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Ольга Костина</dc:creator>
  <cp:lastModifiedBy>admin</cp:lastModifiedBy>
  <cp:revision>161</cp:revision>
  <cp:lastPrinted>2015-12-03T09:31:03Z</cp:lastPrinted>
  <dcterms:created xsi:type="dcterms:W3CDTF">2015-11-30T12:52:00Z</dcterms:created>
  <dcterms:modified xsi:type="dcterms:W3CDTF">2018-10-29T21:13:19Z</dcterms:modified>
</cp:coreProperties>
</file>